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Override1.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sldIdLst>
    <p:sldId id="256" r:id="rId3"/>
    <p:sldId id="552" r:id="rId4"/>
    <p:sldId id="425" r:id="rId6"/>
    <p:sldId id="629" r:id="rId7"/>
    <p:sldId id="554" r:id="rId8"/>
    <p:sldId id="606" r:id="rId9"/>
    <p:sldId id="649" r:id="rId10"/>
    <p:sldId id="650" r:id="rId11"/>
    <p:sldId id="651" r:id="rId12"/>
    <p:sldId id="610" r:id="rId13"/>
    <p:sldId id="614" r:id="rId14"/>
    <p:sldId id="611" r:id="rId15"/>
    <p:sldId id="612" r:id="rId16"/>
    <p:sldId id="615" r:id="rId17"/>
    <p:sldId id="616" r:id="rId18"/>
    <p:sldId id="617" r:id="rId19"/>
    <p:sldId id="618" r:id="rId20"/>
    <p:sldId id="621" r:id="rId21"/>
    <p:sldId id="622" r:id="rId22"/>
    <p:sldId id="623" r:id="rId23"/>
    <p:sldId id="624" r:id="rId24"/>
    <p:sldId id="625" r:id="rId25"/>
    <p:sldId id="652" r:id="rId26"/>
    <p:sldId id="653" r:id="rId27"/>
    <p:sldId id="654" r:id="rId28"/>
    <p:sldId id="655" r:id="rId29"/>
    <p:sldId id="656" r:id="rId30"/>
    <p:sldId id="657" r:id="rId31"/>
    <p:sldId id="658" r:id="rId32"/>
    <p:sldId id="659" r:id="rId33"/>
    <p:sldId id="660" r:id="rId34"/>
    <p:sldId id="661" r:id="rId35"/>
    <p:sldId id="662" r:id="rId36"/>
    <p:sldId id="663" r:id="rId37"/>
    <p:sldId id="664" r:id="rId38"/>
    <p:sldId id="665" r:id="rId39"/>
    <p:sldId id="666" r:id="rId40"/>
    <p:sldId id="667" r:id="rId41"/>
    <p:sldId id="502" r:id="rId42"/>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panose="02080604020202020204" pitchFamily="34" charset="0"/>
        <a:ea typeface="宋体" panose="02010600030101010101" pitchFamily="2" charset="-122"/>
        <a:cs typeface="+mn-cs"/>
      </a:defRPr>
    </a:lvl1pPr>
    <a:lvl2pPr marL="457200" algn="l" rtl="0" eaLnBrk="0" fontAlgn="base" hangingPunct="0">
      <a:spcBef>
        <a:spcPct val="0"/>
      </a:spcBef>
      <a:spcAft>
        <a:spcPct val="0"/>
      </a:spcAft>
      <a:defRPr sz="2400" kern="1200">
        <a:solidFill>
          <a:schemeClr val="tx1"/>
        </a:solidFill>
        <a:latin typeface="Arial" panose="02080604020202020204" pitchFamily="34" charset="0"/>
        <a:ea typeface="宋体" panose="02010600030101010101" pitchFamily="2" charset="-122"/>
        <a:cs typeface="+mn-cs"/>
      </a:defRPr>
    </a:lvl2pPr>
    <a:lvl3pPr marL="914400" algn="l" rtl="0" eaLnBrk="0" fontAlgn="base" hangingPunct="0">
      <a:spcBef>
        <a:spcPct val="0"/>
      </a:spcBef>
      <a:spcAft>
        <a:spcPct val="0"/>
      </a:spcAft>
      <a:defRPr sz="2400" kern="1200">
        <a:solidFill>
          <a:schemeClr val="tx1"/>
        </a:solidFill>
        <a:latin typeface="Arial" panose="02080604020202020204" pitchFamily="34" charset="0"/>
        <a:ea typeface="宋体" panose="02010600030101010101" pitchFamily="2" charset="-122"/>
        <a:cs typeface="+mn-cs"/>
      </a:defRPr>
    </a:lvl3pPr>
    <a:lvl4pPr marL="1371600" algn="l" rtl="0" eaLnBrk="0" fontAlgn="base" hangingPunct="0">
      <a:spcBef>
        <a:spcPct val="0"/>
      </a:spcBef>
      <a:spcAft>
        <a:spcPct val="0"/>
      </a:spcAft>
      <a:defRPr sz="2400" kern="1200">
        <a:solidFill>
          <a:schemeClr val="tx1"/>
        </a:solidFill>
        <a:latin typeface="Arial" panose="02080604020202020204" pitchFamily="34" charset="0"/>
        <a:ea typeface="宋体" panose="02010600030101010101" pitchFamily="2" charset="-122"/>
        <a:cs typeface="+mn-cs"/>
      </a:defRPr>
    </a:lvl4pPr>
    <a:lvl5pPr marL="1828800" algn="l" rtl="0" eaLnBrk="0" fontAlgn="base" hangingPunct="0">
      <a:spcBef>
        <a:spcPct val="0"/>
      </a:spcBef>
      <a:spcAft>
        <a:spcPct val="0"/>
      </a:spcAft>
      <a:defRPr sz="2400" kern="1200">
        <a:solidFill>
          <a:schemeClr val="tx1"/>
        </a:solidFill>
        <a:latin typeface="Arial" panose="02080604020202020204" pitchFamily="34" charset="0"/>
        <a:ea typeface="宋体" panose="02010600030101010101" pitchFamily="2" charset="-122"/>
        <a:cs typeface="+mn-cs"/>
      </a:defRPr>
    </a:lvl5pPr>
    <a:lvl6pPr marL="2286000" algn="l" defTabSz="914400" rtl="0" eaLnBrk="1" latinLnBrk="0" hangingPunct="1">
      <a:defRPr sz="2400" kern="1200">
        <a:solidFill>
          <a:schemeClr val="tx1"/>
        </a:solidFill>
        <a:latin typeface="Arial" panose="02080604020202020204" pitchFamily="34" charset="0"/>
        <a:ea typeface="宋体" panose="02010600030101010101" pitchFamily="2" charset="-122"/>
        <a:cs typeface="+mn-cs"/>
      </a:defRPr>
    </a:lvl6pPr>
    <a:lvl7pPr marL="2743200" algn="l" defTabSz="914400" rtl="0" eaLnBrk="1" latinLnBrk="0" hangingPunct="1">
      <a:defRPr sz="2400" kern="1200">
        <a:solidFill>
          <a:schemeClr val="tx1"/>
        </a:solidFill>
        <a:latin typeface="Arial" panose="02080604020202020204" pitchFamily="34" charset="0"/>
        <a:ea typeface="宋体" panose="02010600030101010101" pitchFamily="2" charset="-122"/>
        <a:cs typeface="+mn-cs"/>
      </a:defRPr>
    </a:lvl7pPr>
    <a:lvl8pPr marL="3200400" algn="l" defTabSz="914400" rtl="0" eaLnBrk="1" latinLnBrk="0" hangingPunct="1">
      <a:defRPr sz="2400" kern="1200">
        <a:solidFill>
          <a:schemeClr val="tx1"/>
        </a:solidFill>
        <a:latin typeface="Arial" panose="02080604020202020204" pitchFamily="34" charset="0"/>
        <a:ea typeface="宋体" panose="02010600030101010101" pitchFamily="2" charset="-122"/>
        <a:cs typeface="+mn-cs"/>
      </a:defRPr>
    </a:lvl8pPr>
    <a:lvl9pPr marL="3657600" algn="l" defTabSz="914400" rtl="0" eaLnBrk="1" latinLnBrk="0" hangingPunct="1">
      <a:defRPr sz="2400" kern="1200">
        <a:solidFill>
          <a:schemeClr val="tx1"/>
        </a:solidFill>
        <a:latin typeface="Arial" panose="02080604020202020204" pitchFamily="34" charset="0"/>
        <a:ea typeface="宋体" panose="02010600030101010101" pitchFamily="2" charset="-122"/>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0099"/>
    <a:srgbClr val="0000FF"/>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465" autoAdjust="0"/>
    <p:restoredTop sz="94581" autoAdjust="0"/>
  </p:normalViewPr>
  <p:slideViewPr>
    <p:cSldViewPr>
      <p:cViewPr varScale="1">
        <p:scale>
          <a:sx n="107" d="100"/>
          <a:sy n="107" d="100"/>
        </p:scale>
        <p:origin x="-1734" y="-96"/>
      </p:cViewPr>
      <p:guideLst>
        <p:guide orient="horz" pos="2160"/>
        <p:guide pos="287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6" Type="http://schemas.openxmlformats.org/officeDocument/2006/relationships/commentAuthors" Target="commentAuthors.xml"/><Relationship Id="rId45" Type="http://schemas.openxmlformats.org/officeDocument/2006/relationships/tableStyles" Target="tableStyles.xml"/><Relationship Id="rId44" Type="http://schemas.openxmlformats.org/officeDocument/2006/relationships/viewProps" Target="viewProps.xml"/><Relationship Id="rId43" Type="http://schemas.openxmlformats.org/officeDocument/2006/relationships/presProps" Target="presProps.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true"/>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true"/>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2FE0C4D-EA65-4F61-8EFA-1855EA66A13E}" type="datetimeFigureOut">
              <a:rPr lang="zh-CN" altLang="en-US" smtClean="0"/>
            </a:fld>
            <a:endParaRPr lang="zh-CN" altLang="en-US"/>
          </a:p>
        </p:txBody>
      </p:sp>
      <p:sp>
        <p:nvSpPr>
          <p:cNvPr id="4" name="幻灯片图像占位符 3"/>
          <p:cNvSpPr>
            <a:spLocks noGrp="true" noRot="true" noChangeAspect="true"/>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true"/>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true"/>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true"/>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2E8295C-2025-4922-ABC7-DD1466AF910F}"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true"/>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true"/>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true"/>
          </p:cNvSpPr>
          <p:nvPr>
            <p:ph type="dt" sz="half" idx="10"/>
          </p:nvPr>
        </p:nvSpPr>
        <p:spPr/>
        <p:txBody>
          <a:bodyPr/>
          <a:lstStyle/>
          <a:p>
            <a:pPr>
              <a:defRPr/>
            </a:pPr>
            <a:endParaRPr lang="en-US" altLang="zh-CN"/>
          </a:p>
        </p:txBody>
      </p:sp>
      <p:sp>
        <p:nvSpPr>
          <p:cNvPr id="5" name="页脚占位符 4"/>
          <p:cNvSpPr>
            <a:spLocks noGrp="true"/>
          </p:cNvSpPr>
          <p:nvPr>
            <p:ph type="ftr" sz="quarter" idx="11"/>
          </p:nvPr>
        </p:nvSpPr>
        <p:spPr/>
        <p:txBody>
          <a:bodyPr/>
          <a:lstStyle/>
          <a:p>
            <a:pPr>
              <a:defRPr/>
            </a:pPr>
            <a:endParaRPr lang="en-US" altLang="zh-CN"/>
          </a:p>
        </p:txBody>
      </p:sp>
      <p:sp>
        <p:nvSpPr>
          <p:cNvPr id="6" name="灯片编号占位符 5"/>
          <p:cNvSpPr>
            <a:spLocks noGrp="true"/>
          </p:cNvSpPr>
          <p:nvPr>
            <p:ph type="sldNum" sz="quarter" idx="12"/>
          </p:nvPr>
        </p:nvSpPr>
        <p:spPr/>
        <p:txBody>
          <a:bodyPr/>
          <a:lstStyle/>
          <a:p>
            <a:pPr>
              <a:defRPr/>
            </a:pPr>
            <a:fld id="{9B647908-2762-4736-82DA-E13AEEB6A517}" type="slidenum">
              <a:rPr lang="zh-CN" altLang="en-US"/>
            </a:fld>
            <a:endParaRPr lang="en-US" altLang="zh-CN"/>
          </a:p>
        </p:txBody>
      </p:sp>
    </p:spTree>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true"/>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true"/>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true"/>
          </p:cNvSpPr>
          <p:nvPr>
            <p:ph type="dt" sz="half" idx="10"/>
          </p:nvPr>
        </p:nvSpPr>
        <p:spPr/>
        <p:txBody>
          <a:bodyPr/>
          <a:lstStyle/>
          <a:p>
            <a:pPr lvl="0" eaLnBrk="1" hangingPunct="1"/>
            <a:endParaRPr lang="zh-CN" altLang="en-US" dirty="0">
              <a:latin typeface="DejaVu Sans" panose="020B0603030804020204" charset="2"/>
            </a:endParaRPr>
          </a:p>
        </p:txBody>
      </p:sp>
      <p:sp>
        <p:nvSpPr>
          <p:cNvPr id="5" name="页脚占位符 4"/>
          <p:cNvSpPr>
            <a:spLocks noGrp="true"/>
          </p:cNvSpPr>
          <p:nvPr>
            <p:ph type="ftr" sz="quarter" idx="11"/>
          </p:nvPr>
        </p:nvSpPr>
        <p:spPr/>
        <p:txBody>
          <a:bodyPr/>
          <a:lstStyle/>
          <a:p>
            <a:pPr lvl="0" eaLnBrk="1" hangingPunct="1"/>
            <a:endParaRPr lang="zh-CN" altLang="en-US" dirty="0">
              <a:latin typeface="DejaVu Sans" panose="020B0603030804020204" charset="2"/>
            </a:endParaRPr>
          </a:p>
        </p:txBody>
      </p:sp>
      <p:sp>
        <p:nvSpPr>
          <p:cNvPr id="6" name="灯片编号占位符 5"/>
          <p:cNvSpPr>
            <a:spLocks noGrp="true"/>
          </p:cNvSpPr>
          <p:nvPr>
            <p:ph type="sldNum" sz="quarter" idx="12"/>
          </p:nvPr>
        </p:nvSpPr>
        <p:spPr/>
        <p:txBody>
          <a:bodyPr/>
          <a:lstStyle/>
          <a:p>
            <a:pPr lvl="0" eaLnBrk="1" hangingPunct="1"/>
            <a:fld id="{9A0DB2DC-4C9A-4742-B13C-FB6460FD3503}" type="slidenum">
              <a:rPr lang="zh-CN" altLang="en-US" dirty="0">
                <a:latin typeface="DejaVu Sans" panose="020B0603030804020204" charset="2"/>
              </a:rPr>
            </a:fld>
            <a:endParaRPr lang="zh-CN" altLang="en-US" dirty="0">
              <a:latin typeface="DejaVu Sans" panose="020B0603030804020204" charset="2"/>
            </a:endParaRPr>
          </a:p>
        </p:txBody>
      </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true"/>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true"/>
          </p:cNvSpPr>
          <p:nvPr>
            <p:ph type="body" orient="vert" idx="1"/>
          </p:nvPr>
        </p:nvSpPr>
        <p:spPr>
          <a:xfrm>
            <a:off x="457200" y="274638"/>
            <a:ext cx="6052930"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true"/>
          </p:cNvSpPr>
          <p:nvPr>
            <p:ph type="dt" sz="half" idx="10"/>
          </p:nvPr>
        </p:nvSpPr>
        <p:spPr/>
        <p:txBody>
          <a:bodyPr/>
          <a:lstStyle/>
          <a:p>
            <a:pPr>
              <a:defRPr/>
            </a:pPr>
            <a:endParaRPr lang="en-US" altLang="zh-CN"/>
          </a:p>
        </p:txBody>
      </p:sp>
      <p:sp>
        <p:nvSpPr>
          <p:cNvPr id="5" name="页脚占位符 4"/>
          <p:cNvSpPr>
            <a:spLocks noGrp="true"/>
          </p:cNvSpPr>
          <p:nvPr>
            <p:ph type="ftr" sz="quarter" idx="11"/>
          </p:nvPr>
        </p:nvSpPr>
        <p:spPr/>
        <p:txBody>
          <a:bodyPr/>
          <a:lstStyle/>
          <a:p>
            <a:pPr>
              <a:defRPr/>
            </a:pPr>
            <a:endParaRPr lang="en-US" altLang="zh-CN"/>
          </a:p>
        </p:txBody>
      </p:sp>
      <p:sp>
        <p:nvSpPr>
          <p:cNvPr id="6" name="灯片编号占位符 5"/>
          <p:cNvSpPr>
            <a:spLocks noGrp="true"/>
          </p:cNvSpPr>
          <p:nvPr>
            <p:ph type="sldNum" sz="quarter" idx="12"/>
          </p:nvPr>
        </p:nvSpPr>
        <p:spPr/>
        <p:txBody>
          <a:bodyPr/>
          <a:lstStyle/>
          <a:p>
            <a:pPr>
              <a:defRPr/>
            </a:pPr>
            <a:fld id="{C8E032EE-CCE0-4220-8597-A536E88134B9}" type="slidenum">
              <a:rPr lang="zh-CN" altLang="en-US"/>
            </a:fld>
            <a:endParaRPr lang="en-US" altLang="zh-CN"/>
          </a:p>
        </p:txBody>
      </p:sp>
    </p:spTree>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true"/>
          </p:cNvSpPr>
          <p:nvPr>
            <p:ph type="title"/>
          </p:nvPr>
        </p:nvSpPr>
        <p:spPr/>
        <p:txBody>
          <a:bodyPr/>
          <a:lstStyle/>
          <a:p>
            <a:r>
              <a:rPr lang="zh-CN" altLang="en-US" smtClean="0"/>
              <a:t>单击此处编辑母版标题样式</a:t>
            </a:r>
            <a:endParaRPr lang="zh-CN" altLang="en-US"/>
          </a:p>
        </p:txBody>
      </p:sp>
      <p:sp>
        <p:nvSpPr>
          <p:cNvPr id="3" name="内容占位符 2"/>
          <p:cNvSpPr>
            <a:spLocks noGrp="true"/>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true"/>
          </p:cNvSpPr>
          <p:nvPr>
            <p:ph type="dt" sz="half" idx="10"/>
          </p:nvPr>
        </p:nvSpPr>
        <p:spPr/>
        <p:txBody>
          <a:bodyPr/>
          <a:lstStyle/>
          <a:p>
            <a:pPr>
              <a:defRPr/>
            </a:pPr>
            <a:endParaRPr lang="en-US" altLang="zh-CN"/>
          </a:p>
        </p:txBody>
      </p:sp>
      <p:sp>
        <p:nvSpPr>
          <p:cNvPr id="5" name="页脚占位符 4"/>
          <p:cNvSpPr>
            <a:spLocks noGrp="true"/>
          </p:cNvSpPr>
          <p:nvPr>
            <p:ph type="ftr" sz="quarter" idx="11"/>
          </p:nvPr>
        </p:nvSpPr>
        <p:spPr/>
        <p:txBody>
          <a:bodyPr/>
          <a:lstStyle/>
          <a:p>
            <a:pPr>
              <a:defRPr/>
            </a:pPr>
            <a:endParaRPr lang="en-US" altLang="zh-CN"/>
          </a:p>
        </p:txBody>
      </p:sp>
      <p:sp>
        <p:nvSpPr>
          <p:cNvPr id="6" name="灯片编号占位符 5"/>
          <p:cNvSpPr>
            <a:spLocks noGrp="true"/>
          </p:cNvSpPr>
          <p:nvPr>
            <p:ph type="sldNum" sz="quarter" idx="12"/>
          </p:nvPr>
        </p:nvSpPr>
        <p:spPr/>
        <p:txBody>
          <a:bodyPr/>
          <a:lstStyle/>
          <a:p>
            <a:pPr>
              <a:defRPr/>
            </a:pPr>
            <a:fld id="{636CDA31-8C4F-4780-AD39-DA669B019909}" type="slidenum">
              <a:rPr lang="zh-CN" altLang="en-US"/>
            </a:fld>
            <a:endParaRPr lang="en-US" altLang="zh-CN"/>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true"/>
          </p:cNvSpPr>
          <p:nvPr>
            <p:ph type="title"/>
          </p:nvPr>
        </p:nvSpPr>
        <p:spPr>
          <a:xfrm>
            <a:off x="623888" y="1709738"/>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true"/>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true"/>
          </p:cNvSpPr>
          <p:nvPr>
            <p:ph type="dt" sz="half" idx="10"/>
          </p:nvPr>
        </p:nvSpPr>
        <p:spPr/>
        <p:txBody>
          <a:bodyPr/>
          <a:lstStyle/>
          <a:p>
            <a:pPr lvl="0" eaLnBrk="1" hangingPunct="1"/>
            <a:endParaRPr lang="zh-CN" altLang="en-US" dirty="0">
              <a:latin typeface="DejaVu Sans" panose="020B0603030804020204" charset="2"/>
            </a:endParaRPr>
          </a:p>
        </p:txBody>
      </p:sp>
      <p:sp>
        <p:nvSpPr>
          <p:cNvPr id="5" name="页脚占位符 4"/>
          <p:cNvSpPr>
            <a:spLocks noGrp="true"/>
          </p:cNvSpPr>
          <p:nvPr>
            <p:ph type="ftr" sz="quarter" idx="11"/>
          </p:nvPr>
        </p:nvSpPr>
        <p:spPr/>
        <p:txBody>
          <a:bodyPr/>
          <a:lstStyle/>
          <a:p>
            <a:pPr lvl="0" eaLnBrk="1" hangingPunct="1"/>
            <a:endParaRPr lang="zh-CN" altLang="en-US" dirty="0">
              <a:latin typeface="DejaVu Sans" panose="020B0603030804020204" charset="2"/>
            </a:endParaRPr>
          </a:p>
        </p:txBody>
      </p:sp>
      <p:sp>
        <p:nvSpPr>
          <p:cNvPr id="6" name="灯片编号占位符 5"/>
          <p:cNvSpPr>
            <a:spLocks noGrp="true"/>
          </p:cNvSpPr>
          <p:nvPr>
            <p:ph type="sldNum" sz="quarter" idx="12"/>
          </p:nvPr>
        </p:nvSpPr>
        <p:spPr/>
        <p:txBody>
          <a:bodyPr/>
          <a:lstStyle/>
          <a:p>
            <a:pPr lvl="0" eaLnBrk="1" hangingPunct="1"/>
            <a:fld id="{9A0DB2DC-4C9A-4742-B13C-FB6460FD3503}" type="slidenum">
              <a:rPr lang="zh-CN" altLang="en-US" dirty="0">
                <a:latin typeface="DejaVu Sans" panose="020B0603030804020204" charset="2"/>
              </a:rPr>
            </a:fld>
            <a:endParaRPr lang="zh-CN" altLang="en-US" dirty="0">
              <a:latin typeface="DejaVu Sans" panose="020B0603030804020204" charset="2"/>
            </a:endParaRPr>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true"/>
          </p:cNvSpPr>
          <p:nvPr>
            <p:ph type="title"/>
          </p:nvPr>
        </p:nvSpPr>
        <p:spPr/>
        <p:txBody>
          <a:bodyPr/>
          <a:lstStyle/>
          <a:p>
            <a:r>
              <a:rPr lang="zh-CN" altLang="en-US" smtClean="0"/>
              <a:t>单击此处编辑母版标题样式</a:t>
            </a:r>
            <a:endParaRPr lang="zh-CN" altLang="en-US"/>
          </a:p>
        </p:txBody>
      </p:sp>
      <p:sp>
        <p:nvSpPr>
          <p:cNvPr id="3" name="内容占位符 2"/>
          <p:cNvSpPr>
            <a:spLocks noGrp="true"/>
          </p:cNvSpPr>
          <p:nvPr>
            <p:ph sz="half" idx="1"/>
          </p:nvPr>
        </p:nvSpPr>
        <p:spPr>
          <a:xfrm>
            <a:off x="457200" y="1600200"/>
            <a:ext cx="4032504"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true"/>
          </p:cNvSpPr>
          <p:nvPr>
            <p:ph sz="half" idx="2"/>
          </p:nvPr>
        </p:nvSpPr>
        <p:spPr>
          <a:xfrm>
            <a:off x="4654296" y="1600200"/>
            <a:ext cx="4032504"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true"/>
          </p:cNvSpPr>
          <p:nvPr>
            <p:ph type="dt" sz="half" idx="10"/>
          </p:nvPr>
        </p:nvSpPr>
        <p:spPr/>
        <p:txBody>
          <a:bodyPr/>
          <a:lstStyle/>
          <a:p>
            <a:pPr>
              <a:defRPr/>
            </a:pPr>
            <a:endParaRPr lang="en-US" altLang="zh-CN"/>
          </a:p>
        </p:txBody>
      </p:sp>
      <p:sp>
        <p:nvSpPr>
          <p:cNvPr id="6" name="页脚占位符 5"/>
          <p:cNvSpPr>
            <a:spLocks noGrp="true"/>
          </p:cNvSpPr>
          <p:nvPr>
            <p:ph type="ftr" sz="quarter" idx="11"/>
          </p:nvPr>
        </p:nvSpPr>
        <p:spPr/>
        <p:txBody>
          <a:bodyPr/>
          <a:lstStyle/>
          <a:p>
            <a:pPr>
              <a:defRPr/>
            </a:pPr>
            <a:endParaRPr lang="en-US" altLang="zh-CN"/>
          </a:p>
        </p:txBody>
      </p:sp>
      <p:sp>
        <p:nvSpPr>
          <p:cNvPr id="7" name="灯片编号占位符 6"/>
          <p:cNvSpPr>
            <a:spLocks noGrp="true"/>
          </p:cNvSpPr>
          <p:nvPr>
            <p:ph type="sldNum" sz="quarter" idx="12"/>
          </p:nvPr>
        </p:nvSpPr>
        <p:spPr/>
        <p:txBody>
          <a:bodyPr/>
          <a:lstStyle/>
          <a:p>
            <a:pPr>
              <a:defRPr/>
            </a:pPr>
            <a:fld id="{574904B5-8B5E-4CB4-8911-0A5444E01B8D}" type="slidenum">
              <a:rPr lang="zh-CN" altLang="en-US"/>
            </a:fld>
            <a:endParaRPr lang="en-US" altLang="zh-CN"/>
          </a:p>
        </p:txBody>
      </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true"/>
          </p:cNvSpPr>
          <p:nvPr>
            <p:ph type="title"/>
          </p:nvPr>
        </p:nvSpPr>
        <p:spPr>
          <a:xfrm>
            <a:off x="629841" y="365125"/>
            <a:ext cx="7886700" cy="1325563"/>
          </a:xfrm>
        </p:spPr>
        <p:txBody>
          <a:bodyPr/>
          <a:lstStyle/>
          <a:p>
            <a:r>
              <a:rPr lang="zh-CN" altLang="en-US" smtClean="0"/>
              <a:t>单击此处编辑母版标题样式</a:t>
            </a:r>
            <a:endParaRPr lang="zh-CN" altLang="en-US"/>
          </a:p>
        </p:txBody>
      </p:sp>
      <p:sp>
        <p:nvSpPr>
          <p:cNvPr id="3" name="文本占位符 2"/>
          <p:cNvSpPr>
            <a:spLocks noGrp="true"/>
          </p:cNvSpPr>
          <p:nvPr>
            <p:ph type="body" idx="1"/>
          </p:nvPr>
        </p:nvSpPr>
        <p:spPr>
          <a:xfrm>
            <a:off x="890081" y="1778438"/>
            <a:ext cx="3655181" cy="823912"/>
          </a:xfrm>
        </p:spPr>
        <p:txBody>
          <a:bodyPr anchor="ctr" anchorCtr="false"/>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4" name="内容占位符 3"/>
          <p:cNvSpPr>
            <a:spLocks noGrp="true"/>
          </p:cNvSpPr>
          <p:nvPr>
            <p:ph sz="half" idx="2"/>
          </p:nvPr>
        </p:nvSpPr>
        <p:spPr>
          <a:xfrm>
            <a:off x="890081" y="2665379"/>
            <a:ext cx="3655181"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true"/>
          </p:cNvSpPr>
          <p:nvPr>
            <p:ph type="body" sz="quarter" idx="3"/>
          </p:nvPr>
        </p:nvSpPr>
        <p:spPr>
          <a:xfrm>
            <a:off x="4692704" y="1778438"/>
            <a:ext cx="3673182" cy="823912"/>
          </a:xfrm>
        </p:spPr>
        <p:txBody>
          <a:bodyPr anchor="ctr" anchorCtr="false"/>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6" name="内容占位符 5"/>
          <p:cNvSpPr>
            <a:spLocks noGrp="true"/>
          </p:cNvSpPr>
          <p:nvPr>
            <p:ph sz="quarter" idx="4"/>
          </p:nvPr>
        </p:nvSpPr>
        <p:spPr>
          <a:xfrm>
            <a:off x="4692704" y="2665379"/>
            <a:ext cx="3673182"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true"/>
          </p:cNvSpPr>
          <p:nvPr>
            <p:ph type="dt" sz="half" idx="10"/>
          </p:nvPr>
        </p:nvSpPr>
        <p:spPr/>
        <p:txBody>
          <a:bodyPr/>
          <a:lstStyle/>
          <a:p>
            <a:pPr>
              <a:defRPr/>
            </a:pPr>
            <a:endParaRPr lang="en-US" altLang="zh-CN"/>
          </a:p>
        </p:txBody>
      </p:sp>
      <p:sp>
        <p:nvSpPr>
          <p:cNvPr id="8" name="页脚占位符 7"/>
          <p:cNvSpPr>
            <a:spLocks noGrp="true"/>
          </p:cNvSpPr>
          <p:nvPr>
            <p:ph type="ftr" sz="quarter" idx="11"/>
          </p:nvPr>
        </p:nvSpPr>
        <p:spPr/>
        <p:txBody>
          <a:bodyPr/>
          <a:lstStyle/>
          <a:p>
            <a:pPr>
              <a:defRPr/>
            </a:pPr>
            <a:endParaRPr lang="en-US" altLang="zh-CN"/>
          </a:p>
        </p:txBody>
      </p:sp>
      <p:sp>
        <p:nvSpPr>
          <p:cNvPr id="9" name="灯片编号占位符 8"/>
          <p:cNvSpPr>
            <a:spLocks noGrp="true"/>
          </p:cNvSpPr>
          <p:nvPr>
            <p:ph type="sldNum" sz="quarter" idx="12"/>
          </p:nvPr>
        </p:nvSpPr>
        <p:spPr/>
        <p:txBody>
          <a:bodyPr/>
          <a:lstStyle/>
          <a:p>
            <a:pPr>
              <a:defRPr/>
            </a:pPr>
            <a:fld id="{7AFE7C78-C1FF-4DDE-934F-692EF906FE67}" type="slidenum">
              <a:rPr lang="zh-CN" altLang="en-US"/>
            </a:fld>
            <a:endParaRPr lang="en-US" altLang="zh-CN"/>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true"/>
          </p:cNvSpPr>
          <p:nvPr>
            <p:ph type="title"/>
          </p:nvPr>
        </p:nvSpPr>
        <p:spPr/>
        <p:txBody>
          <a:bodyPr/>
          <a:lstStyle/>
          <a:p>
            <a:r>
              <a:rPr lang="zh-CN" altLang="en-US" smtClean="0"/>
              <a:t>单击此处编辑母版标题样式</a:t>
            </a:r>
            <a:endParaRPr lang="zh-CN" altLang="en-US"/>
          </a:p>
        </p:txBody>
      </p:sp>
      <p:sp>
        <p:nvSpPr>
          <p:cNvPr id="3" name="日期占位符 2"/>
          <p:cNvSpPr>
            <a:spLocks noGrp="true"/>
          </p:cNvSpPr>
          <p:nvPr>
            <p:ph type="dt" sz="half" idx="10"/>
          </p:nvPr>
        </p:nvSpPr>
        <p:spPr/>
        <p:txBody>
          <a:bodyPr/>
          <a:lstStyle/>
          <a:p>
            <a:pPr lvl="0" eaLnBrk="1" hangingPunct="1"/>
            <a:endParaRPr lang="zh-CN" altLang="en-US" dirty="0">
              <a:latin typeface="DejaVu Sans" panose="020B0603030804020204" charset="2"/>
            </a:endParaRPr>
          </a:p>
        </p:txBody>
      </p:sp>
      <p:sp>
        <p:nvSpPr>
          <p:cNvPr id="4" name="页脚占位符 3"/>
          <p:cNvSpPr>
            <a:spLocks noGrp="true"/>
          </p:cNvSpPr>
          <p:nvPr>
            <p:ph type="ftr" sz="quarter" idx="11"/>
          </p:nvPr>
        </p:nvSpPr>
        <p:spPr/>
        <p:txBody>
          <a:bodyPr/>
          <a:lstStyle/>
          <a:p>
            <a:pPr lvl="0" eaLnBrk="1" hangingPunct="1"/>
            <a:endParaRPr lang="zh-CN" altLang="en-US" dirty="0">
              <a:latin typeface="DejaVu Sans" panose="020B0603030804020204" charset="2"/>
            </a:endParaRPr>
          </a:p>
        </p:txBody>
      </p:sp>
      <p:sp>
        <p:nvSpPr>
          <p:cNvPr id="5" name="灯片编号占位符 4"/>
          <p:cNvSpPr>
            <a:spLocks noGrp="true"/>
          </p:cNvSpPr>
          <p:nvPr>
            <p:ph type="sldNum" sz="quarter" idx="12"/>
          </p:nvPr>
        </p:nvSpPr>
        <p:spPr/>
        <p:txBody>
          <a:bodyPr/>
          <a:lstStyle/>
          <a:p>
            <a:pPr lvl="0" eaLnBrk="1" hangingPunct="1"/>
            <a:fld id="{9A0DB2DC-4C9A-4742-B13C-FB6460FD3503}" type="slidenum">
              <a:rPr lang="zh-CN" altLang="en-US" dirty="0">
                <a:latin typeface="DejaVu Sans" panose="020B0603030804020204" charset="2"/>
              </a:rPr>
            </a:fld>
            <a:endParaRPr lang="zh-CN" altLang="en-US" dirty="0">
              <a:latin typeface="DejaVu Sans" panose="020B0603030804020204" charset="2"/>
            </a:endParaRPr>
          </a:p>
        </p:txBody>
      </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true"/>
          </p:cNvSpPr>
          <p:nvPr>
            <p:ph type="dt" sz="half" idx="10"/>
          </p:nvPr>
        </p:nvSpPr>
        <p:spPr/>
        <p:txBody>
          <a:bodyPr/>
          <a:lstStyle/>
          <a:p>
            <a:pPr>
              <a:defRPr/>
            </a:pPr>
            <a:endParaRPr lang="en-US" altLang="zh-CN"/>
          </a:p>
        </p:txBody>
      </p:sp>
      <p:sp>
        <p:nvSpPr>
          <p:cNvPr id="3" name="页脚占位符 2"/>
          <p:cNvSpPr>
            <a:spLocks noGrp="true"/>
          </p:cNvSpPr>
          <p:nvPr>
            <p:ph type="ftr" sz="quarter" idx="11"/>
          </p:nvPr>
        </p:nvSpPr>
        <p:spPr/>
        <p:txBody>
          <a:bodyPr/>
          <a:lstStyle/>
          <a:p>
            <a:pPr>
              <a:defRPr/>
            </a:pPr>
            <a:endParaRPr lang="en-US" altLang="zh-CN"/>
          </a:p>
        </p:txBody>
      </p:sp>
      <p:sp>
        <p:nvSpPr>
          <p:cNvPr id="4" name="灯片编号占位符 3"/>
          <p:cNvSpPr>
            <a:spLocks noGrp="true"/>
          </p:cNvSpPr>
          <p:nvPr>
            <p:ph type="sldNum" sz="quarter" idx="12"/>
          </p:nvPr>
        </p:nvSpPr>
        <p:spPr/>
        <p:txBody>
          <a:bodyPr/>
          <a:lstStyle/>
          <a:p>
            <a:pPr>
              <a:defRPr/>
            </a:pPr>
            <a:fld id="{644A331B-F92A-4177-9881-CA30C152DE65}" type="slidenum">
              <a:rPr lang="zh-CN" altLang="en-US"/>
            </a:fld>
            <a:endParaRPr lang="en-US" altLang="zh-CN"/>
          </a:p>
        </p:txBody>
      </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true"/>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true"/>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true"/>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5" name="日期占位符 4"/>
          <p:cNvSpPr>
            <a:spLocks noGrp="true"/>
          </p:cNvSpPr>
          <p:nvPr>
            <p:ph type="dt" sz="half" idx="10"/>
          </p:nvPr>
        </p:nvSpPr>
        <p:spPr/>
        <p:txBody>
          <a:bodyPr/>
          <a:lstStyle/>
          <a:p>
            <a:pPr lvl="0" eaLnBrk="1" hangingPunct="1"/>
            <a:endParaRPr lang="zh-CN" altLang="en-US" dirty="0">
              <a:latin typeface="DejaVu Sans" panose="020B0603030804020204" charset="2"/>
            </a:endParaRPr>
          </a:p>
        </p:txBody>
      </p:sp>
      <p:sp>
        <p:nvSpPr>
          <p:cNvPr id="6" name="页脚占位符 5"/>
          <p:cNvSpPr>
            <a:spLocks noGrp="true"/>
          </p:cNvSpPr>
          <p:nvPr>
            <p:ph type="ftr" sz="quarter" idx="11"/>
          </p:nvPr>
        </p:nvSpPr>
        <p:spPr/>
        <p:txBody>
          <a:bodyPr/>
          <a:lstStyle/>
          <a:p>
            <a:pPr lvl="0" eaLnBrk="1" hangingPunct="1"/>
            <a:endParaRPr lang="zh-CN" altLang="en-US" dirty="0">
              <a:latin typeface="DejaVu Sans" panose="020B0603030804020204" charset="2"/>
            </a:endParaRPr>
          </a:p>
        </p:txBody>
      </p:sp>
      <p:sp>
        <p:nvSpPr>
          <p:cNvPr id="7" name="灯片编号占位符 6"/>
          <p:cNvSpPr>
            <a:spLocks noGrp="true"/>
          </p:cNvSpPr>
          <p:nvPr>
            <p:ph type="sldNum" sz="quarter" idx="12"/>
          </p:nvPr>
        </p:nvSpPr>
        <p:spPr/>
        <p:txBody>
          <a:bodyPr/>
          <a:lstStyle/>
          <a:p>
            <a:pPr lvl="0" eaLnBrk="1" hangingPunct="1"/>
            <a:fld id="{9A0DB2DC-4C9A-4742-B13C-FB6460FD3503}" type="slidenum">
              <a:rPr lang="zh-CN" altLang="en-US" dirty="0">
                <a:latin typeface="DejaVu Sans" panose="020B0603030804020204" charset="2"/>
              </a:rPr>
            </a:fld>
            <a:endParaRPr lang="zh-CN" altLang="en-US" dirty="0">
              <a:latin typeface="DejaVu Sans" panose="020B0603030804020204" charset="2"/>
            </a:endParaRPr>
          </a:p>
        </p:txBody>
      </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true"/>
          </p:cNvSpPr>
          <p:nvPr>
            <p:ph type="title"/>
          </p:nvPr>
        </p:nvSpPr>
        <p:spPr>
          <a:xfrm>
            <a:off x="629841" y="457200"/>
            <a:ext cx="3124012"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true"/>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true"/>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endParaRPr lang="zh-CN" altLang="en-US" smtClean="0"/>
          </a:p>
        </p:txBody>
      </p:sp>
      <p:sp>
        <p:nvSpPr>
          <p:cNvPr id="5" name="日期占位符 4"/>
          <p:cNvSpPr>
            <a:spLocks noGrp="true"/>
          </p:cNvSpPr>
          <p:nvPr>
            <p:ph type="dt" sz="half" idx="10"/>
          </p:nvPr>
        </p:nvSpPr>
        <p:spPr/>
        <p:txBody>
          <a:bodyPr/>
          <a:lstStyle/>
          <a:p>
            <a:pPr lvl="0" eaLnBrk="1" hangingPunct="1"/>
            <a:endParaRPr lang="zh-CN" altLang="en-US" dirty="0">
              <a:latin typeface="DejaVu Sans" panose="020B0603030804020204" charset="2"/>
            </a:endParaRPr>
          </a:p>
        </p:txBody>
      </p:sp>
      <p:sp>
        <p:nvSpPr>
          <p:cNvPr id="6" name="页脚占位符 5"/>
          <p:cNvSpPr>
            <a:spLocks noGrp="true"/>
          </p:cNvSpPr>
          <p:nvPr>
            <p:ph type="ftr" sz="quarter" idx="11"/>
          </p:nvPr>
        </p:nvSpPr>
        <p:spPr/>
        <p:txBody>
          <a:bodyPr/>
          <a:lstStyle/>
          <a:p>
            <a:pPr lvl="0" eaLnBrk="1" hangingPunct="1"/>
            <a:endParaRPr lang="zh-CN" altLang="en-US" dirty="0">
              <a:latin typeface="DejaVu Sans" panose="020B0603030804020204" charset="2"/>
            </a:endParaRPr>
          </a:p>
        </p:txBody>
      </p:sp>
      <p:sp>
        <p:nvSpPr>
          <p:cNvPr id="7" name="灯片编号占位符 6"/>
          <p:cNvSpPr>
            <a:spLocks noGrp="true"/>
          </p:cNvSpPr>
          <p:nvPr>
            <p:ph type="sldNum" sz="quarter" idx="12"/>
          </p:nvPr>
        </p:nvSpPr>
        <p:spPr/>
        <p:txBody>
          <a:bodyPr/>
          <a:lstStyle/>
          <a:p>
            <a:pPr lvl="0" eaLnBrk="1" hangingPunct="1"/>
            <a:fld id="{9A0DB2DC-4C9A-4742-B13C-FB6460FD3503}" type="slidenum">
              <a:rPr lang="zh-CN" altLang="en-US" dirty="0">
                <a:latin typeface="DejaVu Sans" panose="020B0603030804020204" charset="2"/>
              </a:rPr>
            </a:fld>
            <a:endParaRPr lang="zh-CN" altLang="en-US" dirty="0">
              <a:latin typeface="DejaVu Sans" panose="020B0603030804020204" charset="2"/>
            </a:endParaRPr>
          </a:p>
        </p:txBody>
      </p:sp>
    </p:spTree>
  </p:cSld>
  <p:clrMapOvr>
    <a:masterClrMapping/>
  </p:clrMapOvr>
  <p:hf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p:sp>
        <p:nvSpPr>
          <p:cNvPr id="1026" name="Rectangle 2"/>
          <p:cNvSpPr>
            <a:spLocks noGrp="true"/>
          </p:cNvSpPr>
          <p:nvPr>
            <p:ph type="title"/>
          </p:nvPr>
        </p:nvSpPr>
        <p:spPr>
          <a:xfrm>
            <a:off x="457200" y="274638"/>
            <a:ext cx="8229600" cy="1143000"/>
          </a:xfrm>
          <a:prstGeom prst="rect">
            <a:avLst/>
          </a:prstGeom>
          <a:noFill/>
          <a:ln w="9525">
            <a:noFill/>
          </a:ln>
        </p:spPr>
        <p:txBody>
          <a:bodyPr anchor="ctr" anchorCtr="false"/>
          <a:p>
            <a:pPr lvl="0"/>
            <a:r>
              <a:rPr lang="zh-CN" altLang="en-US"/>
              <a:t>单击此处编辑母版标题样式</a:t>
            </a:r>
            <a:endParaRPr lang="zh-CN" altLang="en-US"/>
          </a:p>
        </p:txBody>
      </p:sp>
      <p:sp>
        <p:nvSpPr>
          <p:cNvPr id="1027" name="Rectangle 3"/>
          <p:cNvSpPr>
            <a:spLocks noGrp="true"/>
          </p:cNvSpPr>
          <p:nvPr>
            <p:ph type="body" idx="1"/>
          </p:nvPr>
        </p:nvSpPr>
        <p:spPr>
          <a:xfrm>
            <a:off x="457200" y="1600200"/>
            <a:ext cx="8229600" cy="4525963"/>
          </a:xfrm>
          <a:prstGeom prst="rect">
            <a:avLst/>
          </a:prstGeom>
          <a:noFill/>
          <a:ln w="9525">
            <a:noFill/>
          </a:ln>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8" name="Rectangle 4"/>
          <p:cNvSpPr>
            <a:spLocks noGrp="true"/>
          </p:cNvSpPr>
          <p:nvPr>
            <p:ph type="dt" sz="half" idx="2"/>
          </p:nvPr>
        </p:nvSpPr>
        <p:spPr>
          <a:xfrm>
            <a:off x="457200" y="6245225"/>
            <a:ext cx="2133600" cy="476250"/>
          </a:xfrm>
          <a:prstGeom prst="rect">
            <a:avLst/>
          </a:prstGeom>
          <a:noFill/>
          <a:ln w="9525">
            <a:noFill/>
          </a:ln>
        </p:spPr>
        <p:txBody>
          <a:bodyPr/>
          <a:lstStyle>
            <a:lvl1pPr>
              <a:defRPr sz="1400"/>
            </a:lvl1pPr>
          </a:lstStyle>
          <a:p>
            <a:pPr>
              <a:defRPr/>
            </a:pPr>
            <a:endParaRPr lang="en-US" altLang="zh-CN"/>
          </a:p>
        </p:txBody>
      </p:sp>
      <p:sp>
        <p:nvSpPr>
          <p:cNvPr id="1029" name="Rectangle 5"/>
          <p:cNvSpPr>
            <a:spLocks noGrp="true"/>
          </p:cNvSpPr>
          <p:nvPr>
            <p:ph type="ftr" sz="quarter" idx="3"/>
          </p:nvPr>
        </p:nvSpPr>
        <p:spPr>
          <a:xfrm>
            <a:off x="3124200" y="6245225"/>
            <a:ext cx="2895600" cy="476250"/>
          </a:xfrm>
          <a:prstGeom prst="rect">
            <a:avLst/>
          </a:prstGeom>
          <a:noFill/>
          <a:ln w="9525">
            <a:noFill/>
          </a:ln>
        </p:spPr>
        <p:txBody>
          <a:bodyPr/>
          <a:lstStyle>
            <a:lvl1pPr algn="ctr">
              <a:defRPr sz="1400"/>
            </a:lvl1pPr>
          </a:lstStyle>
          <a:p>
            <a:pPr>
              <a:defRPr/>
            </a:pPr>
            <a:endParaRPr lang="en-US" altLang="zh-CN"/>
          </a:p>
        </p:txBody>
      </p:sp>
      <p:sp>
        <p:nvSpPr>
          <p:cNvPr id="1030" name="Rectangle 6"/>
          <p:cNvSpPr>
            <a:spLocks noGrp="true"/>
          </p:cNvSpPr>
          <p:nvPr>
            <p:ph type="sldNum" sz="quarter" idx="4"/>
          </p:nvPr>
        </p:nvSpPr>
        <p:spPr>
          <a:xfrm>
            <a:off x="6553200" y="6245225"/>
            <a:ext cx="2133600" cy="476250"/>
          </a:xfrm>
          <a:prstGeom prst="rect">
            <a:avLst/>
          </a:prstGeom>
          <a:noFill/>
          <a:ln w="9525">
            <a:noFill/>
          </a:ln>
        </p:spPr>
        <p:txBody>
          <a:bodyPr/>
          <a:lstStyle>
            <a:lvl1pPr algn="r">
              <a:defRPr sz="1400"/>
            </a:lvl1pPr>
          </a:lstStyle>
          <a:p>
            <a:pPr>
              <a:defRPr/>
            </a:pPr>
            <a:fld id="{91A4A5E2-817B-4508-BCE4-19F2A7EA0341}" type="slidenum">
              <a:rPr lang="zh-CN" altLang="en-US"/>
            </a:fld>
            <a:endParaRPr lang="en-US"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0" fontAlgn="base" latinLnBrk="0" hangingPunct="0">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0" fontAlgn="base" latinLnBrk="0" hangingPunct="0">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DejaVu Sans" panose="020B0603030804020204" charset="2"/>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DejaVu Sans" panose="020B0603030804020204" charset="2"/>
        <a:buNone/>
        <a:defRPr b="0" i="0" u="none" kern="1200" baseline="0">
          <a:solidFill>
            <a:schemeClr val="tx1"/>
          </a:solidFill>
          <a:latin typeface="DejaVu Sans" panose="020B0603030804020204" charset="2"/>
          <a:ea typeface="方正书宋_GBK" panose="02000000000000000000" charset="-122"/>
          <a:cs typeface="+mn-cs"/>
        </a:defRPr>
      </a:lvl2pPr>
      <a:lvl3pPr marL="914400" lvl="2" indent="0" algn="l" defTabSz="914400" eaLnBrk="1" fontAlgn="base" latinLnBrk="0" hangingPunct="1">
        <a:lnSpc>
          <a:spcPct val="100000"/>
        </a:lnSpc>
        <a:spcBef>
          <a:spcPct val="0"/>
        </a:spcBef>
        <a:spcAft>
          <a:spcPct val="0"/>
        </a:spcAft>
        <a:buFont typeface="DejaVu Sans" panose="020B0603030804020204" charset="2"/>
        <a:buNone/>
        <a:defRPr b="0" i="0" u="none" kern="1200" baseline="0">
          <a:solidFill>
            <a:schemeClr val="tx1"/>
          </a:solidFill>
          <a:latin typeface="DejaVu Sans" panose="020B0603030804020204" charset="2"/>
          <a:ea typeface="方正书宋_GBK" panose="02000000000000000000" charset="-122"/>
          <a:cs typeface="+mn-cs"/>
        </a:defRPr>
      </a:lvl3pPr>
      <a:lvl4pPr marL="1371600" lvl="3" indent="0" algn="l" defTabSz="914400" eaLnBrk="1" fontAlgn="base" latinLnBrk="0" hangingPunct="1">
        <a:lnSpc>
          <a:spcPct val="100000"/>
        </a:lnSpc>
        <a:spcBef>
          <a:spcPct val="0"/>
        </a:spcBef>
        <a:spcAft>
          <a:spcPct val="0"/>
        </a:spcAft>
        <a:buFont typeface="DejaVu Sans" panose="020B0603030804020204" charset="2"/>
        <a:buNone/>
        <a:defRPr b="0" i="0" u="none" kern="1200" baseline="0">
          <a:solidFill>
            <a:schemeClr val="tx1"/>
          </a:solidFill>
          <a:latin typeface="DejaVu Sans" panose="020B0603030804020204" charset="2"/>
          <a:ea typeface="方正书宋_GBK" panose="02000000000000000000" charset="-122"/>
          <a:cs typeface="+mn-cs"/>
        </a:defRPr>
      </a:lvl4pPr>
      <a:lvl5pPr marL="1828800" lvl="4" indent="0" algn="l" defTabSz="914400" eaLnBrk="1" fontAlgn="base" latinLnBrk="0" hangingPunct="1">
        <a:lnSpc>
          <a:spcPct val="100000"/>
        </a:lnSpc>
        <a:spcBef>
          <a:spcPct val="0"/>
        </a:spcBef>
        <a:spcAft>
          <a:spcPct val="0"/>
        </a:spcAft>
        <a:buFont typeface="DejaVu Sans" panose="020B0603030804020204" charset="2"/>
        <a:buNone/>
        <a:defRPr b="0" i="0" u="none" kern="1200" baseline="0">
          <a:solidFill>
            <a:schemeClr val="tx1"/>
          </a:solidFill>
          <a:latin typeface="DejaVu Sans" panose="020B0603030804020204" charset="2"/>
          <a:ea typeface="方正书宋_GBK" panose="02000000000000000000" charset="-122"/>
          <a:cs typeface="+mn-cs"/>
        </a:defRPr>
      </a:lvl5pPr>
      <a:lvl6pPr marL="2286000" lvl="5" indent="0" algn="l" defTabSz="914400" eaLnBrk="1" fontAlgn="base" latinLnBrk="0" hangingPunct="1">
        <a:lnSpc>
          <a:spcPct val="100000"/>
        </a:lnSpc>
        <a:spcBef>
          <a:spcPct val="0"/>
        </a:spcBef>
        <a:spcAft>
          <a:spcPct val="0"/>
        </a:spcAft>
        <a:buFont typeface="DejaVu Sans" panose="020B0603030804020204" charset="2"/>
        <a:buNone/>
        <a:defRPr b="0" i="0" u="none" kern="1200" baseline="0">
          <a:solidFill>
            <a:schemeClr val="tx1"/>
          </a:solidFill>
          <a:latin typeface="DejaVu Sans" panose="020B0603030804020204" charset="2"/>
          <a:ea typeface="方正书宋_GBK" panose="02000000000000000000" charset="-122"/>
          <a:cs typeface="+mn-cs"/>
        </a:defRPr>
      </a:lvl6pPr>
      <a:lvl7pPr marL="2743200" lvl="6" indent="0" algn="l" defTabSz="914400" eaLnBrk="1" fontAlgn="base" latinLnBrk="0" hangingPunct="1">
        <a:lnSpc>
          <a:spcPct val="100000"/>
        </a:lnSpc>
        <a:spcBef>
          <a:spcPct val="0"/>
        </a:spcBef>
        <a:spcAft>
          <a:spcPct val="0"/>
        </a:spcAft>
        <a:buFont typeface="DejaVu Sans" panose="020B0603030804020204" charset="2"/>
        <a:buNone/>
        <a:defRPr b="0" i="0" u="none" kern="1200" baseline="0">
          <a:solidFill>
            <a:schemeClr val="tx1"/>
          </a:solidFill>
          <a:latin typeface="DejaVu Sans" panose="020B0603030804020204" charset="2"/>
          <a:ea typeface="方正书宋_GBK" panose="02000000000000000000" charset="-122"/>
          <a:cs typeface="+mn-cs"/>
        </a:defRPr>
      </a:lvl7pPr>
      <a:lvl8pPr marL="3200400" lvl="7" indent="0" algn="l" defTabSz="914400" eaLnBrk="1" fontAlgn="base" latinLnBrk="0" hangingPunct="1">
        <a:lnSpc>
          <a:spcPct val="100000"/>
        </a:lnSpc>
        <a:spcBef>
          <a:spcPct val="0"/>
        </a:spcBef>
        <a:spcAft>
          <a:spcPct val="0"/>
        </a:spcAft>
        <a:buFont typeface="DejaVu Sans" panose="020B0603030804020204" charset="2"/>
        <a:buNone/>
        <a:defRPr b="0" i="0" u="none" kern="1200" baseline="0">
          <a:solidFill>
            <a:schemeClr val="tx1"/>
          </a:solidFill>
          <a:latin typeface="DejaVu Sans" panose="020B0603030804020204" charset="2"/>
          <a:ea typeface="方正书宋_GBK" panose="02000000000000000000" charset="-122"/>
          <a:cs typeface="+mn-cs"/>
        </a:defRPr>
      </a:lvl8pPr>
      <a:lvl9pPr marL="3657600" lvl="8" indent="0" algn="l" defTabSz="914400" eaLnBrk="1" fontAlgn="base" latinLnBrk="0" hangingPunct="1">
        <a:lnSpc>
          <a:spcPct val="100000"/>
        </a:lnSpc>
        <a:spcBef>
          <a:spcPct val="0"/>
        </a:spcBef>
        <a:spcAft>
          <a:spcPct val="0"/>
        </a:spcAft>
        <a:buFont typeface="DejaVu Sans" panose="020B0603030804020204" charset="2"/>
        <a:buNone/>
        <a:defRPr b="0" i="0" u="none" kern="1200" baseline="0">
          <a:solidFill>
            <a:schemeClr val="tx1"/>
          </a:solidFill>
          <a:latin typeface="DejaVu Sans" panose="020B0603030804020204" charset="2"/>
          <a:ea typeface="方正书宋_GBK" panose="02000000000000000000" charset="-122"/>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png"/><Relationship Id="rId1"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2.xml"/><Relationship Id="rId2" Type="http://schemas.openxmlformats.org/officeDocument/2006/relationships/image" Target="../media/image15.png"/><Relationship Id="rId1" Type="http://schemas.openxmlformats.org/officeDocument/2006/relationships/image" Target="../media/image1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image" Target="../media/image16.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png"/><Relationship Id="rId1"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png"/><Relationship Id="rId1"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1.png"/><Relationship Id="rId1"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3.png"/><Relationship Id="rId1"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4" descr="d:\Users\Administrator\Desktop\宣贯背景图040903.jpg"/>
          <p:cNvPicPr>
            <a:picLocks noChangeAspect="true" noChangeArrowheads="true"/>
          </p:cNvPicPr>
          <p:nvPr/>
        </p:nvPicPr>
        <p:blipFill>
          <a:blip r:embed="rId1"/>
          <a:srcRect/>
          <a:stretch>
            <a:fillRect/>
          </a:stretch>
        </p:blipFill>
        <p:spPr bwMode="auto">
          <a:xfrm>
            <a:off x="27305" y="0"/>
            <a:ext cx="9144000" cy="6858000"/>
          </a:xfrm>
          <a:prstGeom prst="rect">
            <a:avLst/>
          </a:prstGeom>
          <a:noFill/>
          <a:ln w="9525">
            <a:noFill/>
            <a:miter lim="800000"/>
            <a:headEnd/>
            <a:tailEnd/>
          </a:ln>
        </p:spPr>
      </p:pic>
      <p:sp>
        <p:nvSpPr>
          <p:cNvPr id="7171" name="Rectangle 2"/>
          <p:cNvSpPr>
            <a:spLocks noGrp="true" noChangeArrowheads="true"/>
          </p:cNvSpPr>
          <p:nvPr>
            <p:ph type="title"/>
          </p:nvPr>
        </p:nvSpPr>
        <p:spPr>
          <a:xfrm>
            <a:off x="182245" y="1009650"/>
            <a:ext cx="8834120" cy="2286635"/>
          </a:xfrm>
        </p:spPr>
        <p:txBody>
          <a:bodyPr/>
          <a:lstStyle/>
          <a:p>
            <a:pPr eaLnBrk="1" hangingPunct="1"/>
            <a:r>
              <a:rPr lang="zh-CN" altLang="en-US" sz="3200" dirty="0" smtClean="0">
                <a:solidFill>
                  <a:srgbClr val="FF0000"/>
                </a:solidFill>
                <a:latin typeface="黑体" panose="02010609060101010101" pitchFamily="49" charset="-122"/>
                <a:ea typeface="黑体" panose="02010609060101010101" pitchFamily="49" charset="-122"/>
              </a:rPr>
              <a:t>《</a:t>
            </a:r>
            <a:r>
              <a:rPr lang="zh-CN" altLang="en-US" sz="3200" dirty="0" smtClean="0">
                <a:solidFill>
                  <a:srgbClr val="FF0000"/>
                </a:solidFill>
                <a:latin typeface="黑体" panose="02010609060101010101" pitchFamily="49" charset="-122"/>
                <a:ea typeface="黑体" panose="02010609060101010101" pitchFamily="49" charset="-122"/>
                <a:sym typeface="+mn-ea"/>
              </a:rPr>
              <a:t>衢州市建设工程优质结构评选办法</a:t>
            </a:r>
            <a:r>
              <a:rPr lang="zh-CN" altLang="en-US" sz="3200" dirty="0" smtClean="0">
                <a:solidFill>
                  <a:srgbClr val="FF0000"/>
                </a:solidFill>
                <a:latin typeface="黑体" panose="02010609060101010101" pitchFamily="49" charset="-122"/>
                <a:ea typeface="黑体" panose="02010609060101010101" pitchFamily="49" charset="-122"/>
              </a:rPr>
              <a:t>》</a:t>
            </a:r>
            <a:br>
              <a:rPr lang="zh-CN" altLang="en-US" sz="3200" dirty="0" smtClean="0">
                <a:solidFill>
                  <a:srgbClr val="FF0000"/>
                </a:solidFill>
                <a:latin typeface="黑体" panose="02010609060101010101" pitchFamily="49" charset="-122"/>
                <a:ea typeface="黑体" panose="02010609060101010101" pitchFamily="49" charset="-122"/>
              </a:rPr>
            </a:br>
            <a:br>
              <a:rPr lang="zh-CN" altLang="en-US" sz="800" dirty="0" smtClean="0">
                <a:solidFill>
                  <a:srgbClr val="FF0000"/>
                </a:solidFill>
                <a:latin typeface="黑体" panose="02010609060101010101" pitchFamily="49" charset="-122"/>
                <a:ea typeface="黑体" panose="02010609060101010101" pitchFamily="49" charset="-122"/>
              </a:rPr>
            </a:br>
            <a:r>
              <a:rPr lang="zh-CN" altLang="en-US" sz="3200" dirty="0" smtClean="0">
                <a:solidFill>
                  <a:srgbClr val="FF0000"/>
                </a:solidFill>
                <a:latin typeface="黑体" panose="02010609060101010101" pitchFamily="49" charset="-122"/>
                <a:ea typeface="黑体" panose="02010609060101010101" pitchFamily="49" charset="-122"/>
                <a:sym typeface="+mn-ea"/>
              </a:rPr>
              <a:t>《衢州市建设工程衢江杯（优质工程）评选办法》</a:t>
            </a:r>
            <a:br>
              <a:rPr lang="zh-CN" altLang="en-US" sz="4000" dirty="0" smtClean="0">
                <a:solidFill>
                  <a:srgbClr val="FF0000"/>
                </a:solidFill>
                <a:latin typeface="黑体" panose="02010609060101010101" pitchFamily="49" charset="-122"/>
                <a:ea typeface="黑体" panose="02010609060101010101" pitchFamily="49" charset="-122"/>
              </a:rPr>
            </a:br>
            <a:br>
              <a:rPr lang="zh-CN" altLang="en-US" sz="4000" dirty="0" smtClean="0">
                <a:solidFill>
                  <a:srgbClr val="FF0000"/>
                </a:solidFill>
                <a:latin typeface="黑体" panose="02010609060101010101" pitchFamily="49" charset="-122"/>
                <a:ea typeface="黑体" panose="02010609060101010101" pitchFamily="49" charset="-122"/>
              </a:rPr>
            </a:br>
            <a:r>
              <a:rPr lang="zh-CN" altLang="en-US" sz="4000" dirty="0" smtClean="0">
                <a:solidFill>
                  <a:srgbClr val="FF0000"/>
                </a:solidFill>
                <a:latin typeface="黑体" panose="02010609060101010101" pitchFamily="49" charset="-122"/>
                <a:ea typeface="黑体" panose="02010609060101010101" pitchFamily="49" charset="-122"/>
              </a:rPr>
              <a:t>宣贯培训</a:t>
            </a:r>
            <a:endParaRPr lang="en-US" altLang="zh-CN" sz="4000" dirty="0" smtClean="0">
              <a:solidFill>
                <a:srgbClr val="FF0000"/>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7171"/>
                                        </p:tgtEl>
                                        <p:attrNameLst>
                                          <p:attrName>style.visibility</p:attrName>
                                        </p:attrNameLst>
                                      </p:cBhvr>
                                      <p:to>
                                        <p:strVal val="visible"/>
                                      </p:to>
                                    </p:set>
                                    <p:anim calcmode="lin" valueType="num">
                                      <p:cBhvr>
                                        <p:cTn id="7" dur="1000" fill="hold"/>
                                        <p:tgtEl>
                                          <p:spTgt spid="7171"/>
                                        </p:tgtEl>
                                        <p:attrNameLst>
                                          <p:attrName>ppt_w</p:attrName>
                                        </p:attrNameLst>
                                      </p:cBhvr>
                                      <p:tavLst>
                                        <p:tav tm="0">
                                          <p:val>
                                            <p:strVal val="#ppt_w*0.70"/>
                                          </p:val>
                                        </p:tav>
                                        <p:tav tm="100000">
                                          <p:val>
                                            <p:strVal val="#ppt_w"/>
                                          </p:val>
                                        </p:tav>
                                      </p:tavLst>
                                    </p:anim>
                                    <p:anim calcmode="lin" valueType="num">
                                      <p:cBhvr>
                                        <p:cTn id="8" dur="1000" fill="hold"/>
                                        <p:tgtEl>
                                          <p:spTgt spid="7171"/>
                                        </p:tgtEl>
                                        <p:attrNameLst>
                                          <p:attrName>ppt_h</p:attrName>
                                        </p:attrNameLst>
                                      </p:cBhvr>
                                      <p:tavLst>
                                        <p:tav tm="0">
                                          <p:val>
                                            <p:strVal val="#ppt_h"/>
                                          </p:val>
                                        </p:tav>
                                        <p:tav tm="100000">
                                          <p:val>
                                            <p:strVal val="#ppt_h"/>
                                          </p:val>
                                        </p:tav>
                                      </p:tavLst>
                                    </p:anim>
                                    <p:animEffect transition="in" filter="fade">
                                      <p:cBhvr>
                                        <p:cTn id="9" dur="10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标题 3"/>
          <p:cNvSpPr>
            <a:spLocks noGrp="true"/>
          </p:cNvSpPr>
          <p:nvPr/>
        </p:nvSpPr>
        <p:spPr>
          <a:xfrm>
            <a:off x="538480" y="854710"/>
            <a:ext cx="2186940" cy="474980"/>
          </a:xfrm>
          <a:prstGeom prst="rect">
            <a:avLst/>
          </a:prstGeom>
          <a:noFill/>
          <a:ln w="9525">
            <a:noFill/>
            <a:miter lim="800000"/>
          </a:ln>
        </p:spPr>
        <p:txBody>
          <a:bodyPr vert="horz" wrap="square" lIns="91440" tIns="45720" rIns="91440" bIns="45720" numCol="1" anchor="ctr" anchorCtr="false" compatLnSpc="true"/>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anose="02020603050405020304" charset="0"/>
                <a:ea typeface="宋体" panose="02010600030101010101" pitchFamily="2" charset="-122"/>
              </a:defRPr>
            </a:lvl2pPr>
            <a:lvl3pPr algn="ctr" rtl="0" eaLnBrk="0" fontAlgn="base" hangingPunct="0">
              <a:spcBef>
                <a:spcPct val="0"/>
              </a:spcBef>
              <a:spcAft>
                <a:spcPct val="0"/>
              </a:spcAft>
              <a:defRPr kumimoji="1" sz="4400">
                <a:solidFill>
                  <a:schemeClr val="tx2"/>
                </a:solidFill>
                <a:latin typeface="Times New Roman" panose="02020603050405020304" charset="0"/>
                <a:ea typeface="宋体" panose="02010600030101010101" pitchFamily="2" charset="-122"/>
              </a:defRPr>
            </a:lvl3pPr>
            <a:lvl4pPr algn="ctr" rtl="0" eaLnBrk="0" fontAlgn="base" hangingPunct="0">
              <a:spcBef>
                <a:spcPct val="0"/>
              </a:spcBef>
              <a:spcAft>
                <a:spcPct val="0"/>
              </a:spcAft>
              <a:defRPr kumimoji="1" sz="4400">
                <a:solidFill>
                  <a:schemeClr val="tx2"/>
                </a:solidFill>
                <a:latin typeface="Times New Roman" panose="02020603050405020304" charset="0"/>
                <a:ea typeface="宋体" panose="02010600030101010101" pitchFamily="2" charset="-122"/>
              </a:defRPr>
            </a:lvl4pPr>
            <a:lvl5pPr algn="ctr" rtl="0" eaLnBrk="0" fontAlgn="base" hangingPunct="0">
              <a:spcBef>
                <a:spcPct val="0"/>
              </a:spcBef>
              <a:spcAft>
                <a:spcPct val="0"/>
              </a:spcAft>
              <a:defRPr kumimoji="1" sz="4400">
                <a:solidFill>
                  <a:schemeClr val="tx2"/>
                </a:solidFill>
                <a:latin typeface="Times New Roman" panose="02020603050405020304" charset="0"/>
                <a:ea typeface="宋体" panose="02010600030101010101" pitchFamily="2" charset="-122"/>
              </a:defRPr>
            </a:lvl5pPr>
            <a:lvl6pPr marL="457200" algn="ctr" rtl="0" fontAlgn="base">
              <a:spcBef>
                <a:spcPct val="0"/>
              </a:spcBef>
              <a:spcAft>
                <a:spcPct val="0"/>
              </a:spcAft>
              <a:defRPr kumimoji="1" sz="4400">
                <a:solidFill>
                  <a:schemeClr val="tx2"/>
                </a:solidFill>
                <a:latin typeface="Times New Roman" panose="02020603050405020304" charset="0"/>
                <a:ea typeface="宋体" panose="02010600030101010101" pitchFamily="2" charset="-122"/>
              </a:defRPr>
            </a:lvl6pPr>
            <a:lvl7pPr marL="914400" algn="ctr" rtl="0" fontAlgn="base">
              <a:spcBef>
                <a:spcPct val="0"/>
              </a:spcBef>
              <a:spcAft>
                <a:spcPct val="0"/>
              </a:spcAft>
              <a:defRPr kumimoji="1" sz="4400">
                <a:solidFill>
                  <a:schemeClr val="tx2"/>
                </a:solidFill>
                <a:latin typeface="Times New Roman" panose="02020603050405020304" charset="0"/>
                <a:ea typeface="宋体" panose="02010600030101010101" pitchFamily="2" charset="-122"/>
              </a:defRPr>
            </a:lvl7pPr>
            <a:lvl8pPr marL="1371600" algn="ctr" rtl="0" fontAlgn="base">
              <a:spcBef>
                <a:spcPct val="0"/>
              </a:spcBef>
              <a:spcAft>
                <a:spcPct val="0"/>
              </a:spcAft>
              <a:defRPr kumimoji="1" sz="4400">
                <a:solidFill>
                  <a:schemeClr val="tx2"/>
                </a:solidFill>
                <a:latin typeface="Times New Roman" panose="02020603050405020304" charset="0"/>
                <a:ea typeface="宋体" panose="02010600030101010101" pitchFamily="2" charset="-122"/>
              </a:defRPr>
            </a:lvl8pPr>
            <a:lvl9pPr marL="1828800" algn="ctr" rtl="0" fontAlgn="base">
              <a:spcBef>
                <a:spcPct val="0"/>
              </a:spcBef>
              <a:spcAft>
                <a:spcPct val="0"/>
              </a:spcAft>
              <a:defRPr kumimoji="1" sz="4400">
                <a:solidFill>
                  <a:schemeClr val="tx2"/>
                </a:solidFill>
                <a:latin typeface="Times New Roman" panose="02020603050405020304" charset="0"/>
                <a:ea typeface="宋体" panose="02010600030101010101" pitchFamily="2" charset="-122"/>
              </a:defRPr>
            </a:lvl9pPr>
          </a:lstStyle>
          <a:p>
            <a:r>
              <a:rPr lang="en-US" altLang="zh-CN" sz="2400" b="1" dirty="0" smtClean="0">
                <a:solidFill>
                  <a:schemeClr val="accent2"/>
                </a:solidFill>
                <a:latin typeface="+mj-ea"/>
                <a:cs typeface="+mj-ea"/>
              </a:rPr>
              <a:t>3.</a:t>
            </a:r>
            <a:r>
              <a:rPr lang="zh-CN" altLang="en-US" sz="2400" b="1" dirty="0" smtClean="0">
                <a:solidFill>
                  <a:schemeClr val="accent2"/>
                </a:solidFill>
                <a:latin typeface="+mj-ea"/>
                <a:cs typeface="+mj-ea"/>
              </a:rPr>
              <a:t>修订背景</a:t>
            </a:r>
            <a:endParaRPr lang="zh-CN" altLang="en-US" sz="2400" b="1" dirty="0" smtClean="0">
              <a:solidFill>
                <a:schemeClr val="accent2"/>
              </a:solidFill>
              <a:latin typeface="+mj-ea"/>
              <a:cs typeface="+mj-ea"/>
            </a:endParaRPr>
          </a:p>
        </p:txBody>
      </p:sp>
      <p:sp>
        <p:nvSpPr>
          <p:cNvPr id="100" name="文本框 99"/>
          <p:cNvSpPr txBox="true"/>
          <p:nvPr/>
        </p:nvSpPr>
        <p:spPr>
          <a:xfrm>
            <a:off x="769620" y="1329690"/>
            <a:ext cx="7605395" cy="5015865"/>
          </a:xfrm>
          <a:prstGeom prst="rect">
            <a:avLst/>
          </a:prstGeom>
          <a:noFill/>
          <a:ln w="9525">
            <a:noFill/>
          </a:ln>
        </p:spPr>
        <p:txBody>
          <a:bodyPr wrap="square">
            <a:spAutoFit/>
          </a:bodyPr>
          <a:p>
            <a:pPr marL="285750" indent="-285750" algn="l">
              <a:lnSpc>
                <a:spcPct val="200000"/>
              </a:lnSpc>
              <a:buClr>
                <a:srgbClr val="FF0000"/>
              </a:buClr>
              <a:buFont typeface="东文宋体" charset="0"/>
              <a:buChar char="◆"/>
            </a:pPr>
            <a:r>
              <a:rPr lang="zh-CN" sz="2000" b="0">
                <a:solidFill>
                  <a:schemeClr val="tx1"/>
                </a:solidFill>
                <a:effectLst>
                  <a:outerShdw blurRad="38100" dist="19050" dir="2700000" algn="tl" rotWithShape="0">
                    <a:schemeClr val="dk1">
                      <a:alpha val="40000"/>
                    </a:schemeClr>
                  </a:outerShdw>
                </a:effectLst>
                <a:latin typeface="+mn-ea"/>
                <a:ea typeface="+mn-ea"/>
                <a:cs typeface="+mn-ea"/>
              </a:rPr>
              <a:t>现行的“优质结构”及“衢江杯”评选办法对规范和指导我市创优夺杯的评选活动发挥了重要作用。但随着形势的变化和近几年我市城市建设的快速发展，现行文件部分条款内容已不能适应新形势的要求。</a:t>
            </a:r>
            <a:endParaRPr lang="zh-CN" sz="2000" b="0">
              <a:solidFill>
                <a:schemeClr val="tx1"/>
              </a:solidFill>
              <a:effectLst>
                <a:outerShdw blurRad="38100" dist="19050" dir="2700000" algn="tl" rotWithShape="0">
                  <a:schemeClr val="dk1">
                    <a:alpha val="40000"/>
                  </a:schemeClr>
                </a:outerShdw>
              </a:effectLst>
              <a:latin typeface="+mn-ea"/>
              <a:ea typeface="+mn-ea"/>
              <a:cs typeface="+mn-ea"/>
            </a:endParaRPr>
          </a:p>
          <a:p>
            <a:pPr marL="285750" indent="-285750" algn="l">
              <a:lnSpc>
                <a:spcPct val="200000"/>
              </a:lnSpc>
              <a:buClr>
                <a:srgbClr val="FF0000"/>
              </a:buClr>
              <a:buFont typeface="东文宋体" charset="0"/>
              <a:buChar char="◆"/>
            </a:pPr>
            <a:r>
              <a:rPr lang="zh-CN" altLang="en-US" sz="2000" b="0">
                <a:solidFill>
                  <a:schemeClr val="tx1"/>
                </a:solidFill>
                <a:effectLst>
                  <a:outerShdw blurRad="38100" dist="19050" dir="2700000" algn="tl" rotWithShape="0">
                    <a:schemeClr val="dk1">
                      <a:alpha val="40000"/>
                    </a:schemeClr>
                  </a:outerShdw>
                </a:effectLst>
                <a:latin typeface="+mn-ea"/>
                <a:ea typeface="+mn-ea"/>
                <a:cs typeface="+mn-ea"/>
              </a:rPr>
              <a:t>2021年7月30日，省建设厅修订并颁布了《浙江省建设工程钱江杯（优质工程）考核认定办法》，</a:t>
            </a:r>
            <a:r>
              <a:rPr lang="en-US" altLang="zh-CN" sz="2000" b="0">
                <a:solidFill>
                  <a:schemeClr val="tx1"/>
                </a:solidFill>
                <a:effectLst>
                  <a:outerShdw blurRad="38100" dist="19050" dir="2700000" algn="tl" rotWithShape="0">
                    <a:schemeClr val="dk1">
                      <a:alpha val="40000"/>
                    </a:schemeClr>
                  </a:outerShdw>
                </a:effectLst>
                <a:latin typeface="+mn-ea"/>
                <a:ea typeface="+mn-ea"/>
                <a:cs typeface="+mn-ea"/>
              </a:rPr>
              <a:t>2021</a:t>
            </a:r>
            <a:r>
              <a:rPr lang="zh-CN" altLang="en-US" sz="2000" b="0">
                <a:solidFill>
                  <a:schemeClr val="tx1"/>
                </a:solidFill>
                <a:effectLst>
                  <a:outerShdw blurRad="38100" dist="19050" dir="2700000" algn="tl" rotWithShape="0">
                    <a:schemeClr val="dk1">
                      <a:alpha val="40000"/>
                    </a:schemeClr>
                  </a:outerShdw>
                </a:effectLst>
                <a:latin typeface="+mn-ea"/>
                <a:ea typeface="+mn-ea"/>
                <a:cs typeface="+mn-ea"/>
              </a:rPr>
              <a:t>年</a:t>
            </a:r>
            <a:r>
              <a:rPr lang="en-US" altLang="zh-CN" sz="2000" b="0">
                <a:solidFill>
                  <a:schemeClr val="tx1"/>
                </a:solidFill>
                <a:effectLst>
                  <a:outerShdw blurRad="38100" dist="19050" dir="2700000" algn="tl" rotWithShape="0">
                    <a:schemeClr val="dk1">
                      <a:alpha val="40000"/>
                    </a:schemeClr>
                  </a:outerShdw>
                </a:effectLst>
                <a:latin typeface="+mn-ea"/>
                <a:ea typeface="+mn-ea"/>
                <a:cs typeface="+mn-ea"/>
              </a:rPr>
              <a:t>9</a:t>
            </a:r>
            <a:r>
              <a:rPr lang="zh-CN" altLang="en-US" sz="2000" b="0">
                <a:solidFill>
                  <a:schemeClr val="tx1"/>
                </a:solidFill>
                <a:effectLst>
                  <a:outerShdw blurRad="38100" dist="19050" dir="2700000" algn="tl" rotWithShape="0">
                    <a:schemeClr val="dk1">
                      <a:alpha val="40000"/>
                    </a:schemeClr>
                  </a:outerShdw>
                </a:effectLst>
                <a:latin typeface="+mn-ea"/>
                <a:ea typeface="+mn-ea"/>
                <a:cs typeface="+mn-ea"/>
              </a:rPr>
              <a:t>月</a:t>
            </a:r>
            <a:r>
              <a:rPr lang="en-US" altLang="zh-CN" sz="2000" b="0">
                <a:solidFill>
                  <a:schemeClr val="tx1"/>
                </a:solidFill>
                <a:effectLst>
                  <a:outerShdw blurRad="38100" dist="19050" dir="2700000" algn="tl" rotWithShape="0">
                    <a:schemeClr val="dk1">
                      <a:alpha val="40000"/>
                    </a:schemeClr>
                  </a:outerShdw>
                </a:effectLst>
                <a:latin typeface="+mn-ea"/>
                <a:ea typeface="+mn-ea"/>
                <a:cs typeface="+mn-ea"/>
              </a:rPr>
              <a:t>1</a:t>
            </a:r>
            <a:r>
              <a:rPr lang="zh-CN" altLang="en-US" sz="2000" b="0">
                <a:solidFill>
                  <a:schemeClr val="tx1"/>
                </a:solidFill>
                <a:effectLst>
                  <a:outerShdw blurRad="38100" dist="19050" dir="2700000" algn="tl" rotWithShape="0">
                    <a:schemeClr val="dk1">
                      <a:alpha val="40000"/>
                    </a:schemeClr>
                  </a:outerShdw>
                </a:effectLst>
                <a:latin typeface="+mn-ea"/>
                <a:ea typeface="+mn-ea"/>
                <a:cs typeface="+mn-ea"/>
              </a:rPr>
              <a:t>日起施行。原</a:t>
            </a:r>
            <a:r>
              <a:rPr lang="zh-CN" altLang="en-US" sz="2000">
                <a:effectLst>
                  <a:outerShdw blurRad="38100" dist="19050" dir="2700000" algn="tl" rotWithShape="0">
                    <a:schemeClr val="dk1">
                      <a:alpha val="40000"/>
                    </a:schemeClr>
                  </a:outerShdw>
                </a:effectLst>
                <a:latin typeface="+mn-ea"/>
                <a:ea typeface="+mn-ea"/>
                <a:cs typeface="+mn-ea"/>
                <a:sym typeface="+mn-ea"/>
              </a:rPr>
              <a:t>《浙江省建设工程钱江杯奖（优质工程）认定办法》（浙建</a:t>
            </a:r>
            <a:r>
              <a:rPr lang="en-US" altLang="zh-CN" sz="2000">
                <a:effectLst>
                  <a:outerShdw blurRad="38100" dist="19050" dir="2700000" algn="tl" rotWithShape="0">
                    <a:schemeClr val="dk1">
                      <a:alpha val="40000"/>
                    </a:schemeClr>
                  </a:outerShdw>
                </a:effectLst>
                <a:latin typeface="+mn-ea"/>
                <a:ea typeface="+mn-ea"/>
                <a:cs typeface="+mn-ea"/>
                <a:sym typeface="+mn-ea"/>
              </a:rPr>
              <a:t>[2018]20</a:t>
            </a:r>
            <a:r>
              <a:rPr lang="zh-CN" altLang="en-US" sz="2000">
                <a:effectLst>
                  <a:outerShdw blurRad="38100" dist="19050" dir="2700000" algn="tl" rotWithShape="0">
                    <a:schemeClr val="dk1">
                      <a:alpha val="40000"/>
                    </a:schemeClr>
                  </a:outerShdw>
                </a:effectLst>
                <a:latin typeface="+mn-ea"/>
                <a:ea typeface="+mn-ea"/>
                <a:cs typeface="+mn-ea"/>
                <a:sym typeface="+mn-ea"/>
              </a:rPr>
              <a:t>号）同时废止。</a:t>
            </a:r>
            <a:endParaRPr lang="zh-CN" altLang="en-US" sz="2000" b="0">
              <a:solidFill>
                <a:schemeClr val="tx1"/>
              </a:solidFill>
              <a:effectLst>
                <a:outerShdw blurRad="38100" dist="19050" dir="2700000" algn="tl" rotWithShape="0">
                  <a:schemeClr val="dk1">
                    <a:alpha val="40000"/>
                  </a:schemeClr>
                </a:outerShdw>
              </a:effectLst>
              <a:latin typeface="+mn-ea"/>
              <a:ea typeface="+mn-ea"/>
              <a:cs typeface="+mn-ea"/>
            </a:endParaRPr>
          </a:p>
        </p:txBody>
      </p:sp>
      <p:sp>
        <p:nvSpPr>
          <p:cNvPr id="2" name="矩形 1"/>
          <p:cNvSpPr/>
          <p:nvPr/>
        </p:nvSpPr>
        <p:spPr>
          <a:xfrm>
            <a:off x="7472045" y="31115"/>
            <a:ext cx="1623695" cy="337185"/>
          </a:xfrm>
          <a:prstGeom prst="rect">
            <a:avLst/>
          </a:prstGeom>
          <a:noFill/>
          <a:ln w="9525">
            <a:noFill/>
          </a:ln>
          <a:effectLst>
            <a:glow rad="228600">
              <a:schemeClr val="accent2">
                <a:satMod val="175000"/>
                <a:alpha val="40000"/>
              </a:schemeClr>
            </a:glow>
          </a:effectLst>
        </p:spPr>
        <p:txBody>
          <a:bodyPr wrap="square" anchor="t" anchorCtr="false">
            <a:spAutoFit/>
          </a:bodyPr>
          <a:p>
            <a:pPr lvl="0" algn="l" defTabSz="914400" eaLnBrk="1" fontAlgn="auto" hangingPunct="1">
              <a:buClrTx/>
              <a:buSzTx/>
              <a:buFontTx/>
            </a:pPr>
            <a:r>
              <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rPr>
              <a:t>修订背景及依据</a:t>
            </a:r>
            <a:endPar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11266">
                                            <p:txEl>
                                              <p:pRg st="0" end="0"/>
                                            </p:txEl>
                                          </p:spTgt>
                                        </p:tgtEl>
                                        <p:attrNameLst>
                                          <p:attrName>style.visibility</p:attrName>
                                        </p:attrNameLst>
                                      </p:cBhvr>
                                      <p:to>
                                        <p:strVal val="visible"/>
                                      </p:to>
                                    </p:set>
                                    <p:anim calcmode="lin" valueType="num">
                                      <p:cBhvr>
                                        <p:cTn id="7" dur="1000" fill="hold"/>
                                        <p:tgtEl>
                                          <p:spTgt spid="11266">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11266">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11266">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00">
                                            <p:txEl>
                                              <p:pRg st="0" end="0"/>
                                            </p:txEl>
                                          </p:spTgt>
                                        </p:tgtEl>
                                        <p:attrNameLst>
                                          <p:attrName>style.visibility</p:attrName>
                                        </p:attrNameLst>
                                      </p:cBhvr>
                                      <p:to>
                                        <p:strVal val="visible"/>
                                      </p:to>
                                    </p:set>
                                    <p:anim calcmode="lin" valueType="num">
                                      <p:cBhvr additive="base">
                                        <p:cTn id="14" dur="500" fill="hold"/>
                                        <p:tgtEl>
                                          <p:spTgt spid="100">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10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100">
                                            <p:txEl>
                                              <p:pRg st="1" end="1"/>
                                            </p:txEl>
                                          </p:spTgt>
                                        </p:tgtEl>
                                        <p:attrNameLst>
                                          <p:attrName>style.visibility</p:attrName>
                                        </p:attrNameLst>
                                      </p:cBhvr>
                                      <p:to>
                                        <p:strVal val="visible"/>
                                      </p:to>
                                    </p:set>
                                    <p:anim calcmode="lin" valueType="num">
                                      <p:cBhvr additive="base">
                                        <p:cTn id="20" dur="500" fill="hold"/>
                                        <p:tgtEl>
                                          <p:spTgt spid="100">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100">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true"/>
          <p:nvPr/>
        </p:nvSpPr>
        <p:spPr>
          <a:xfrm>
            <a:off x="769620" y="1329690"/>
            <a:ext cx="7758430" cy="1938020"/>
          </a:xfrm>
          <a:prstGeom prst="rect">
            <a:avLst/>
          </a:prstGeom>
          <a:noFill/>
          <a:ln w="9525">
            <a:noFill/>
          </a:ln>
        </p:spPr>
        <p:txBody>
          <a:bodyPr wrap="square">
            <a:spAutoFit/>
          </a:bodyPr>
          <a:p>
            <a:pPr marL="0" indent="0" algn="l">
              <a:lnSpc>
                <a:spcPct val="200000"/>
              </a:lnSpc>
              <a:buClr>
                <a:srgbClr val="FF0000"/>
              </a:buClr>
              <a:buFont typeface="东文宋体" charset="0"/>
              <a:buChar char="◆"/>
            </a:pPr>
            <a:r>
              <a:rPr lang="zh-CN" altLang="en-US" sz="2000">
                <a:effectLst>
                  <a:outerShdw blurRad="38100" dist="19050" dir="2700000" algn="tl" rotWithShape="0">
                    <a:schemeClr val="dk1">
                      <a:alpha val="40000"/>
                    </a:schemeClr>
                  </a:outerShdw>
                </a:effectLst>
                <a:latin typeface="+mn-ea"/>
                <a:ea typeface="+mn-ea"/>
                <a:cs typeface="+mn-ea"/>
                <a:sym typeface="+mn-ea"/>
              </a:rPr>
              <a:t>为深入实施质量强市战略，有效推进建设工程品牌建设，全面提</a:t>
            </a:r>
            <a:endParaRPr lang="zh-CN" altLang="en-US" sz="2000">
              <a:effectLst>
                <a:outerShdw blurRad="38100" dist="19050" dir="2700000" algn="tl" rotWithShape="0">
                  <a:schemeClr val="dk1">
                    <a:alpha val="40000"/>
                  </a:schemeClr>
                </a:outerShdw>
              </a:effectLst>
              <a:latin typeface="+mn-ea"/>
              <a:ea typeface="+mn-ea"/>
              <a:cs typeface="+mn-ea"/>
              <a:sym typeface="+mn-ea"/>
            </a:endParaRPr>
          </a:p>
          <a:p>
            <a:pPr marL="0" indent="0" algn="l">
              <a:lnSpc>
                <a:spcPct val="200000"/>
              </a:lnSpc>
              <a:buClr>
                <a:srgbClr val="FF0000"/>
              </a:buClr>
              <a:buFont typeface="东文宋体" charset="0"/>
              <a:buNone/>
            </a:pPr>
            <a:r>
              <a:rPr lang="en-US" altLang="zh-CN" sz="2000">
                <a:effectLst>
                  <a:outerShdw blurRad="38100" dist="19050" dir="2700000" algn="tl" rotWithShape="0">
                    <a:schemeClr val="dk1">
                      <a:alpha val="40000"/>
                    </a:schemeClr>
                  </a:outerShdw>
                </a:effectLst>
                <a:latin typeface="+mn-ea"/>
                <a:ea typeface="+mn-ea"/>
                <a:cs typeface="+mn-ea"/>
                <a:sym typeface="+mn-ea"/>
              </a:rPr>
              <a:t>  </a:t>
            </a:r>
            <a:r>
              <a:rPr lang="zh-CN" altLang="en-US" sz="2000">
                <a:effectLst>
                  <a:outerShdw blurRad="38100" dist="19050" dir="2700000" algn="tl" rotWithShape="0">
                    <a:schemeClr val="dk1">
                      <a:alpha val="40000"/>
                    </a:schemeClr>
                  </a:outerShdw>
                </a:effectLst>
                <a:latin typeface="+mn-ea"/>
                <a:ea typeface="+mn-ea"/>
                <a:cs typeface="+mn-ea"/>
                <a:sym typeface="+mn-ea"/>
              </a:rPr>
              <a:t>升我市建设工程质量水平，进一步规范我市建设工程创优夺杯活</a:t>
            </a:r>
            <a:endParaRPr lang="zh-CN" altLang="en-US" sz="2000">
              <a:effectLst>
                <a:outerShdw blurRad="38100" dist="19050" dir="2700000" algn="tl" rotWithShape="0">
                  <a:schemeClr val="dk1">
                    <a:alpha val="40000"/>
                  </a:schemeClr>
                </a:outerShdw>
              </a:effectLst>
              <a:latin typeface="+mn-ea"/>
              <a:ea typeface="+mn-ea"/>
              <a:cs typeface="+mn-ea"/>
              <a:sym typeface="+mn-ea"/>
            </a:endParaRPr>
          </a:p>
          <a:p>
            <a:pPr marL="0" indent="0" algn="l">
              <a:lnSpc>
                <a:spcPct val="200000"/>
              </a:lnSpc>
              <a:buClr>
                <a:srgbClr val="FF0000"/>
              </a:buClr>
              <a:buFont typeface="东文宋体" charset="0"/>
              <a:buNone/>
            </a:pPr>
            <a:r>
              <a:rPr lang="en-US" altLang="zh-CN" sz="2000">
                <a:effectLst>
                  <a:outerShdw blurRad="38100" dist="19050" dir="2700000" algn="tl" rotWithShape="0">
                    <a:schemeClr val="dk1">
                      <a:alpha val="40000"/>
                    </a:schemeClr>
                  </a:outerShdw>
                </a:effectLst>
                <a:latin typeface="+mn-ea"/>
                <a:ea typeface="+mn-ea"/>
                <a:cs typeface="+mn-ea"/>
                <a:sym typeface="+mn-ea"/>
              </a:rPr>
              <a:t>  </a:t>
            </a:r>
            <a:r>
              <a:rPr lang="zh-CN" altLang="en-US" sz="2000">
                <a:effectLst>
                  <a:outerShdw blurRad="38100" dist="19050" dir="2700000" algn="tl" rotWithShape="0">
                    <a:schemeClr val="dk1">
                      <a:alpha val="40000"/>
                    </a:schemeClr>
                  </a:outerShdw>
                </a:effectLst>
                <a:latin typeface="+mn-ea"/>
                <a:ea typeface="+mn-ea"/>
                <a:cs typeface="+mn-ea"/>
                <a:sym typeface="+mn-ea"/>
              </a:rPr>
              <a:t>动，有必要对现行“优质结构”及“衢江杯”评选办法进行修订。</a:t>
            </a:r>
            <a:endParaRPr lang="zh-CN" altLang="en-US" sz="2000" b="0">
              <a:solidFill>
                <a:schemeClr val="tx1"/>
              </a:solidFill>
              <a:effectLst>
                <a:outerShdw blurRad="38100" dist="19050" dir="2700000" algn="tl" rotWithShape="0">
                  <a:schemeClr val="dk1">
                    <a:alpha val="40000"/>
                  </a:schemeClr>
                </a:outerShdw>
              </a:effectLst>
              <a:latin typeface="+mn-ea"/>
              <a:ea typeface="+mn-ea"/>
              <a:cs typeface="+mn-ea"/>
            </a:endParaRPr>
          </a:p>
        </p:txBody>
      </p:sp>
      <p:sp>
        <p:nvSpPr>
          <p:cNvPr id="2" name="矩形 1"/>
          <p:cNvSpPr/>
          <p:nvPr/>
        </p:nvSpPr>
        <p:spPr>
          <a:xfrm>
            <a:off x="7472045" y="31115"/>
            <a:ext cx="1623695" cy="337185"/>
          </a:xfrm>
          <a:prstGeom prst="rect">
            <a:avLst/>
          </a:prstGeom>
          <a:noFill/>
          <a:ln w="9525">
            <a:noFill/>
          </a:ln>
          <a:effectLst>
            <a:glow rad="228600">
              <a:schemeClr val="accent2">
                <a:satMod val="175000"/>
                <a:alpha val="40000"/>
              </a:schemeClr>
            </a:glow>
          </a:effectLst>
        </p:spPr>
        <p:txBody>
          <a:bodyPr wrap="square" anchor="t" anchorCtr="false">
            <a:spAutoFit/>
          </a:bodyPr>
          <a:p>
            <a:pPr lvl="0" algn="l" defTabSz="914400" eaLnBrk="1" fontAlgn="auto" hangingPunct="1">
              <a:buClrTx/>
              <a:buSzTx/>
              <a:buFontTx/>
            </a:pPr>
            <a:r>
              <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rPr>
              <a:t>修订背景及依据</a:t>
            </a:r>
            <a:endPar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00">
                                            <p:txEl>
                                              <p:pRg st="0" end="0"/>
                                            </p:txEl>
                                          </p:spTgt>
                                        </p:tgtEl>
                                        <p:attrNameLst>
                                          <p:attrName>style.visibility</p:attrName>
                                        </p:attrNameLst>
                                      </p:cBhvr>
                                      <p:to>
                                        <p:strVal val="visible"/>
                                      </p:to>
                                    </p:set>
                                    <p:anim calcmode="lin" valueType="num">
                                      <p:cBhvr additive="base">
                                        <p:cTn id="7" dur="500" fill="hold"/>
                                        <p:tgtEl>
                                          <p:spTgt spid="10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0">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100">
                                            <p:txEl>
                                              <p:pRg st="1" end="1"/>
                                            </p:txEl>
                                          </p:spTgt>
                                        </p:tgtEl>
                                        <p:attrNameLst>
                                          <p:attrName>style.visibility</p:attrName>
                                        </p:attrNameLst>
                                      </p:cBhvr>
                                      <p:to>
                                        <p:strVal val="visible"/>
                                      </p:to>
                                    </p:set>
                                    <p:anim calcmode="lin" valueType="num">
                                      <p:cBhvr additive="base">
                                        <p:cTn id="12" dur="500" fill="hold"/>
                                        <p:tgtEl>
                                          <p:spTgt spid="100">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00">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100">
                                            <p:txEl>
                                              <p:pRg st="2" end="2"/>
                                            </p:txEl>
                                          </p:spTgt>
                                        </p:tgtEl>
                                        <p:attrNameLst>
                                          <p:attrName>style.visibility</p:attrName>
                                        </p:attrNameLst>
                                      </p:cBhvr>
                                      <p:to>
                                        <p:strVal val="visible"/>
                                      </p:to>
                                    </p:set>
                                    <p:anim calcmode="lin" valueType="num">
                                      <p:cBhvr additive="base">
                                        <p:cTn id="17" dur="500" fill="hold"/>
                                        <p:tgtEl>
                                          <p:spTgt spid="100">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00">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标题 3"/>
          <p:cNvSpPr>
            <a:spLocks noGrp="true"/>
          </p:cNvSpPr>
          <p:nvPr/>
        </p:nvSpPr>
        <p:spPr>
          <a:xfrm>
            <a:off x="564515" y="624205"/>
            <a:ext cx="2186940" cy="474980"/>
          </a:xfrm>
          <a:prstGeom prst="rect">
            <a:avLst/>
          </a:prstGeom>
          <a:noFill/>
          <a:ln w="9525">
            <a:noFill/>
            <a:miter lim="800000"/>
          </a:ln>
        </p:spPr>
        <p:txBody>
          <a:bodyPr vert="horz" wrap="square" lIns="91440" tIns="45720" rIns="91440" bIns="45720" numCol="1" anchor="ctr" anchorCtr="false" compatLnSpc="true"/>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anose="02020603050405020304" charset="0"/>
                <a:ea typeface="宋体" panose="02010600030101010101" pitchFamily="2" charset="-122"/>
              </a:defRPr>
            </a:lvl2pPr>
            <a:lvl3pPr algn="ctr" rtl="0" eaLnBrk="0" fontAlgn="base" hangingPunct="0">
              <a:spcBef>
                <a:spcPct val="0"/>
              </a:spcBef>
              <a:spcAft>
                <a:spcPct val="0"/>
              </a:spcAft>
              <a:defRPr kumimoji="1" sz="4400">
                <a:solidFill>
                  <a:schemeClr val="tx2"/>
                </a:solidFill>
                <a:latin typeface="Times New Roman" panose="02020603050405020304" charset="0"/>
                <a:ea typeface="宋体" panose="02010600030101010101" pitchFamily="2" charset="-122"/>
              </a:defRPr>
            </a:lvl3pPr>
            <a:lvl4pPr algn="ctr" rtl="0" eaLnBrk="0" fontAlgn="base" hangingPunct="0">
              <a:spcBef>
                <a:spcPct val="0"/>
              </a:spcBef>
              <a:spcAft>
                <a:spcPct val="0"/>
              </a:spcAft>
              <a:defRPr kumimoji="1" sz="4400">
                <a:solidFill>
                  <a:schemeClr val="tx2"/>
                </a:solidFill>
                <a:latin typeface="Times New Roman" panose="02020603050405020304" charset="0"/>
                <a:ea typeface="宋体" panose="02010600030101010101" pitchFamily="2" charset="-122"/>
              </a:defRPr>
            </a:lvl4pPr>
            <a:lvl5pPr algn="ctr" rtl="0" eaLnBrk="0" fontAlgn="base" hangingPunct="0">
              <a:spcBef>
                <a:spcPct val="0"/>
              </a:spcBef>
              <a:spcAft>
                <a:spcPct val="0"/>
              </a:spcAft>
              <a:defRPr kumimoji="1" sz="4400">
                <a:solidFill>
                  <a:schemeClr val="tx2"/>
                </a:solidFill>
                <a:latin typeface="Times New Roman" panose="02020603050405020304" charset="0"/>
                <a:ea typeface="宋体" panose="02010600030101010101" pitchFamily="2" charset="-122"/>
              </a:defRPr>
            </a:lvl5pPr>
            <a:lvl6pPr marL="457200" algn="ctr" rtl="0" fontAlgn="base">
              <a:spcBef>
                <a:spcPct val="0"/>
              </a:spcBef>
              <a:spcAft>
                <a:spcPct val="0"/>
              </a:spcAft>
              <a:defRPr kumimoji="1" sz="4400">
                <a:solidFill>
                  <a:schemeClr val="tx2"/>
                </a:solidFill>
                <a:latin typeface="Times New Roman" panose="02020603050405020304" charset="0"/>
                <a:ea typeface="宋体" panose="02010600030101010101" pitchFamily="2" charset="-122"/>
              </a:defRPr>
            </a:lvl6pPr>
            <a:lvl7pPr marL="914400" algn="ctr" rtl="0" fontAlgn="base">
              <a:spcBef>
                <a:spcPct val="0"/>
              </a:spcBef>
              <a:spcAft>
                <a:spcPct val="0"/>
              </a:spcAft>
              <a:defRPr kumimoji="1" sz="4400">
                <a:solidFill>
                  <a:schemeClr val="tx2"/>
                </a:solidFill>
                <a:latin typeface="Times New Roman" panose="02020603050405020304" charset="0"/>
                <a:ea typeface="宋体" panose="02010600030101010101" pitchFamily="2" charset="-122"/>
              </a:defRPr>
            </a:lvl7pPr>
            <a:lvl8pPr marL="1371600" algn="ctr" rtl="0" fontAlgn="base">
              <a:spcBef>
                <a:spcPct val="0"/>
              </a:spcBef>
              <a:spcAft>
                <a:spcPct val="0"/>
              </a:spcAft>
              <a:defRPr kumimoji="1" sz="4400">
                <a:solidFill>
                  <a:schemeClr val="tx2"/>
                </a:solidFill>
                <a:latin typeface="Times New Roman" panose="02020603050405020304" charset="0"/>
                <a:ea typeface="宋体" panose="02010600030101010101" pitchFamily="2" charset="-122"/>
              </a:defRPr>
            </a:lvl8pPr>
            <a:lvl9pPr marL="1828800" algn="ctr" rtl="0" fontAlgn="base">
              <a:spcBef>
                <a:spcPct val="0"/>
              </a:spcBef>
              <a:spcAft>
                <a:spcPct val="0"/>
              </a:spcAft>
              <a:defRPr kumimoji="1" sz="4400">
                <a:solidFill>
                  <a:schemeClr val="tx2"/>
                </a:solidFill>
                <a:latin typeface="Times New Roman" panose="02020603050405020304" charset="0"/>
                <a:ea typeface="宋体" panose="02010600030101010101" pitchFamily="2" charset="-122"/>
              </a:defRPr>
            </a:lvl9pPr>
          </a:lstStyle>
          <a:p>
            <a:r>
              <a:rPr lang="en-US" altLang="zh-CN" sz="2400" b="1" dirty="0" smtClean="0">
                <a:solidFill>
                  <a:schemeClr val="accent2"/>
                </a:solidFill>
                <a:latin typeface="+mj-ea"/>
                <a:cs typeface="+mj-ea"/>
              </a:rPr>
              <a:t>4.</a:t>
            </a:r>
            <a:r>
              <a:rPr lang="zh-CN" altLang="en-US" sz="2400" b="1" dirty="0" smtClean="0">
                <a:solidFill>
                  <a:schemeClr val="accent2"/>
                </a:solidFill>
                <a:latin typeface="+mj-ea"/>
                <a:cs typeface="+mj-ea"/>
              </a:rPr>
              <a:t>修订依据</a:t>
            </a:r>
            <a:endParaRPr lang="zh-CN" altLang="en-US" sz="2400" b="1" dirty="0" smtClean="0">
              <a:solidFill>
                <a:schemeClr val="accent2"/>
              </a:solidFill>
              <a:latin typeface="+mj-ea"/>
              <a:cs typeface="+mj-ea"/>
            </a:endParaRPr>
          </a:p>
        </p:txBody>
      </p:sp>
      <p:sp>
        <p:nvSpPr>
          <p:cNvPr id="100" name="文本框 99"/>
          <p:cNvSpPr txBox="true"/>
          <p:nvPr/>
        </p:nvSpPr>
        <p:spPr>
          <a:xfrm>
            <a:off x="769620" y="988060"/>
            <a:ext cx="7605395" cy="5631180"/>
          </a:xfrm>
          <a:prstGeom prst="rect">
            <a:avLst/>
          </a:prstGeom>
          <a:noFill/>
          <a:ln w="9525">
            <a:noFill/>
          </a:ln>
        </p:spPr>
        <p:txBody>
          <a:bodyPr wrap="square">
            <a:spAutoFit/>
          </a:bodyPr>
          <a:p>
            <a:pPr marL="285750" indent="-285750" algn="l">
              <a:lnSpc>
                <a:spcPct val="200000"/>
              </a:lnSpc>
              <a:buClr>
                <a:srgbClr val="FF0000"/>
              </a:buClr>
              <a:buFont typeface="东文宋体" charset="0"/>
              <a:buChar char="◆"/>
            </a:pPr>
            <a:r>
              <a:rPr sz="2000" b="0">
                <a:solidFill>
                  <a:schemeClr val="tx1"/>
                </a:solidFill>
                <a:effectLst>
                  <a:outerShdw blurRad="38100" dist="19050" dir="2700000" algn="tl" rotWithShape="0">
                    <a:schemeClr val="dk1">
                      <a:alpha val="40000"/>
                    </a:schemeClr>
                  </a:outerShdw>
                </a:effectLst>
                <a:latin typeface="+mn-ea"/>
                <a:ea typeface="+mn-ea"/>
                <a:cs typeface="+mn-ea"/>
              </a:rPr>
              <a:t>《中华人民共和国建筑法》</a:t>
            </a:r>
            <a:endParaRPr sz="2000" b="0">
              <a:solidFill>
                <a:schemeClr val="tx1"/>
              </a:solidFill>
              <a:effectLst>
                <a:outerShdw blurRad="38100" dist="19050" dir="2700000" algn="tl" rotWithShape="0">
                  <a:schemeClr val="dk1">
                    <a:alpha val="40000"/>
                  </a:schemeClr>
                </a:outerShdw>
              </a:effectLst>
              <a:latin typeface="+mn-ea"/>
              <a:ea typeface="+mn-ea"/>
              <a:cs typeface="+mn-ea"/>
            </a:endParaRPr>
          </a:p>
          <a:p>
            <a:pPr marL="285750" indent="-285750" algn="l">
              <a:lnSpc>
                <a:spcPct val="200000"/>
              </a:lnSpc>
              <a:buClr>
                <a:srgbClr val="FF0000"/>
              </a:buClr>
              <a:buFont typeface="东文宋体" charset="0"/>
              <a:buChar char="◆"/>
            </a:pPr>
            <a:r>
              <a:rPr sz="2000" b="0">
                <a:solidFill>
                  <a:schemeClr val="tx1"/>
                </a:solidFill>
                <a:effectLst>
                  <a:outerShdw blurRad="38100" dist="19050" dir="2700000" algn="tl" rotWithShape="0">
                    <a:schemeClr val="dk1">
                      <a:alpha val="40000"/>
                    </a:schemeClr>
                  </a:outerShdw>
                </a:effectLst>
                <a:latin typeface="+mn-ea"/>
                <a:ea typeface="+mn-ea"/>
                <a:cs typeface="+mn-ea"/>
              </a:rPr>
              <a:t>《建设工程质量管理条例》</a:t>
            </a:r>
            <a:endParaRPr sz="2000" b="0">
              <a:solidFill>
                <a:schemeClr val="tx1"/>
              </a:solidFill>
              <a:effectLst>
                <a:outerShdw blurRad="38100" dist="19050" dir="2700000" algn="tl" rotWithShape="0">
                  <a:schemeClr val="dk1">
                    <a:alpha val="40000"/>
                  </a:schemeClr>
                </a:outerShdw>
              </a:effectLst>
              <a:latin typeface="+mn-ea"/>
              <a:ea typeface="+mn-ea"/>
              <a:cs typeface="+mn-ea"/>
            </a:endParaRPr>
          </a:p>
          <a:p>
            <a:pPr marL="285750" indent="-285750" algn="l">
              <a:lnSpc>
                <a:spcPct val="200000"/>
              </a:lnSpc>
              <a:buClr>
                <a:srgbClr val="FF0000"/>
              </a:buClr>
              <a:buFont typeface="东文宋体" charset="0"/>
              <a:buChar char="◆"/>
            </a:pPr>
            <a:r>
              <a:rPr sz="2000" b="0">
                <a:solidFill>
                  <a:schemeClr val="tx1"/>
                </a:solidFill>
                <a:effectLst>
                  <a:outerShdw blurRad="38100" dist="19050" dir="2700000" algn="tl" rotWithShape="0">
                    <a:schemeClr val="dk1">
                      <a:alpha val="40000"/>
                    </a:schemeClr>
                  </a:outerShdw>
                </a:effectLst>
                <a:latin typeface="+mn-ea"/>
                <a:ea typeface="+mn-ea"/>
                <a:cs typeface="+mn-ea"/>
              </a:rPr>
              <a:t>《中共浙江省委浙江省人民政府关于开展质量提升行动的实施意</a:t>
            </a:r>
            <a:r>
              <a:rPr lang="en-US" sz="2000" b="0">
                <a:solidFill>
                  <a:schemeClr val="tx1"/>
                </a:solidFill>
                <a:effectLst>
                  <a:outerShdw blurRad="38100" dist="19050" dir="2700000" algn="tl" rotWithShape="0">
                    <a:schemeClr val="dk1">
                      <a:alpha val="40000"/>
                    </a:schemeClr>
                  </a:outerShdw>
                </a:effectLst>
                <a:latin typeface="+mn-ea"/>
                <a:ea typeface="+mn-ea"/>
                <a:cs typeface="+mn-ea"/>
              </a:rPr>
              <a:t> </a:t>
            </a:r>
            <a:endParaRPr lang="en-US" sz="2000" b="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东文宋体" charset="0"/>
              <a:buNone/>
            </a:pPr>
            <a:r>
              <a:rPr lang="en-US" sz="2000" b="0">
                <a:solidFill>
                  <a:schemeClr val="tx1"/>
                </a:solidFill>
                <a:effectLst>
                  <a:outerShdw blurRad="38100" dist="19050" dir="2700000" algn="tl" rotWithShape="0">
                    <a:schemeClr val="dk1">
                      <a:alpha val="40000"/>
                    </a:schemeClr>
                  </a:outerShdw>
                </a:effectLst>
                <a:latin typeface="+mn-ea"/>
                <a:ea typeface="+mn-ea"/>
                <a:cs typeface="+mn-ea"/>
              </a:rPr>
              <a:t>       </a:t>
            </a:r>
            <a:r>
              <a:rPr sz="2000" b="0">
                <a:solidFill>
                  <a:schemeClr val="tx1"/>
                </a:solidFill>
                <a:effectLst>
                  <a:outerShdw blurRad="38100" dist="19050" dir="2700000" algn="tl" rotWithShape="0">
                    <a:schemeClr val="dk1">
                      <a:alpha val="40000"/>
                    </a:schemeClr>
                  </a:outerShdw>
                </a:effectLst>
                <a:latin typeface="+mn-ea"/>
                <a:ea typeface="+mn-ea"/>
                <a:cs typeface="+mn-ea"/>
              </a:rPr>
              <a:t>见》（浙委发〔2018〕27号）</a:t>
            </a:r>
            <a:endParaRPr sz="2000" b="0">
              <a:solidFill>
                <a:schemeClr val="tx1"/>
              </a:solidFill>
              <a:effectLst>
                <a:outerShdw blurRad="38100" dist="19050" dir="2700000" algn="tl" rotWithShape="0">
                  <a:schemeClr val="dk1">
                    <a:alpha val="40000"/>
                  </a:schemeClr>
                </a:outerShdw>
              </a:effectLst>
              <a:latin typeface="+mn-ea"/>
              <a:ea typeface="+mn-ea"/>
              <a:cs typeface="+mn-ea"/>
            </a:endParaRPr>
          </a:p>
          <a:p>
            <a:pPr marL="285750" indent="-285750" algn="l">
              <a:lnSpc>
                <a:spcPct val="200000"/>
              </a:lnSpc>
              <a:buClr>
                <a:srgbClr val="FF0000"/>
              </a:buClr>
              <a:buFont typeface="东文宋体" charset="0"/>
              <a:buChar char="◆"/>
            </a:pPr>
            <a:r>
              <a:rPr sz="2000" b="0">
                <a:solidFill>
                  <a:schemeClr val="tx1"/>
                </a:solidFill>
                <a:effectLst>
                  <a:outerShdw blurRad="38100" dist="19050" dir="2700000" algn="tl" rotWithShape="0">
                    <a:schemeClr val="dk1">
                      <a:alpha val="40000"/>
                    </a:schemeClr>
                  </a:outerShdw>
                </a:effectLst>
                <a:latin typeface="+mn-ea"/>
                <a:ea typeface="+mn-ea"/>
                <a:cs typeface="+mn-ea"/>
              </a:rPr>
              <a:t>《浙江省人民政府办公厅关于完善质量保障体系提升建筑工程品</a:t>
            </a:r>
            <a:endParaRPr sz="2000" b="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东文宋体" charset="0"/>
              <a:buNone/>
            </a:pPr>
            <a:r>
              <a:rPr lang="en-US" sz="2000" b="0">
                <a:solidFill>
                  <a:schemeClr val="tx1"/>
                </a:solidFill>
                <a:effectLst>
                  <a:outerShdw blurRad="38100" dist="19050" dir="2700000" algn="tl" rotWithShape="0">
                    <a:schemeClr val="dk1">
                      <a:alpha val="40000"/>
                    </a:schemeClr>
                  </a:outerShdw>
                </a:effectLst>
                <a:latin typeface="+mn-ea"/>
                <a:ea typeface="+mn-ea"/>
                <a:cs typeface="+mn-ea"/>
              </a:rPr>
              <a:t>       </a:t>
            </a:r>
            <a:r>
              <a:rPr sz="2000" b="0">
                <a:solidFill>
                  <a:schemeClr val="tx1"/>
                </a:solidFill>
                <a:effectLst>
                  <a:outerShdw blurRad="38100" dist="19050" dir="2700000" algn="tl" rotWithShape="0">
                    <a:schemeClr val="dk1">
                      <a:alpha val="40000"/>
                    </a:schemeClr>
                  </a:outerShdw>
                </a:effectLst>
                <a:latin typeface="+mn-ea"/>
                <a:ea typeface="+mn-ea"/>
                <a:cs typeface="+mn-ea"/>
              </a:rPr>
              <a:t>质的实</a:t>
            </a:r>
            <a:r>
              <a:rPr lang="en-US" sz="2000" b="0">
                <a:solidFill>
                  <a:schemeClr val="tx1"/>
                </a:solidFill>
                <a:effectLst>
                  <a:outerShdw blurRad="38100" dist="19050" dir="2700000" algn="tl" rotWithShape="0">
                    <a:schemeClr val="dk1">
                      <a:alpha val="40000"/>
                    </a:schemeClr>
                  </a:outerShdw>
                </a:effectLst>
                <a:latin typeface="+mn-ea"/>
                <a:ea typeface="+mn-ea"/>
                <a:cs typeface="+mn-ea"/>
              </a:rPr>
              <a:t> </a:t>
            </a:r>
            <a:r>
              <a:rPr sz="2000" b="0">
                <a:solidFill>
                  <a:schemeClr val="tx1"/>
                </a:solidFill>
                <a:effectLst>
                  <a:outerShdw blurRad="38100" dist="19050" dir="2700000" algn="tl" rotWithShape="0">
                    <a:schemeClr val="dk1">
                      <a:alpha val="40000"/>
                    </a:schemeClr>
                  </a:outerShdw>
                </a:effectLst>
                <a:latin typeface="+mn-ea"/>
                <a:ea typeface="+mn-ea"/>
                <a:cs typeface="+mn-ea"/>
              </a:rPr>
              <a:t>施意见》（浙政发〔2020〕85号）</a:t>
            </a:r>
            <a:endParaRPr sz="2000" b="0">
              <a:solidFill>
                <a:schemeClr val="tx1"/>
              </a:solidFill>
              <a:effectLst>
                <a:outerShdw blurRad="38100" dist="19050" dir="2700000" algn="tl" rotWithShape="0">
                  <a:schemeClr val="dk1">
                    <a:alpha val="40000"/>
                  </a:schemeClr>
                </a:outerShdw>
              </a:effectLst>
              <a:latin typeface="+mn-ea"/>
              <a:ea typeface="+mn-ea"/>
              <a:cs typeface="+mn-ea"/>
            </a:endParaRPr>
          </a:p>
          <a:p>
            <a:pPr marL="285750" indent="-285750" algn="l">
              <a:lnSpc>
                <a:spcPct val="200000"/>
              </a:lnSpc>
              <a:buClr>
                <a:srgbClr val="FF0000"/>
              </a:buClr>
              <a:buFont typeface="东文宋体" charset="0"/>
              <a:buChar char="◆"/>
            </a:pPr>
            <a:r>
              <a:rPr sz="2000" b="0">
                <a:solidFill>
                  <a:schemeClr val="tx1"/>
                </a:solidFill>
                <a:effectLst>
                  <a:outerShdw blurRad="38100" dist="19050" dir="2700000" algn="tl" rotWithShape="0">
                    <a:schemeClr val="dk1">
                      <a:alpha val="40000"/>
                    </a:schemeClr>
                  </a:outerShdw>
                </a:effectLst>
                <a:latin typeface="+mn-ea"/>
                <a:ea typeface="+mn-ea"/>
                <a:cs typeface="+mn-ea"/>
              </a:rPr>
              <a:t>《建筑工程施工质量评价标准》（GB/T50375</a:t>
            </a:r>
            <a:r>
              <a:rPr lang="en-US" sz="2000" b="0">
                <a:solidFill>
                  <a:schemeClr val="tx1"/>
                </a:solidFill>
                <a:effectLst>
                  <a:outerShdw blurRad="38100" dist="19050" dir="2700000" algn="tl" rotWithShape="0">
                    <a:schemeClr val="dk1">
                      <a:alpha val="40000"/>
                    </a:schemeClr>
                  </a:outerShdw>
                </a:effectLst>
                <a:latin typeface="+mn-ea"/>
                <a:ea typeface="+mn-ea"/>
                <a:cs typeface="+mn-ea"/>
              </a:rPr>
              <a:t>-2016</a:t>
            </a:r>
            <a:r>
              <a:rPr sz="2000" b="0">
                <a:solidFill>
                  <a:schemeClr val="tx1"/>
                </a:solidFill>
                <a:effectLst>
                  <a:outerShdw blurRad="38100" dist="19050" dir="2700000" algn="tl" rotWithShape="0">
                    <a:schemeClr val="dk1">
                      <a:alpha val="40000"/>
                    </a:schemeClr>
                  </a:outerShdw>
                </a:effectLst>
                <a:latin typeface="+mn-ea"/>
                <a:ea typeface="+mn-ea"/>
                <a:cs typeface="+mn-ea"/>
              </a:rPr>
              <a:t>）</a:t>
            </a:r>
            <a:endParaRPr sz="2000" b="0">
              <a:solidFill>
                <a:schemeClr val="tx1"/>
              </a:solidFill>
              <a:effectLst>
                <a:outerShdw blurRad="38100" dist="19050" dir="2700000" algn="tl" rotWithShape="0">
                  <a:schemeClr val="dk1">
                    <a:alpha val="40000"/>
                  </a:schemeClr>
                </a:outerShdw>
              </a:effectLst>
              <a:latin typeface="+mn-ea"/>
              <a:ea typeface="+mn-ea"/>
              <a:cs typeface="+mn-ea"/>
            </a:endParaRPr>
          </a:p>
          <a:p>
            <a:pPr marL="285750" indent="-285750" algn="l">
              <a:lnSpc>
                <a:spcPct val="200000"/>
              </a:lnSpc>
              <a:buClr>
                <a:srgbClr val="FF0000"/>
              </a:buClr>
              <a:buFont typeface="东文宋体" charset="0"/>
              <a:buChar char="◆"/>
            </a:pPr>
            <a:r>
              <a:rPr sz="2000" b="0">
                <a:solidFill>
                  <a:schemeClr val="tx1"/>
                </a:solidFill>
                <a:effectLst>
                  <a:outerShdw blurRad="38100" dist="19050" dir="2700000" algn="tl" rotWithShape="0">
                    <a:schemeClr val="dk1">
                      <a:alpha val="40000"/>
                    </a:schemeClr>
                  </a:outerShdw>
                </a:effectLst>
                <a:latin typeface="+mn-ea"/>
                <a:ea typeface="+mn-ea"/>
                <a:cs typeface="+mn-ea"/>
              </a:rPr>
              <a:t>《浙江省建设工程钱江杯（优质工程）考核认定办法》</a:t>
            </a:r>
            <a:r>
              <a:rPr sz="2000">
                <a:effectLst>
                  <a:outerShdw blurRad="38100" dist="19050" dir="2700000" algn="tl" rotWithShape="0">
                    <a:schemeClr val="dk1">
                      <a:alpha val="40000"/>
                    </a:schemeClr>
                  </a:outerShdw>
                </a:effectLst>
                <a:latin typeface="+mn-ea"/>
                <a:ea typeface="+mn-ea"/>
                <a:cs typeface="+mn-ea"/>
                <a:sym typeface="+mn-ea"/>
              </a:rPr>
              <a:t>(浙建</a:t>
            </a:r>
            <a:endParaRPr sz="2000" b="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东文宋体" charset="0"/>
              <a:buNone/>
            </a:pPr>
            <a:r>
              <a:rPr lang="en-US" sz="2000">
                <a:effectLst>
                  <a:outerShdw blurRad="38100" dist="19050" dir="2700000" algn="tl" rotWithShape="0">
                    <a:schemeClr val="dk1">
                      <a:alpha val="40000"/>
                    </a:schemeClr>
                  </a:outerShdw>
                </a:effectLst>
                <a:latin typeface="+mn-ea"/>
                <a:ea typeface="+mn-ea"/>
                <a:cs typeface="+mn-ea"/>
                <a:sym typeface="+mn-ea"/>
              </a:rPr>
              <a:t>       </a:t>
            </a:r>
            <a:r>
              <a:rPr sz="2000">
                <a:effectLst>
                  <a:outerShdw blurRad="38100" dist="19050" dir="2700000" algn="tl" rotWithShape="0">
                    <a:schemeClr val="dk1">
                      <a:alpha val="40000"/>
                    </a:schemeClr>
                  </a:outerShdw>
                </a:effectLst>
                <a:latin typeface="+mn-ea"/>
                <a:ea typeface="+mn-ea"/>
                <a:cs typeface="+mn-ea"/>
                <a:sym typeface="+mn-ea"/>
              </a:rPr>
              <a:t>[2021]7号)</a:t>
            </a:r>
            <a:endParaRPr lang="zh-CN" altLang="en-US" sz="2000" b="0">
              <a:solidFill>
                <a:schemeClr val="tx1"/>
              </a:solidFill>
              <a:effectLst>
                <a:outerShdw blurRad="38100" dist="19050" dir="2700000" algn="tl" rotWithShape="0">
                  <a:schemeClr val="dk1">
                    <a:alpha val="40000"/>
                  </a:schemeClr>
                </a:outerShdw>
              </a:effectLst>
              <a:latin typeface="+mn-ea"/>
              <a:ea typeface="+mn-ea"/>
              <a:cs typeface="+mn-ea"/>
            </a:endParaRPr>
          </a:p>
        </p:txBody>
      </p:sp>
      <p:sp>
        <p:nvSpPr>
          <p:cNvPr id="2" name="矩形 1"/>
          <p:cNvSpPr/>
          <p:nvPr/>
        </p:nvSpPr>
        <p:spPr>
          <a:xfrm>
            <a:off x="7472045" y="31115"/>
            <a:ext cx="1623695" cy="337185"/>
          </a:xfrm>
          <a:prstGeom prst="rect">
            <a:avLst/>
          </a:prstGeom>
          <a:noFill/>
          <a:ln w="9525">
            <a:noFill/>
          </a:ln>
          <a:effectLst>
            <a:glow rad="228600">
              <a:schemeClr val="accent2">
                <a:satMod val="175000"/>
                <a:alpha val="40000"/>
              </a:schemeClr>
            </a:glow>
          </a:effectLst>
        </p:spPr>
        <p:txBody>
          <a:bodyPr wrap="square" anchor="t" anchorCtr="false">
            <a:spAutoFit/>
          </a:bodyPr>
          <a:p>
            <a:pPr lvl="0" algn="l" defTabSz="914400" eaLnBrk="1" fontAlgn="auto" hangingPunct="1">
              <a:buClrTx/>
              <a:buSzTx/>
              <a:buFontTx/>
            </a:pPr>
            <a:r>
              <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rPr>
              <a:t>修订背景及依据</a:t>
            </a:r>
            <a:endPar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11266">
                                            <p:txEl>
                                              <p:pRg st="0" end="0"/>
                                            </p:txEl>
                                          </p:spTgt>
                                        </p:tgtEl>
                                        <p:attrNameLst>
                                          <p:attrName>style.visibility</p:attrName>
                                        </p:attrNameLst>
                                      </p:cBhvr>
                                      <p:to>
                                        <p:strVal val="visible"/>
                                      </p:to>
                                    </p:set>
                                    <p:anim calcmode="lin" valueType="num">
                                      <p:cBhvr>
                                        <p:cTn id="7" dur="1000" fill="hold"/>
                                        <p:tgtEl>
                                          <p:spTgt spid="11266">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11266">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11266">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00">
                                            <p:txEl>
                                              <p:pRg st="0" end="0"/>
                                            </p:txEl>
                                          </p:spTgt>
                                        </p:tgtEl>
                                        <p:attrNameLst>
                                          <p:attrName>style.visibility</p:attrName>
                                        </p:attrNameLst>
                                      </p:cBhvr>
                                      <p:to>
                                        <p:strVal val="visible"/>
                                      </p:to>
                                    </p:set>
                                    <p:anim calcmode="lin" valueType="num">
                                      <p:cBhvr additive="base">
                                        <p:cTn id="14" dur="500" fill="hold"/>
                                        <p:tgtEl>
                                          <p:spTgt spid="100">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100">
                                            <p:txEl>
                                              <p:pRg st="0" end="0"/>
                                            </p:txEl>
                                          </p:spTgt>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100">
                                            <p:txEl>
                                              <p:pRg st="1" end="1"/>
                                            </p:txEl>
                                          </p:spTgt>
                                        </p:tgtEl>
                                        <p:attrNameLst>
                                          <p:attrName>style.visibility</p:attrName>
                                        </p:attrNameLst>
                                      </p:cBhvr>
                                      <p:to>
                                        <p:strVal val="visible"/>
                                      </p:to>
                                    </p:set>
                                    <p:anim calcmode="lin" valueType="num">
                                      <p:cBhvr additive="base">
                                        <p:cTn id="18" dur="500" fill="hold"/>
                                        <p:tgtEl>
                                          <p:spTgt spid="100">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10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00">
                                            <p:txEl>
                                              <p:pRg st="2" end="2"/>
                                            </p:txEl>
                                          </p:spTgt>
                                        </p:tgtEl>
                                        <p:attrNameLst>
                                          <p:attrName>style.visibility</p:attrName>
                                        </p:attrNameLst>
                                      </p:cBhvr>
                                      <p:to>
                                        <p:strVal val="visible"/>
                                      </p:to>
                                    </p:set>
                                    <p:anim calcmode="lin" valueType="num">
                                      <p:cBhvr additive="base">
                                        <p:cTn id="24" dur="500" fill="hold"/>
                                        <p:tgtEl>
                                          <p:spTgt spid="100">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00">
                                            <p:txEl>
                                              <p:pRg st="2" end="2"/>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100">
                                            <p:txEl>
                                              <p:pRg st="3" end="3"/>
                                            </p:txEl>
                                          </p:spTgt>
                                        </p:tgtEl>
                                        <p:attrNameLst>
                                          <p:attrName>style.visibility</p:attrName>
                                        </p:attrNameLst>
                                      </p:cBhvr>
                                      <p:to>
                                        <p:strVal val="visible"/>
                                      </p:to>
                                    </p:set>
                                    <p:anim calcmode="lin" valueType="num">
                                      <p:cBhvr additive="base">
                                        <p:cTn id="28" dur="500" fill="hold"/>
                                        <p:tgtEl>
                                          <p:spTgt spid="100">
                                            <p:txEl>
                                              <p:pRg st="3" end="3"/>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100">
                                            <p:txEl>
                                              <p:pRg st="3" end="3"/>
                                            </p:txEl>
                                          </p:spTgt>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100">
                                            <p:txEl>
                                              <p:pRg st="4" end="4"/>
                                            </p:txEl>
                                          </p:spTgt>
                                        </p:tgtEl>
                                        <p:attrNameLst>
                                          <p:attrName>style.visibility</p:attrName>
                                        </p:attrNameLst>
                                      </p:cBhvr>
                                      <p:to>
                                        <p:strVal val="visible"/>
                                      </p:to>
                                    </p:set>
                                    <p:anim calcmode="lin" valueType="num">
                                      <p:cBhvr additive="base">
                                        <p:cTn id="32" dur="500" fill="hold"/>
                                        <p:tgtEl>
                                          <p:spTgt spid="100">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100">
                                            <p:txEl>
                                              <p:pRg st="4" end="4"/>
                                            </p:txEl>
                                          </p:spTgt>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100">
                                            <p:txEl>
                                              <p:pRg st="5" end="5"/>
                                            </p:txEl>
                                          </p:spTgt>
                                        </p:tgtEl>
                                        <p:attrNameLst>
                                          <p:attrName>style.visibility</p:attrName>
                                        </p:attrNameLst>
                                      </p:cBhvr>
                                      <p:to>
                                        <p:strVal val="visible"/>
                                      </p:to>
                                    </p:set>
                                    <p:anim calcmode="lin" valueType="num">
                                      <p:cBhvr additive="base">
                                        <p:cTn id="36" dur="500" fill="hold"/>
                                        <p:tgtEl>
                                          <p:spTgt spid="100">
                                            <p:txEl>
                                              <p:pRg st="5" end="5"/>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100">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100">
                                            <p:txEl>
                                              <p:pRg st="6" end="6"/>
                                            </p:txEl>
                                          </p:spTgt>
                                        </p:tgtEl>
                                        <p:attrNameLst>
                                          <p:attrName>style.visibility</p:attrName>
                                        </p:attrNameLst>
                                      </p:cBhvr>
                                      <p:to>
                                        <p:strVal val="visible"/>
                                      </p:to>
                                    </p:set>
                                    <p:anim calcmode="lin" valueType="num">
                                      <p:cBhvr additive="base">
                                        <p:cTn id="42" dur="500" fill="hold"/>
                                        <p:tgtEl>
                                          <p:spTgt spid="100">
                                            <p:txEl>
                                              <p:pRg st="6" end="6"/>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100">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100">
                                            <p:txEl>
                                              <p:pRg st="7" end="7"/>
                                            </p:txEl>
                                          </p:spTgt>
                                        </p:tgtEl>
                                        <p:attrNameLst>
                                          <p:attrName>style.visibility</p:attrName>
                                        </p:attrNameLst>
                                      </p:cBhvr>
                                      <p:to>
                                        <p:strVal val="visible"/>
                                      </p:to>
                                    </p:set>
                                    <p:anim calcmode="lin" valueType="num">
                                      <p:cBhvr additive="base">
                                        <p:cTn id="48" dur="500" fill="hold"/>
                                        <p:tgtEl>
                                          <p:spTgt spid="100">
                                            <p:txEl>
                                              <p:pRg st="7" end="7"/>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100">
                                            <p:txEl>
                                              <p:pRg st="7" end="7"/>
                                            </p:txEl>
                                          </p:spTgt>
                                        </p:tgtEl>
                                        <p:attrNameLst>
                                          <p:attrName>ppt_y</p:attrName>
                                        </p:attrNameLst>
                                      </p:cBhvr>
                                      <p:tavLst>
                                        <p:tav tm="0">
                                          <p:val>
                                            <p:strVal val="1+#ppt_h/2"/>
                                          </p:val>
                                        </p:tav>
                                        <p:tav tm="100000">
                                          <p:val>
                                            <p:strVal val="#ppt_y"/>
                                          </p:val>
                                        </p:tav>
                                      </p:tavLst>
                                    </p:anim>
                                  </p:childTnLst>
                                </p:cTn>
                              </p:par>
                              <p:par>
                                <p:cTn id="50" presetID="2" presetClass="entr" presetSubtype="4" fill="hold" nodeType="withEffect">
                                  <p:stCondLst>
                                    <p:cond delay="0"/>
                                  </p:stCondLst>
                                  <p:childTnLst>
                                    <p:set>
                                      <p:cBhvr>
                                        <p:cTn id="51" dur="1" fill="hold">
                                          <p:stCondLst>
                                            <p:cond delay="0"/>
                                          </p:stCondLst>
                                        </p:cTn>
                                        <p:tgtEl>
                                          <p:spTgt spid="100">
                                            <p:txEl>
                                              <p:pRg st="8" end="8"/>
                                            </p:txEl>
                                          </p:spTgt>
                                        </p:tgtEl>
                                        <p:attrNameLst>
                                          <p:attrName>style.visibility</p:attrName>
                                        </p:attrNameLst>
                                      </p:cBhvr>
                                      <p:to>
                                        <p:strVal val="visible"/>
                                      </p:to>
                                    </p:set>
                                    <p:anim calcmode="lin" valueType="num">
                                      <p:cBhvr additive="base">
                                        <p:cTn id="52" dur="500" fill="hold"/>
                                        <p:tgtEl>
                                          <p:spTgt spid="100">
                                            <p:txEl>
                                              <p:pRg st="8" end="8"/>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100">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标题 1"/>
          <p:cNvSpPr>
            <a:spLocks noGrp="true"/>
          </p:cNvSpPr>
          <p:nvPr>
            <p:ph type="title"/>
          </p:nvPr>
        </p:nvSpPr>
        <p:spPr>
          <a:xfrm>
            <a:off x="629285" y="133985"/>
            <a:ext cx="7772400" cy="857250"/>
          </a:xfrm>
        </p:spPr>
        <p:txBody>
          <a:bodyPr/>
          <a:lstStyle/>
          <a:p>
            <a:pPr eaLnBrk="1" hangingPunct="1"/>
            <a:r>
              <a:rPr kumimoji="0" lang="zh-CN" altLang="en-US" sz="3200" b="1" kern="1200" dirty="0" smtClean="0">
                <a:solidFill>
                  <a:srgbClr val="FF0000"/>
                </a:solidFill>
              </a:rPr>
              <a:t>二</a:t>
            </a:r>
            <a:r>
              <a:rPr kumimoji="0" lang="en-US" altLang="zh-CN" sz="3200" b="1" kern="1200" dirty="0" smtClean="0">
                <a:solidFill>
                  <a:srgbClr val="FF0000"/>
                </a:solidFill>
              </a:rPr>
              <a:t>、修订</a:t>
            </a:r>
            <a:r>
              <a:rPr kumimoji="0" lang="zh-CN" altLang="en-US" sz="3200" b="1" kern="1200" dirty="0" smtClean="0">
                <a:solidFill>
                  <a:srgbClr val="FF0000"/>
                </a:solidFill>
              </a:rPr>
              <a:t>主要内容</a:t>
            </a:r>
            <a:endParaRPr kumimoji="0" lang="zh-CN" altLang="en-US" sz="3200" b="1" kern="1200" dirty="0" smtClean="0">
              <a:solidFill>
                <a:srgbClr val="FF0000"/>
              </a:solidFill>
            </a:endParaRPr>
          </a:p>
        </p:txBody>
      </p:sp>
      <p:sp>
        <p:nvSpPr>
          <p:cNvPr id="2" name="标题 3"/>
          <p:cNvSpPr>
            <a:spLocks noGrp="true"/>
          </p:cNvSpPr>
          <p:nvPr/>
        </p:nvSpPr>
        <p:spPr>
          <a:xfrm>
            <a:off x="563880" y="991235"/>
            <a:ext cx="8162290" cy="1414780"/>
          </a:xfrm>
          <a:prstGeom prst="rect">
            <a:avLst/>
          </a:prstGeom>
          <a:noFill/>
          <a:ln w="9525">
            <a:noFill/>
            <a:miter lim="800000"/>
          </a:ln>
        </p:spPr>
        <p:txBody>
          <a:bodyPr vert="horz" wrap="square" lIns="91440" tIns="45720" rIns="91440" bIns="45720" numCol="1" anchor="ctr" anchorCtr="false" compatLnSpc="true"/>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anose="02020603050405020304" charset="0"/>
                <a:ea typeface="宋体" panose="02010600030101010101" pitchFamily="2" charset="-122"/>
              </a:defRPr>
            </a:lvl2pPr>
            <a:lvl3pPr algn="ctr" rtl="0" eaLnBrk="0" fontAlgn="base" hangingPunct="0">
              <a:spcBef>
                <a:spcPct val="0"/>
              </a:spcBef>
              <a:spcAft>
                <a:spcPct val="0"/>
              </a:spcAft>
              <a:defRPr kumimoji="1" sz="4400">
                <a:solidFill>
                  <a:schemeClr val="tx2"/>
                </a:solidFill>
                <a:latin typeface="Times New Roman" panose="02020603050405020304" charset="0"/>
                <a:ea typeface="宋体" panose="02010600030101010101" pitchFamily="2" charset="-122"/>
              </a:defRPr>
            </a:lvl3pPr>
            <a:lvl4pPr algn="ctr" rtl="0" eaLnBrk="0" fontAlgn="base" hangingPunct="0">
              <a:spcBef>
                <a:spcPct val="0"/>
              </a:spcBef>
              <a:spcAft>
                <a:spcPct val="0"/>
              </a:spcAft>
              <a:defRPr kumimoji="1" sz="4400">
                <a:solidFill>
                  <a:schemeClr val="tx2"/>
                </a:solidFill>
                <a:latin typeface="Times New Roman" panose="02020603050405020304" charset="0"/>
                <a:ea typeface="宋体" panose="02010600030101010101" pitchFamily="2" charset="-122"/>
              </a:defRPr>
            </a:lvl4pPr>
            <a:lvl5pPr algn="ctr" rtl="0" eaLnBrk="0" fontAlgn="base" hangingPunct="0">
              <a:spcBef>
                <a:spcPct val="0"/>
              </a:spcBef>
              <a:spcAft>
                <a:spcPct val="0"/>
              </a:spcAft>
              <a:defRPr kumimoji="1" sz="4400">
                <a:solidFill>
                  <a:schemeClr val="tx2"/>
                </a:solidFill>
                <a:latin typeface="Times New Roman" panose="02020603050405020304" charset="0"/>
                <a:ea typeface="宋体" panose="02010600030101010101" pitchFamily="2" charset="-122"/>
              </a:defRPr>
            </a:lvl5pPr>
            <a:lvl6pPr marL="457200" algn="ctr" rtl="0" fontAlgn="base">
              <a:spcBef>
                <a:spcPct val="0"/>
              </a:spcBef>
              <a:spcAft>
                <a:spcPct val="0"/>
              </a:spcAft>
              <a:defRPr kumimoji="1" sz="4400">
                <a:solidFill>
                  <a:schemeClr val="tx2"/>
                </a:solidFill>
                <a:latin typeface="Times New Roman" panose="02020603050405020304" charset="0"/>
                <a:ea typeface="宋体" panose="02010600030101010101" pitchFamily="2" charset="-122"/>
              </a:defRPr>
            </a:lvl6pPr>
            <a:lvl7pPr marL="914400" algn="ctr" rtl="0" fontAlgn="base">
              <a:spcBef>
                <a:spcPct val="0"/>
              </a:spcBef>
              <a:spcAft>
                <a:spcPct val="0"/>
              </a:spcAft>
              <a:defRPr kumimoji="1" sz="4400">
                <a:solidFill>
                  <a:schemeClr val="tx2"/>
                </a:solidFill>
                <a:latin typeface="Times New Roman" panose="02020603050405020304" charset="0"/>
                <a:ea typeface="宋体" panose="02010600030101010101" pitchFamily="2" charset="-122"/>
              </a:defRPr>
            </a:lvl7pPr>
            <a:lvl8pPr marL="1371600" algn="ctr" rtl="0" fontAlgn="base">
              <a:spcBef>
                <a:spcPct val="0"/>
              </a:spcBef>
              <a:spcAft>
                <a:spcPct val="0"/>
              </a:spcAft>
              <a:defRPr kumimoji="1" sz="4400">
                <a:solidFill>
                  <a:schemeClr val="tx2"/>
                </a:solidFill>
                <a:latin typeface="Times New Roman" panose="02020603050405020304" charset="0"/>
                <a:ea typeface="宋体" panose="02010600030101010101" pitchFamily="2" charset="-122"/>
              </a:defRPr>
            </a:lvl8pPr>
            <a:lvl9pPr marL="1828800" algn="ctr" rtl="0" fontAlgn="base">
              <a:spcBef>
                <a:spcPct val="0"/>
              </a:spcBef>
              <a:spcAft>
                <a:spcPct val="0"/>
              </a:spcAft>
              <a:defRPr kumimoji="1" sz="4400">
                <a:solidFill>
                  <a:schemeClr val="tx2"/>
                </a:solidFill>
                <a:latin typeface="Times New Roman" panose="02020603050405020304" charset="0"/>
                <a:ea typeface="宋体" panose="02010600030101010101" pitchFamily="2" charset="-122"/>
              </a:defRPr>
            </a:lvl9pPr>
          </a:lstStyle>
          <a:p>
            <a:pPr algn="l">
              <a:lnSpc>
                <a:spcPct val="150000"/>
              </a:lnSpc>
            </a:pPr>
            <a:r>
              <a:rPr lang="zh-CN" altLang="en-US" sz="2400" b="1" dirty="0" smtClean="0">
                <a:solidFill>
                  <a:srgbClr val="FF0000"/>
                </a:solidFill>
                <a:latin typeface="+mj-ea"/>
                <a:cs typeface="+mj-ea"/>
              </a:rPr>
              <a:t>（一）“优质结构”评选办法</a:t>
            </a:r>
            <a:endParaRPr lang="zh-CN" altLang="en-US" sz="2400" b="1" dirty="0" smtClean="0">
              <a:solidFill>
                <a:schemeClr val="accent2"/>
              </a:solidFill>
              <a:latin typeface="+mj-ea"/>
              <a:cs typeface="+mj-ea"/>
            </a:endParaRPr>
          </a:p>
          <a:p>
            <a:pPr algn="l">
              <a:lnSpc>
                <a:spcPct val="150000"/>
              </a:lnSpc>
            </a:pPr>
            <a:r>
              <a:rPr lang="en-US" altLang="zh-CN" sz="2200" b="1" dirty="0" smtClean="0">
                <a:solidFill>
                  <a:schemeClr val="accent2"/>
                </a:solidFill>
                <a:latin typeface="+mj-ea"/>
                <a:cs typeface="+mj-ea"/>
              </a:rPr>
              <a:t>        </a:t>
            </a:r>
            <a:r>
              <a:rPr lang="zh-CN" altLang="en-US" sz="2200" b="1" dirty="0" smtClean="0">
                <a:solidFill>
                  <a:schemeClr val="accent2"/>
                </a:solidFill>
                <a:latin typeface="+mj-ea"/>
                <a:cs typeface="+mj-ea"/>
              </a:rPr>
              <a:t>与原《</a:t>
            </a:r>
            <a:r>
              <a:rPr lang="zh-CN" altLang="en-US" sz="2200" b="1" dirty="0" smtClean="0">
                <a:solidFill>
                  <a:schemeClr val="accent2"/>
                </a:solidFill>
                <a:latin typeface="+mj-ea"/>
                <a:cs typeface="+mj-ea"/>
                <a:sym typeface="+mn-ea"/>
              </a:rPr>
              <a:t>评选办法</a:t>
            </a:r>
            <a:r>
              <a:rPr lang="zh-CN" altLang="en-US" sz="2200" b="1" dirty="0" smtClean="0">
                <a:solidFill>
                  <a:schemeClr val="accent2"/>
                </a:solidFill>
                <a:latin typeface="+mj-ea"/>
                <a:cs typeface="+mj-ea"/>
              </a:rPr>
              <a:t>》（</a:t>
            </a:r>
            <a:r>
              <a:rPr lang="en-US" altLang="zh-CN" sz="2200" b="1" dirty="0" smtClean="0">
                <a:solidFill>
                  <a:schemeClr val="accent2"/>
                </a:solidFill>
                <a:latin typeface="+mj-ea"/>
                <a:cs typeface="+mj-ea"/>
              </a:rPr>
              <a:t>2014</a:t>
            </a:r>
            <a:r>
              <a:rPr lang="zh-CN" altLang="en-US" sz="2200" b="1" dirty="0" smtClean="0">
                <a:solidFill>
                  <a:schemeClr val="accent2"/>
                </a:solidFill>
                <a:latin typeface="+mj-ea"/>
                <a:cs typeface="+mj-ea"/>
              </a:rPr>
              <a:t>版）相比较，新《</a:t>
            </a:r>
            <a:r>
              <a:rPr lang="zh-CN" altLang="en-US" sz="2200" b="1" dirty="0" smtClean="0">
                <a:solidFill>
                  <a:schemeClr val="accent2"/>
                </a:solidFill>
                <a:latin typeface="+mj-ea"/>
                <a:cs typeface="+mj-ea"/>
                <a:sym typeface="+mn-ea"/>
              </a:rPr>
              <a:t>评选办法</a:t>
            </a:r>
            <a:r>
              <a:rPr lang="zh-CN" altLang="en-US" sz="2200" b="1" dirty="0" smtClean="0">
                <a:solidFill>
                  <a:schemeClr val="accent2"/>
                </a:solidFill>
                <a:latin typeface="+mj-ea"/>
                <a:cs typeface="+mj-ea"/>
              </a:rPr>
              <a:t>》主要修改内容如下（</a:t>
            </a:r>
            <a:r>
              <a:rPr lang="en-US" altLang="zh-CN" sz="2200" b="1" dirty="0" smtClean="0">
                <a:solidFill>
                  <a:schemeClr val="accent2"/>
                </a:solidFill>
                <a:latin typeface="+mj-ea"/>
                <a:cs typeface="+mj-ea"/>
              </a:rPr>
              <a:t>7</a:t>
            </a:r>
            <a:r>
              <a:rPr lang="zh-CN" altLang="en-US" sz="2200" b="1" dirty="0" smtClean="0">
                <a:solidFill>
                  <a:schemeClr val="accent2"/>
                </a:solidFill>
                <a:latin typeface="+mj-ea"/>
                <a:cs typeface="+mj-ea"/>
              </a:rPr>
              <a:t>处）：</a:t>
            </a:r>
            <a:endParaRPr lang="zh-CN" altLang="en-US" sz="2200" b="1" dirty="0" smtClean="0">
              <a:solidFill>
                <a:schemeClr val="accent2"/>
              </a:solidFill>
              <a:latin typeface="+mj-ea"/>
              <a:cs typeface="+mj-ea"/>
            </a:endParaRPr>
          </a:p>
        </p:txBody>
      </p:sp>
      <p:sp>
        <p:nvSpPr>
          <p:cNvPr id="6" name="文本框 5"/>
          <p:cNvSpPr txBox="true"/>
          <p:nvPr/>
        </p:nvSpPr>
        <p:spPr>
          <a:xfrm>
            <a:off x="722630" y="2346960"/>
            <a:ext cx="7738745" cy="4399915"/>
          </a:xfrm>
          <a:prstGeom prst="rect">
            <a:avLst/>
          </a:prstGeom>
          <a:noFill/>
          <a:ln w="9525">
            <a:noFill/>
          </a:ln>
        </p:spPr>
        <p:txBody>
          <a:bodyPr wrap="square">
            <a:spAutoFit/>
          </a:bodyPr>
          <a:p>
            <a:pPr marL="0" indent="0" algn="l">
              <a:lnSpc>
                <a:spcPct val="200000"/>
              </a:lnSpc>
              <a:buClr>
                <a:srgbClr val="FF0000"/>
              </a:buClr>
              <a:buFont typeface="东文宋体" charset="0"/>
              <a:buNone/>
            </a:pPr>
            <a:r>
              <a:rPr lang="en-US" sz="2000" b="0">
                <a:solidFill>
                  <a:srgbClr val="000099"/>
                </a:solidFill>
                <a:effectLst>
                  <a:outerShdw blurRad="38100" dist="19050" dir="2700000" algn="tl" rotWithShape="0">
                    <a:schemeClr val="dk1">
                      <a:alpha val="40000"/>
                    </a:schemeClr>
                  </a:outerShdw>
                </a:effectLst>
                <a:latin typeface="+mn-ea"/>
                <a:ea typeface="+mn-ea"/>
                <a:cs typeface="+mn-ea"/>
              </a:rPr>
              <a:t>1.</a:t>
            </a:r>
            <a:r>
              <a:rPr sz="2000" b="0">
                <a:solidFill>
                  <a:srgbClr val="000099"/>
                </a:solidFill>
                <a:effectLst>
                  <a:outerShdw blurRad="38100" dist="19050" dir="2700000" algn="tl" rotWithShape="0">
                    <a:schemeClr val="dk1">
                      <a:alpha val="40000"/>
                    </a:schemeClr>
                  </a:outerShdw>
                </a:effectLst>
                <a:latin typeface="+mn-ea"/>
                <a:ea typeface="+mn-ea"/>
                <a:cs typeface="+mn-ea"/>
              </a:rPr>
              <a:t>评选组织负责工作由原先的市建协修改为市住建局，日常具体评</a:t>
            </a:r>
            <a:r>
              <a:rPr lang="en-US" sz="2000" b="0">
                <a:solidFill>
                  <a:srgbClr val="000099"/>
                </a:solidFill>
                <a:effectLst>
                  <a:outerShdw blurRad="38100" dist="19050" dir="2700000" algn="tl" rotWithShape="0">
                    <a:schemeClr val="dk1">
                      <a:alpha val="40000"/>
                    </a:schemeClr>
                  </a:outerShdw>
                </a:effectLst>
                <a:latin typeface="+mn-ea"/>
                <a:ea typeface="+mn-ea"/>
                <a:cs typeface="+mn-ea"/>
              </a:rPr>
              <a:t> </a:t>
            </a:r>
            <a:endParaRPr lang="en-US" sz="2000" b="0">
              <a:solidFill>
                <a:srgbClr val="000099"/>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东文宋体" charset="0"/>
              <a:buNone/>
            </a:pPr>
            <a:r>
              <a:rPr lang="en-US" sz="2000" b="0">
                <a:solidFill>
                  <a:srgbClr val="000099"/>
                </a:solidFill>
                <a:effectLst>
                  <a:outerShdw blurRad="38100" dist="19050" dir="2700000" algn="tl" rotWithShape="0">
                    <a:schemeClr val="dk1">
                      <a:alpha val="40000"/>
                    </a:schemeClr>
                  </a:outerShdw>
                </a:effectLst>
                <a:latin typeface="+mn-ea"/>
                <a:ea typeface="+mn-ea"/>
                <a:cs typeface="+mn-ea"/>
              </a:rPr>
              <a:t>  </a:t>
            </a:r>
            <a:r>
              <a:rPr sz="2000" b="0">
                <a:solidFill>
                  <a:srgbClr val="000099"/>
                </a:solidFill>
                <a:effectLst>
                  <a:outerShdw blurRad="38100" dist="19050" dir="2700000" algn="tl" rotWithShape="0">
                    <a:schemeClr val="dk1">
                      <a:alpha val="40000"/>
                    </a:schemeClr>
                  </a:outerShdw>
                </a:effectLst>
                <a:latin typeface="+mn-ea"/>
                <a:ea typeface="+mn-ea"/>
                <a:cs typeface="+mn-ea"/>
              </a:rPr>
              <a:t>选工作由评选办公室（设在市质安站）负责</a:t>
            </a:r>
            <a:r>
              <a:rPr lang="zh-CN" sz="2000" b="0">
                <a:solidFill>
                  <a:srgbClr val="000099"/>
                </a:solidFill>
                <a:effectLst>
                  <a:outerShdw blurRad="38100" dist="19050" dir="2700000" algn="tl" rotWithShape="0">
                    <a:schemeClr val="dk1">
                      <a:alpha val="40000"/>
                    </a:schemeClr>
                  </a:outerShdw>
                </a:effectLst>
                <a:latin typeface="+mn-ea"/>
                <a:ea typeface="+mn-ea"/>
                <a:cs typeface="+mn-ea"/>
              </a:rPr>
              <a:t>。</a:t>
            </a:r>
            <a:endParaRPr lang="zh-CN" sz="2000" b="0">
              <a:solidFill>
                <a:srgbClr val="000099"/>
              </a:solidFill>
              <a:effectLst>
                <a:outerShdw blurRad="38100" dist="19050" dir="2700000" algn="tl" rotWithShape="0">
                  <a:schemeClr val="dk1">
                    <a:alpha val="40000"/>
                  </a:schemeClr>
                </a:outerShdw>
              </a:effectLst>
              <a:latin typeface="+mn-ea"/>
              <a:ea typeface="+mn-ea"/>
              <a:cs typeface="+mn-ea"/>
            </a:endParaRPr>
          </a:p>
          <a:p>
            <a:pPr marL="285750" indent="-285750" algn="l">
              <a:lnSpc>
                <a:spcPct val="200000"/>
              </a:lnSpc>
              <a:buClr>
                <a:srgbClr val="FF0000"/>
              </a:buClr>
              <a:buFont typeface="东文宋体" charset="0"/>
              <a:buChar char="◆"/>
            </a:pPr>
            <a:r>
              <a:rPr 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具体条文（“一、总则”中第三条）：</a:t>
            </a:r>
            <a:endParaRPr sz="2000" b="0">
              <a:solidFill>
                <a:schemeClr val="tx1"/>
              </a:solidFill>
              <a:effectLst>
                <a:outerShdw blurRad="38100" dist="19050" dir="2700000" algn="tl" rotWithShape="0">
                  <a:schemeClr val="dk1">
                    <a:alpha val="40000"/>
                  </a:schemeClr>
                </a:outerShdw>
              </a:effectLst>
              <a:latin typeface="+mn-ea"/>
              <a:ea typeface="+mn-ea"/>
              <a:cs typeface="+mn-ea"/>
            </a:endParaRPr>
          </a:p>
          <a:p>
            <a:pPr marL="285750" indent="-285750" algn="l">
              <a:lnSpc>
                <a:spcPct val="200000"/>
              </a:lnSpc>
              <a:buClr>
                <a:srgbClr val="FF0000"/>
              </a:buClr>
              <a:buFont typeface="Arial" panose="02080604020202020204" pitchFamily="34" charset="0"/>
              <a:buChar char="•"/>
            </a:pPr>
            <a:r>
              <a:rPr sz="2000" b="0">
                <a:solidFill>
                  <a:schemeClr val="tx1"/>
                </a:solidFill>
                <a:effectLst>
                  <a:outerShdw blurRad="38100" dist="19050" dir="2700000" algn="tl" rotWithShape="0">
                    <a:schemeClr val="dk1">
                      <a:alpha val="40000"/>
                    </a:schemeClr>
                  </a:outerShdw>
                </a:effectLst>
                <a:latin typeface="+mn-ea"/>
                <a:ea typeface="+mn-ea"/>
                <a:cs typeface="+mn-ea"/>
              </a:rPr>
              <a:t>（三）衢州市优质结构工程的评选由衢州市住房和城乡建设局（</a:t>
            </a:r>
            <a:r>
              <a:rPr lang="en-US" sz="2000" b="0">
                <a:solidFill>
                  <a:schemeClr val="tx1"/>
                </a:solidFill>
                <a:effectLst>
                  <a:outerShdw blurRad="38100" dist="19050" dir="2700000" algn="tl" rotWithShape="0">
                    <a:schemeClr val="dk1">
                      <a:alpha val="40000"/>
                    </a:schemeClr>
                  </a:outerShdw>
                </a:effectLst>
                <a:latin typeface="+mn-ea"/>
                <a:ea typeface="+mn-ea"/>
                <a:cs typeface="+mn-ea"/>
              </a:rPr>
              <a:t>   </a:t>
            </a:r>
            <a:endParaRPr lang="en-US" sz="2000" b="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Arial" panose="02080604020202020204" pitchFamily="34" charset="0"/>
              <a:buNone/>
            </a:pPr>
            <a:r>
              <a:rPr lang="en-US" sz="2000" b="0">
                <a:solidFill>
                  <a:schemeClr val="tx1"/>
                </a:solidFill>
                <a:effectLst>
                  <a:outerShdw blurRad="38100" dist="19050" dir="2700000" algn="tl" rotWithShape="0">
                    <a:schemeClr val="dk1">
                      <a:alpha val="40000"/>
                    </a:schemeClr>
                  </a:outerShdw>
                </a:effectLst>
                <a:latin typeface="+mn-ea"/>
                <a:ea typeface="+mn-ea"/>
                <a:cs typeface="+mn-ea"/>
              </a:rPr>
              <a:t>     </a:t>
            </a:r>
            <a:r>
              <a:rPr sz="2000" b="0">
                <a:solidFill>
                  <a:schemeClr val="tx1"/>
                </a:solidFill>
                <a:effectLst>
                  <a:outerShdw blurRad="38100" dist="19050" dir="2700000" algn="tl" rotWithShape="0">
                    <a:schemeClr val="dk1">
                      <a:alpha val="40000"/>
                    </a:schemeClr>
                  </a:outerShdw>
                </a:effectLst>
                <a:latin typeface="+mn-ea"/>
                <a:ea typeface="+mn-ea"/>
                <a:cs typeface="+mn-ea"/>
              </a:rPr>
              <a:t>以下简称市住建局）组织实施。设立评选办公室，评选办公室设</a:t>
            </a:r>
            <a:r>
              <a:rPr lang="en-US" sz="2000" b="0">
                <a:solidFill>
                  <a:schemeClr val="tx1"/>
                </a:solidFill>
                <a:effectLst>
                  <a:outerShdw blurRad="38100" dist="19050" dir="2700000" algn="tl" rotWithShape="0">
                    <a:schemeClr val="dk1">
                      <a:alpha val="40000"/>
                    </a:schemeClr>
                  </a:outerShdw>
                </a:effectLst>
                <a:latin typeface="+mn-ea"/>
                <a:ea typeface="+mn-ea"/>
                <a:cs typeface="+mn-ea"/>
              </a:rPr>
              <a:t>  </a:t>
            </a:r>
            <a:endParaRPr lang="en-US" sz="2000" b="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Arial" panose="02080604020202020204" pitchFamily="34" charset="0"/>
              <a:buNone/>
            </a:pPr>
            <a:r>
              <a:rPr lang="en-US" sz="2000" b="0">
                <a:solidFill>
                  <a:schemeClr val="tx1"/>
                </a:solidFill>
                <a:effectLst>
                  <a:outerShdw blurRad="38100" dist="19050" dir="2700000" algn="tl" rotWithShape="0">
                    <a:schemeClr val="dk1">
                      <a:alpha val="40000"/>
                    </a:schemeClr>
                  </a:outerShdw>
                </a:effectLst>
                <a:latin typeface="+mn-ea"/>
                <a:ea typeface="+mn-ea"/>
                <a:cs typeface="+mn-ea"/>
              </a:rPr>
              <a:t>    </a:t>
            </a:r>
            <a:r>
              <a:rPr sz="2000" b="0">
                <a:solidFill>
                  <a:schemeClr val="tx1"/>
                </a:solidFill>
                <a:effectLst>
                  <a:outerShdw blurRad="38100" dist="19050" dir="2700000" algn="tl" rotWithShape="0">
                    <a:schemeClr val="dk1">
                      <a:alpha val="40000"/>
                    </a:schemeClr>
                  </a:outerShdw>
                </a:effectLst>
                <a:latin typeface="+mn-ea"/>
                <a:ea typeface="+mn-ea"/>
                <a:cs typeface="+mn-ea"/>
              </a:rPr>
              <a:t>在衢州市建设工程质量安全监督站（以下简称市质安站），具体</a:t>
            </a:r>
            <a:endParaRPr sz="2000" b="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Arial" panose="02080604020202020204" pitchFamily="34" charset="0"/>
              <a:buNone/>
            </a:pPr>
            <a:r>
              <a:rPr sz="2000" b="0">
                <a:solidFill>
                  <a:schemeClr val="tx1"/>
                </a:solidFill>
                <a:effectLst>
                  <a:outerShdw blurRad="38100" dist="19050" dir="2700000" algn="tl" rotWithShape="0">
                    <a:schemeClr val="dk1">
                      <a:alpha val="40000"/>
                    </a:schemeClr>
                  </a:outerShdw>
                </a:effectLst>
                <a:latin typeface="+mn-ea"/>
                <a:ea typeface="+mn-ea"/>
                <a:cs typeface="+mn-ea"/>
              </a:rPr>
              <a:t> </a:t>
            </a:r>
            <a:r>
              <a:rPr lang="en-US" sz="2000" b="0">
                <a:solidFill>
                  <a:schemeClr val="tx1"/>
                </a:solidFill>
                <a:effectLst>
                  <a:outerShdw blurRad="38100" dist="19050" dir="2700000" algn="tl" rotWithShape="0">
                    <a:schemeClr val="dk1">
                      <a:alpha val="40000"/>
                    </a:schemeClr>
                  </a:outerShdw>
                </a:effectLst>
                <a:latin typeface="+mn-ea"/>
                <a:ea typeface="+mn-ea"/>
                <a:cs typeface="+mn-ea"/>
              </a:rPr>
              <a:t>   </a:t>
            </a:r>
            <a:r>
              <a:rPr sz="2000" b="0">
                <a:solidFill>
                  <a:schemeClr val="tx1"/>
                </a:solidFill>
                <a:effectLst>
                  <a:outerShdw blurRad="38100" dist="19050" dir="2700000" algn="tl" rotWithShape="0">
                    <a:schemeClr val="dk1">
                      <a:alpha val="40000"/>
                    </a:schemeClr>
                  </a:outerShdw>
                </a:effectLst>
                <a:latin typeface="+mn-ea"/>
                <a:ea typeface="+mn-ea"/>
                <a:cs typeface="+mn-ea"/>
              </a:rPr>
              <a:t>负责衢州市优质结构工程的评选工作。</a:t>
            </a:r>
            <a:endParaRPr lang="zh-CN" altLang="en-US" sz="2000" b="0">
              <a:solidFill>
                <a:schemeClr val="tx1"/>
              </a:solidFill>
              <a:effectLst>
                <a:outerShdw blurRad="38100" dist="19050" dir="2700000" algn="tl" rotWithShape="0">
                  <a:schemeClr val="dk1">
                    <a:alpha val="40000"/>
                  </a:schemeClr>
                </a:outerShdw>
              </a:effectLst>
              <a:latin typeface="+mn-ea"/>
              <a:ea typeface="+mn-ea"/>
              <a:cs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p:cTn id="7" dur="1000" fill="hold"/>
                                        <p:tgtEl>
                                          <p:spTgt spid="9218"/>
                                        </p:tgtEl>
                                        <p:attrNameLst>
                                          <p:attrName>ppt_w</p:attrName>
                                        </p:attrNameLst>
                                      </p:cBhvr>
                                      <p:tavLst>
                                        <p:tav tm="0">
                                          <p:val>
                                            <p:strVal val="#ppt_w*0.70"/>
                                          </p:val>
                                        </p:tav>
                                        <p:tav tm="100000">
                                          <p:val>
                                            <p:strVal val="#ppt_w"/>
                                          </p:val>
                                        </p:tav>
                                      </p:tavLst>
                                    </p:anim>
                                    <p:anim calcmode="lin" valueType="num">
                                      <p:cBhvr>
                                        <p:cTn id="8" dur="1000" fill="hold"/>
                                        <p:tgtEl>
                                          <p:spTgt spid="9218"/>
                                        </p:tgtEl>
                                        <p:attrNameLst>
                                          <p:attrName>ppt_h</p:attrName>
                                        </p:attrNameLst>
                                      </p:cBhvr>
                                      <p:tavLst>
                                        <p:tav tm="0">
                                          <p:val>
                                            <p:strVal val="#ppt_h"/>
                                          </p:val>
                                        </p:tav>
                                        <p:tav tm="100000">
                                          <p:val>
                                            <p:strVal val="#ppt_h"/>
                                          </p:val>
                                        </p:tav>
                                      </p:tavLst>
                                    </p:anim>
                                    <p:animEffect transition="in" filter="fade">
                                      <p:cBhvr>
                                        <p:cTn id="9" dur="1000"/>
                                        <p:tgtEl>
                                          <p:spTgt spid="9218"/>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 calcmode="lin" valueType="num">
                                      <p:cBhvr additive="base">
                                        <p:cTn id="14"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2">
                                            <p:txEl>
                                              <p:pRg st="1" end="1"/>
                                            </p:txEl>
                                          </p:spTgt>
                                        </p:tgtEl>
                                        <p:attrNameLst>
                                          <p:attrName>style.visibility</p:attrName>
                                        </p:attrNameLst>
                                      </p:cBhvr>
                                      <p:to>
                                        <p:strVal val="visible"/>
                                      </p:to>
                                    </p:set>
                                    <p:anim calcmode="lin" valueType="num">
                                      <p:cBhvr additive="base">
                                        <p:cTn id="20"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blinds(horizontal)">
                                      <p:cBhvr>
                                        <p:cTn id="26" dur="500"/>
                                        <p:tgtEl>
                                          <p:spTgt spid="6">
                                            <p:txEl>
                                              <p:pRg st="0" end="0"/>
                                            </p:txEl>
                                          </p:spTgt>
                                        </p:tgtEl>
                                      </p:cBhvr>
                                    </p:animEffect>
                                  </p:childTnLst>
                                </p:cTn>
                              </p:par>
                              <p:par>
                                <p:cTn id="27" presetID="3" presetClass="entr" presetSubtype="10" fill="hold" nodeType="withEffect">
                                  <p:stCondLst>
                                    <p:cond delay="0"/>
                                  </p:stCondLst>
                                  <p:childTnLst>
                                    <p:set>
                                      <p:cBhvr>
                                        <p:cTn id="28" dur="1" fill="hold">
                                          <p:stCondLst>
                                            <p:cond delay="0"/>
                                          </p:stCondLst>
                                        </p:cTn>
                                        <p:tgtEl>
                                          <p:spTgt spid="6">
                                            <p:txEl>
                                              <p:pRg st="1" end="1"/>
                                            </p:txEl>
                                          </p:spTgt>
                                        </p:tgtEl>
                                        <p:attrNameLst>
                                          <p:attrName>style.visibility</p:attrName>
                                        </p:attrNameLst>
                                      </p:cBhvr>
                                      <p:to>
                                        <p:strVal val="visible"/>
                                      </p:to>
                                    </p:set>
                                    <p:animEffect transition="in" filter="blinds(horizontal)">
                                      <p:cBhvr>
                                        <p:cTn id="29" dur="500"/>
                                        <p:tgtEl>
                                          <p:spTgt spid="6">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nodeType="clickEffect">
                                  <p:stCondLst>
                                    <p:cond delay="0"/>
                                  </p:stCondLst>
                                  <p:childTnLst>
                                    <p:set>
                                      <p:cBhvr>
                                        <p:cTn id="33" dur="1" fill="hold">
                                          <p:stCondLst>
                                            <p:cond delay="0"/>
                                          </p:stCondLst>
                                        </p:cTn>
                                        <p:tgtEl>
                                          <p:spTgt spid="6">
                                            <p:txEl>
                                              <p:pRg st="2" end="2"/>
                                            </p:txEl>
                                          </p:spTgt>
                                        </p:tgtEl>
                                        <p:attrNameLst>
                                          <p:attrName>style.visibility</p:attrName>
                                        </p:attrNameLst>
                                      </p:cBhvr>
                                      <p:to>
                                        <p:strVal val="visible"/>
                                      </p:to>
                                    </p:set>
                                    <p:animEffect transition="in" filter="blinds(horizontal)">
                                      <p:cBhvr>
                                        <p:cTn id="34" dur="500"/>
                                        <p:tgtEl>
                                          <p:spTgt spid="6">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nodeType="clickEffect">
                                  <p:stCondLst>
                                    <p:cond delay="0"/>
                                  </p:stCondLst>
                                  <p:childTnLst>
                                    <p:set>
                                      <p:cBhvr>
                                        <p:cTn id="38" dur="1" fill="hold">
                                          <p:stCondLst>
                                            <p:cond delay="0"/>
                                          </p:stCondLst>
                                        </p:cTn>
                                        <p:tgtEl>
                                          <p:spTgt spid="6">
                                            <p:txEl>
                                              <p:pRg st="3" end="3"/>
                                            </p:txEl>
                                          </p:spTgt>
                                        </p:tgtEl>
                                        <p:attrNameLst>
                                          <p:attrName>style.visibility</p:attrName>
                                        </p:attrNameLst>
                                      </p:cBhvr>
                                      <p:to>
                                        <p:strVal val="visible"/>
                                      </p:to>
                                    </p:set>
                                    <p:animEffect transition="in" filter="blinds(horizontal)">
                                      <p:cBhvr>
                                        <p:cTn id="39" dur="500"/>
                                        <p:tgtEl>
                                          <p:spTgt spid="6">
                                            <p:txEl>
                                              <p:pRg st="3" end="3"/>
                                            </p:txEl>
                                          </p:spTgt>
                                        </p:tgtEl>
                                      </p:cBhvr>
                                    </p:animEffect>
                                  </p:childTnLst>
                                </p:cTn>
                              </p:par>
                              <p:par>
                                <p:cTn id="40" presetID="3" presetClass="entr" presetSubtype="10" fill="hold" nodeType="withEffect">
                                  <p:stCondLst>
                                    <p:cond delay="0"/>
                                  </p:stCondLst>
                                  <p:childTnLst>
                                    <p:set>
                                      <p:cBhvr>
                                        <p:cTn id="41" dur="1" fill="hold">
                                          <p:stCondLst>
                                            <p:cond delay="0"/>
                                          </p:stCondLst>
                                        </p:cTn>
                                        <p:tgtEl>
                                          <p:spTgt spid="6">
                                            <p:txEl>
                                              <p:pRg st="4" end="4"/>
                                            </p:txEl>
                                          </p:spTgt>
                                        </p:tgtEl>
                                        <p:attrNameLst>
                                          <p:attrName>style.visibility</p:attrName>
                                        </p:attrNameLst>
                                      </p:cBhvr>
                                      <p:to>
                                        <p:strVal val="visible"/>
                                      </p:to>
                                    </p:set>
                                    <p:animEffect transition="in" filter="blinds(horizontal)">
                                      <p:cBhvr>
                                        <p:cTn id="42" dur="500"/>
                                        <p:tgtEl>
                                          <p:spTgt spid="6">
                                            <p:txEl>
                                              <p:pRg st="4" end="4"/>
                                            </p:txEl>
                                          </p:spTgt>
                                        </p:tgtEl>
                                      </p:cBhvr>
                                    </p:animEffect>
                                  </p:childTnLst>
                                </p:cTn>
                              </p:par>
                              <p:par>
                                <p:cTn id="43" presetID="3" presetClass="entr" presetSubtype="10" fill="hold" nodeType="withEffect">
                                  <p:stCondLst>
                                    <p:cond delay="0"/>
                                  </p:stCondLst>
                                  <p:childTnLst>
                                    <p:set>
                                      <p:cBhvr>
                                        <p:cTn id="44" dur="1" fill="hold">
                                          <p:stCondLst>
                                            <p:cond delay="0"/>
                                          </p:stCondLst>
                                        </p:cTn>
                                        <p:tgtEl>
                                          <p:spTgt spid="6">
                                            <p:txEl>
                                              <p:pRg st="5" end="5"/>
                                            </p:txEl>
                                          </p:spTgt>
                                        </p:tgtEl>
                                        <p:attrNameLst>
                                          <p:attrName>style.visibility</p:attrName>
                                        </p:attrNameLst>
                                      </p:cBhvr>
                                      <p:to>
                                        <p:strVal val="visible"/>
                                      </p:to>
                                    </p:set>
                                    <p:animEffect transition="in" filter="blinds(horizontal)">
                                      <p:cBhvr>
                                        <p:cTn id="45" dur="500"/>
                                        <p:tgtEl>
                                          <p:spTgt spid="6">
                                            <p:txEl>
                                              <p:pRg st="5" end="5"/>
                                            </p:txEl>
                                          </p:spTgt>
                                        </p:tgtEl>
                                      </p:cBhvr>
                                    </p:animEffect>
                                  </p:childTnLst>
                                </p:cTn>
                              </p:par>
                              <p:par>
                                <p:cTn id="46" presetID="3" presetClass="entr" presetSubtype="10" fill="hold" nodeType="withEffect">
                                  <p:stCondLst>
                                    <p:cond delay="0"/>
                                  </p:stCondLst>
                                  <p:childTnLst>
                                    <p:set>
                                      <p:cBhvr>
                                        <p:cTn id="47" dur="1" fill="hold">
                                          <p:stCondLst>
                                            <p:cond delay="0"/>
                                          </p:stCondLst>
                                        </p:cTn>
                                        <p:tgtEl>
                                          <p:spTgt spid="6">
                                            <p:txEl>
                                              <p:pRg st="6" end="6"/>
                                            </p:txEl>
                                          </p:spTgt>
                                        </p:tgtEl>
                                        <p:attrNameLst>
                                          <p:attrName>style.visibility</p:attrName>
                                        </p:attrNameLst>
                                      </p:cBhvr>
                                      <p:to>
                                        <p:strVal val="visible"/>
                                      </p:to>
                                    </p:set>
                                    <p:animEffect transition="in" filter="blinds(horizontal)">
                                      <p:cBhvr>
                                        <p:cTn id="48"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true"/>
          <p:nvPr/>
        </p:nvSpPr>
        <p:spPr>
          <a:xfrm>
            <a:off x="197485" y="613410"/>
            <a:ext cx="8898255" cy="5631180"/>
          </a:xfrm>
          <a:prstGeom prst="rect">
            <a:avLst/>
          </a:prstGeom>
          <a:noFill/>
          <a:ln w="9525">
            <a:noFill/>
          </a:ln>
        </p:spPr>
        <p:txBody>
          <a:bodyPr wrap="square">
            <a:spAutoFit/>
          </a:bodyPr>
          <a:p>
            <a:pPr marL="0" indent="0" algn="l">
              <a:lnSpc>
                <a:spcPct val="200000"/>
              </a:lnSpc>
              <a:buClr>
                <a:srgbClr val="FF0000"/>
              </a:buClr>
              <a:buFont typeface="东文宋体" charset="0"/>
              <a:buNone/>
            </a:pPr>
            <a:r>
              <a:rPr sz="2000" b="0">
                <a:solidFill>
                  <a:srgbClr val="000099"/>
                </a:solidFill>
                <a:effectLst>
                  <a:outerShdw blurRad="38100" dist="19050" dir="2700000" algn="tl" rotWithShape="0">
                    <a:schemeClr val="dk1">
                      <a:alpha val="40000"/>
                    </a:schemeClr>
                  </a:outerShdw>
                </a:effectLst>
                <a:latin typeface="+mn-ea"/>
                <a:ea typeface="+mn-ea"/>
                <a:cs typeface="+mn-ea"/>
              </a:rPr>
              <a:t>2.增加优质结构的评选范围（把农房工程</a:t>
            </a:r>
            <a:r>
              <a:rPr lang="zh-CN" sz="2000" b="0">
                <a:solidFill>
                  <a:srgbClr val="000099"/>
                </a:solidFill>
                <a:effectLst>
                  <a:outerShdw blurRad="38100" dist="19050" dir="2700000" algn="tl" rotWithShape="0">
                    <a:schemeClr val="dk1">
                      <a:alpha val="40000"/>
                    </a:schemeClr>
                  </a:outerShdw>
                </a:effectLst>
                <a:latin typeface="+mn-ea"/>
                <a:ea typeface="+mn-ea"/>
                <a:cs typeface="+mn-ea"/>
              </a:rPr>
              <a:t>、</a:t>
            </a:r>
            <a:r>
              <a:rPr sz="2000" b="0">
                <a:solidFill>
                  <a:srgbClr val="000099"/>
                </a:solidFill>
                <a:effectLst>
                  <a:outerShdw blurRad="38100" dist="19050" dir="2700000" algn="tl" rotWithShape="0">
                    <a:schemeClr val="dk1">
                      <a:alpha val="40000"/>
                    </a:schemeClr>
                  </a:outerShdw>
                </a:effectLst>
                <a:latin typeface="+mn-ea"/>
                <a:ea typeface="+mn-ea"/>
                <a:cs typeface="+mn-ea"/>
              </a:rPr>
              <a:t>市政工程中的高架道路、立交桥等</a:t>
            </a:r>
            <a:r>
              <a:rPr lang="en-US" sz="2000" b="0">
                <a:solidFill>
                  <a:srgbClr val="000099"/>
                </a:solidFill>
                <a:effectLst>
                  <a:outerShdw blurRad="38100" dist="19050" dir="2700000" algn="tl" rotWithShape="0">
                    <a:schemeClr val="dk1">
                      <a:alpha val="40000"/>
                    </a:schemeClr>
                  </a:outerShdw>
                </a:effectLst>
                <a:latin typeface="+mn-ea"/>
                <a:ea typeface="+mn-ea"/>
                <a:cs typeface="+mn-ea"/>
              </a:rPr>
              <a:t> </a:t>
            </a:r>
            <a:endParaRPr lang="en-US" sz="2000" b="0">
              <a:solidFill>
                <a:srgbClr val="000099"/>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东文宋体" charset="0"/>
              <a:buNone/>
            </a:pPr>
            <a:r>
              <a:rPr lang="en-US" sz="2000" b="0">
                <a:solidFill>
                  <a:srgbClr val="000099"/>
                </a:solidFill>
                <a:effectLst>
                  <a:outerShdw blurRad="38100" dist="19050" dir="2700000" algn="tl" rotWithShape="0">
                    <a:schemeClr val="dk1">
                      <a:alpha val="40000"/>
                    </a:schemeClr>
                  </a:outerShdw>
                </a:effectLst>
                <a:latin typeface="+mn-ea"/>
                <a:ea typeface="+mn-ea"/>
                <a:cs typeface="+mn-ea"/>
              </a:rPr>
              <a:t>   </a:t>
            </a:r>
            <a:r>
              <a:rPr lang="zh-CN" sz="2000" b="0">
                <a:solidFill>
                  <a:srgbClr val="000099"/>
                </a:solidFill>
                <a:effectLst>
                  <a:outerShdw blurRad="38100" dist="19050" dir="2700000" algn="tl" rotWithShape="0">
                    <a:schemeClr val="dk1">
                      <a:alpha val="40000"/>
                    </a:schemeClr>
                  </a:outerShdw>
                </a:effectLst>
                <a:latin typeface="+mn-ea"/>
                <a:ea typeface="+mn-ea"/>
                <a:cs typeface="+mn-ea"/>
              </a:rPr>
              <a:t>以及专业工程中以建筑工程结构为主的</a:t>
            </a:r>
            <a:r>
              <a:rPr sz="2000" b="0">
                <a:solidFill>
                  <a:srgbClr val="000099"/>
                </a:solidFill>
                <a:effectLst>
                  <a:outerShdw blurRad="38100" dist="19050" dir="2700000" algn="tl" rotWithShape="0">
                    <a:schemeClr val="dk1">
                      <a:alpha val="40000"/>
                    </a:schemeClr>
                  </a:outerShdw>
                </a:effectLst>
                <a:latin typeface="+mn-ea"/>
                <a:ea typeface="+mn-ea"/>
                <a:cs typeface="+mn-ea"/>
              </a:rPr>
              <a:t>工程纳入优质结构评选范围）</a:t>
            </a:r>
            <a:r>
              <a:rPr lang="zh-CN" sz="2000" b="0">
                <a:solidFill>
                  <a:srgbClr val="000099"/>
                </a:solidFill>
                <a:effectLst>
                  <a:outerShdw blurRad="38100" dist="19050" dir="2700000" algn="tl" rotWithShape="0">
                    <a:schemeClr val="dk1">
                      <a:alpha val="40000"/>
                    </a:schemeClr>
                  </a:outerShdw>
                </a:effectLst>
                <a:latin typeface="+mn-ea"/>
                <a:ea typeface="+mn-ea"/>
                <a:cs typeface="+mn-ea"/>
              </a:rPr>
              <a:t>。</a:t>
            </a:r>
            <a:r>
              <a:rPr lang="en-US" altLang="zh-CN" sz="2000" b="0">
                <a:solidFill>
                  <a:schemeClr val="tx1"/>
                </a:solidFill>
                <a:effectLst>
                  <a:outerShdw blurRad="38100" dist="19050" dir="2700000" algn="tl" rotWithShape="0">
                    <a:schemeClr val="dk1">
                      <a:alpha val="40000"/>
                    </a:schemeClr>
                  </a:outerShdw>
                </a:effectLst>
                <a:latin typeface="+mn-ea"/>
                <a:ea typeface="+mn-ea"/>
                <a:cs typeface="+mn-ea"/>
              </a:rPr>
              <a:t> </a:t>
            </a:r>
            <a:endParaRPr lang="en-US" altLang="zh-CN" sz="2000" b="0">
              <a:solidFill>
                <a:schemeClr val="tx1"/>
              </a:solidFill>
              <a:effectLst>
                <a:outerShdw blurRad="38100" dist="19050" dir="2700000" algn="tl" rotWithShape="0">
                  <a:schemeClr val="dk1">
                    <a:alpha val="40000"/>
                  </a:schemeClr>
                </a:outerShdw>
              </a:effectLst>
              <a:latin typeface="+mn-ea"/>
              <a:ea typeface="+mn-ea"/>
              <a:cs typeface="+mn-ea"/>
            </a:endParaRPr>
          </a:p>
          <a:p>
            <a:pPr marL="285750" indent="-285750" algn="l">
              <a:lnSpc>
                <a:spcPct val="200000"/>
              </a:lnSpc>
              <a:buClr>
                <a:srgbClr val="FF0000"/>
              </a:buClr>
              <a:buFont typeface="东文宋体" charset="0"/>
              <a:buChar char="◆"/>
            </a:pPr>
            <a:r>
              <a:rPr lang="zh-CN" sz="2000" b="0">
                <a:solidFill>
                  <a:srgbClr val="FF0000"/>
                </a:solidFill>
                <a:effectLst>
                  <a:outerShdw blurRad="38100" dist="19050" dir="2700000" algn="tl" rotWithShape="0">
                    <a:schemeClr val="dk1">
                      <a:alpha val="40000"/>
                    </a:schemeClr>
                  </a:outerShdw>
                </a:effectLst>
                <a:latin typeface="+mn-ea"/>
                <a:ea typeface="+mn-ea"/>
                <a:cs typeface="+mn-ea"/>
              </a:rPr>
              <a:t>具体条文</a:t>
            </a:r>
            <a:r>
              <a:rPr 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（“一、总则”中第五条、“二、评选范围和条件”中第</a:t>
            </a:r>
            <a:r>
              <a:rPr lang="zh-CN" altLang="en-US" sz="2000">
                <a:solidFill>
                  <a:srgbClr val="FF0000"/>
                </a:solidFill>
                <a:effectLst>
                  <a:outerShdw blurRad="38100" dist="19050" dir="2700000" algn="tl" rotWithShape="0">
                    <a:schemeClr val="dk1">
                      <a:alpha val="40000"/>
                    </a:schemeClr>
                  </a:outerShdw>
                </a:effectLst>
                <a:latin typeface="+mn-ea"/>
                <a:ea typeface="+mn-ea"/>
                <a:cs typeface="+mn-ea"/>
                <a:sym typeface="+mn-ea"/>
              </a:rPr>
              <a:t>一</a:t>
            </a:r>
            <a:r>
              <a:rPr 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条）</a:t>
            </a:r>
            <a:r>
              <a:rPr lang="zh-CN" sz="2000" b="0">
                <a:solidFill>
                  <a:srgbClr val="FF0000"/>
                </a:solidFill>
                <a:effectLst>
                  <a:outerShdw blurRad="38100" dist="19050" dir="2700000" algn="tl" rotWithShape="0">
                    <a:schemeClr val="dk1">
                      <a:alpha val="40000"/>
                    </a:schemeClr>
                  </a:outerShdw>
                </a:effectLst>
                <a:latin typeface="+mn-ea"/>
                <a:ea typeface="+mn-ea"/>
                <a:cs typeface="+mn-ea"/>
              </a:rPr>
              <a:t>：</a:t>
            </a:r>
            <a:endParaRPr lang="zh-CN" sz="2000" b="0">
              <a:solidFill>
                <a:srgbClr val="FF0000"/>
              </a:solidFill>
              <a:effectLst>
                <a:outerShdw blurRad="38100" dist="19050" dir="2700000" algn="tl" rotWithShape="0">
                  <a:schemeClr val="dk1">
                    <a:alpha val="40000"/>
                  </a:schemeClr>
                </a:outerShdw>
              </a:effectLst>
              <a:latin typeface="+mn-ea"/>
              <a:ea typeface="+mn-ea"/>
              <a:cs typeface="+mn-ea"/>
            </a:endParaRPr>
          </a:p>
          <a:p>
            <a:pPr marL="285750" indent="-285750" algn="l">
              <a:lnSpc>
                <a:spcPct val="200000"/>
              </a:lnSpc>
              <a:buClr>
                <a:srgbClr val="FF0000"/>
              </a:buClr>
              <a:buFont typeface="Arial" panose="02080604020202020204" pitchFamily="34" charset="0"/>
              <a:buChar char="•"/>
            </a:pPr>
            <a:r>
              <a:rPr sz="2000" b="0">
                <a:solidFill>
                  <a:schemeClr val="tx1"/>
                </a:solidFill>
                <a:effectLst>
                  <a:outerShdw blurRad="38100" dist="19050" dir="2700000" algn="tl" rotWithShape="0">
                    <a:schemeClr val="dk1">
                      <a:alpha val="40000"/>
                    </a:schemeClr>
                  </a:outerShdw>
                </a:effectLst>
                <a:latin typeface="+mn-ea"/>
                <a:ea typeface="+mn-ea"/>
                <a:cs typeface="+mn-ea"/>
              </a:rPr>
              <a:t>（五）衢州市优质结构工程是房屋建筑及市政工程中的高架道路、</a:t>
            </a:r>
            <a:r>
              <a:rPr lang="en-US" sz="2000" b="0">
                <a:solidFill>
                  <a:schemeClr val="tx1"/>
                </a:solidFill>
                <a:effectLst>
                  <a:outerShdw blurRad="38100" dist="19050" dir="2700000" algn="tl" rotWithShape="0">
                    <a:schemeClr val="dk1">
                      <a:alpha val="40000"/>
                    </a:schemeClr>
                  </a:outerShdw>
                </a:effectLst>
                <a:latin typeface="+mn-ea"/>
                <a:ea typeface="+mn-ea"/>
                <a:cs typeface="+mn-ea"/>
              </a:rPr>
              <a:t> </a:t>
            </a:r>
            <a:r>
              <a:rPr sz="2000" b="0">
                <a:solidFill>
                  <a:schemeClr val="tx1"/>
                </a:solidFill>
                <a:effectLst>
                  <a:outerShdw blurRad="38100" dist="19050" dir="2700000" algn="tl" rotWithShape="0">
                    <a:schemeClr val="dk1">
                      <a:alpha val="40000"/>
                    </a:schemeClr>
                  </a:outerShdw>
                </a:effectLst>
                <a:latin typeface="+mn-ea"/>
                <a:ea typeface="+mn-ea"/>
                <a:cs typeface="+mn-ea"/>
              </a:rPr>
              <a:t>立交桥</a:t>
            </a:r>
            <a:r>
              <a:rPr lang="en-US" sz="2000" b="0">
                <a:solidFill>
                  <a:schemeClr val="tx1"/>
                </a:solidFill>
                <a:effectLst>
                  <a:outerShdw blurRad="38100" dist="19050" dir="2700000" algn="tl" rotWithShape="0">
                    <a:schemeClr val="dk1">
                      <a:alpha val="40000"/>
                    </a:schemeClr>
                  </a:outerShdw>
                </a:effectLst>
                <a:latin typeface="+mn-ea"/>
                <a:ea typeface="+mn-ea"/>
                <a:cs typeface="+mn-ea"/>
              </a:rPr>
              <a:t> </a:t>
            </a:r>
            <a:endParaRPr lang="en-US" sz="2000" b="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Arial" panose="02080604020202020204" pitchFamily="34" charset="0"/>
              <a:buNone/>
            </a:pPr>
            <a:r>
              <a:rPr lang="en-US" sz="2000" b="0">
                <a:solidFill>
                  <a:schemeClr val="tx1"/>
                </a:solidFill>
                <a:effectLst>
                  <a:outerShdw blurRad="38100" dist="19050" dir="2700000" algn="tl" rotWithShape="0">
                    <a:schemeClr val="dk1">
                      <a:alpha val="40000"/>
                    </a:schemeClr>
                  </a:outerShdw>
                </a:effectLst>
                <a:latin typeface="+mn-ea"/>
                <a:ea typeface="+mn-ea"/>
                <a:cs typeface="+mn-ea"/>
              </a:rPr>
              <a:t>      </a:t>
            </a:r>
            <a:r>
              <a:rPr sz="2000" b="0">
                <a:solidFill>
                  <a:schemeClr val="tx1"/>
                </a:solidFill>
                <a:effectLst>
                  <a:outerShdw blurRad="38100" dist="19050" dir="2700000" algn="tl" rotWithShape="0">
                    <a:schemeClr val="dk1">
                      <a:alpha val="40000"/>
                    </a:schemeClr>
                  </a:outerShdw>
                </a:effectLst>
                <a:latin typeface="+mn-ea"/>
                <a:ea typeface="+mn-ea"/>
                <a:cs typeface="+mn-ea"/>
              </a:rPr>
              <a:t>等工程结构推荐参加市衢江杯及省级优质工程奖评选的基础，获奖工程的</a:t>
            </a:r>
            <a:endParaRPr sz="2000" b="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Arial" panose="02080604020202020204" pitchFamily="34" charset="0"/>
              <a:buNone/>
            </a:pPr>
            <a:r>
              <a:rPr sz="2000" b="0">
                <a:solidFill>
                  <a:schemeClr val="tx1"/>
                </a:solidFill>
                <a:effectLst>
                  <a:outerShdw blurRad="38100" dist="19050" dir="2700000" algn="tl" rotWithShape="0">
                    <a:schemeClr val="dk1">
                      <a:alpha val="40000"/>
                    </a:schemeClr>
                  </a:outerShdw>
                </a:effectLst>
                <a:latin typeface="+mn-ea"/>
                <a:ea typeface="+mn-ea"/>
                <a:cs typeface="+mn-ea"/>
              </a:rPr>
              <a:t> </a:t>
            </a:r>
            <a:r>
              <a:rPr lang="en-US" sz="2000" b="0">
                <a:solidFill>
                  <a:schemeClr val="tx1"/>
                </a:solidFill>
                <a:effectLst>
                  <a:outerShdw blurRad="38100" dist="19050" dir="2700000" algn="tl" rotWithShape="0">
                    <a:schemeClr val="dk1">
                      <a:alpha val="40000"/>
                    </a:schemeClr>
                  </a:outerShdw>
                </a:effectLst>
                <a:latin typeface="+mn-ea"/>
                <a:ea typeface="+mn-ea"/>
                <a:cs typeface="+mn-ea"/>
              </a:rPr>
              <a:t>      </a:t>
            </a:r>
            <a:r>
              <a:rPr sz="2000" b="0">
                <a:solidFill>
                  <a:schemeClr val="tx1"/>
                </a:solidFill>
                <a:effectLst>
                  <a:outerShdw blurRad="38100" dist="19050" dir="2700000" algn="tl" rotWithShape="0">
                    <a:schemeClr val="dk1">
                      <a:alpha val="40000"/>
                    </a:schemeClr>
                  </a:outerShdw>
                </a:effectLst>
                <a:latin typeface="+mn-ea"/>
                <a:ea typeface="+mn-ea"/>
                <a:cs typeface="+mn-ea"/>
              </a:rPr>
              <a:t>结构质量应达到我市的先进水平。</a:t>
            </a:r>
            <a:endParaRPr sz="2000" b="0">
              <a:solidFill>
                <a:schemeClr val="tx1"/>
              </a:solidFill>
              <a:effectLst>
                <a:outerShdw blurRad="38100" dist="19050" dir="2700000" algn="tl" rotWithShape="0">
                  <a:schemeClr val="dk1">
                    <a:alpha val="40000"/>
                  </a:schemeClr>
                </a:outerShdw>
              </a:effectLst>
              <a:latin typeface="+mn-ea"/>
              <a:ea typeface="+mn-ea"/>
              <a:cs typeface="+mn-ea"/>
            </a:endParaRPr>
          </a:p>
          <a:p>
            <a:pPr marL="285750" indent="-285750" algn="l">
              <a:lnSpc>
                <a:spcPct val="200000"/>
              </a:lnSpc>
              <a:buClr>
                <a:srgbClr val="FF0000"/>
              </a:buClr>
              <a:buFont typeface="Arial" panose="02080604020202020204" pitchFamily="34" charset="0"/>
              <a:buChar char="•"/>
            </a:pPr>
            <a:r>
              <a:rPr sz="2000" b="0">
                <a:solidFill>
                  <a:schemeClr val="tx1"/>
                </a:solidFill>
                <a:effectLst>
                  <a:outerShdw blurRad="38100" dist="19050" dir="2700000" algn="tl" rotWithShape="0">
                    <a:schemeClr val="dk1">
                      <a:alpha val="40000"/>
                    </a:schemeClr>
                  </a:outerShdw>
                </a:effectLst>
                <a:latin typeface="+mn-ea"/>
                <a:ea typeface="+mn-ea"/>
                <a:cs typeface="+mn-ea"/>
              </a:rPr>
              <a:t>（一）衢州市优质结构工程的评选范围为衢州市行政区域内具有一定规模的</a:t>
            </a:r>
            <a:endParaRPr sz="2000" b="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Arial" panose="02080604020202020204" pitchFamily="34" charset="0"/>
              <a:buNone/>
            </a:pPr>
            <a:r>
              <a:rPr lang="en-US" sz="2000" b="0">
                <a:solidFill>
                  <a:schemeClr val="tx1"/>
                </a:solidFill>
                <a:effectLst>
                  <a:outerShdw blurRad="38100" dist="19050" dir="2700000" algn="tl" rotWithShape="0">
                    <a:schemeClr val="dk1">
                      <a:alpha val="40000"/>
                    </a:schemeClr>
                  </a:outerShdw>
                </a:effectLst>
                <a:latin typeface="+mn-ea"/>
                <a:ea typeface="+mn-ea"/>
                <a:cs typeface="+mn-ea"/>
              </a:rPr>
              <a:t>       </a:t>
            </a:r>
            <a:r>
              <a:rPr sz="2000" b="0">
                <a:solidFill>
                  <a:schemeClr val="tx1"/>
                </a:solidFill>
                <a:effectLst>
                  <a:outerShdw blurRad="38100" dist="19050" dir="2700000" algn="tl" rotWithShape="0">
                    <a:schemeClr val="dk1">
                      <a:alpha val="40000"/>
                    </a:schemeClr>
                  </a:outerShdw>
                </a:effectLst>
                <a:latin typeface="+mn-ea"/>
                <a:ea typeface="+mn-ea"/>
                <a:cs typeface="+mn-ea"/>
              </a:rPr>
              <a:t>房屋建筑及市政工程中的高架道路、立交桥等：</a:t>
            </a:r>
            <a:endParaRPr sz="2000" b="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东文宋体" charset="0"/>
              <a:buNone/>
            </a:pPr>
            <a:r>
              <a:rPr lang="en-US" sz="2000" b="0">
                <a:solidFill>
                  <a:schemeClr val="tx1"/>
                </a:solidFill>
                <a:effectLst>
                  <a:outerShdw blurRad="38100" dist="19050" dir="2700000" algn="tl" rotWithShape="0">
                    <a:schemeClr val="dk1">
                      <a:alpha val="40000"/>
                    </a:schemeClr>
                  </a:outerShdw>
                </a:effectLst>
                <a:latin typeface="+mn-ea"/>
                <a:ea typeface="+mn-ea"/>
                <a:cs typeface="+mn-ea"/>
              </a:rPr>
              <a:t>   </a:t>
            </a:r>
            <a:r>
              <a:rPr lang="en-US" altLang="en-US" sz="2000" b="0">
                <a:solidFill>
                  <a:schemeClr val="tx1"/>
                </a:solidFill>
                <a:effectLst>
                  <a:outerShdw blurRad="38100" dist="19050" dir="2700000" algn="tl" rotWithShape="0">
                    <a:schemeClr val="dk1">
                      <a:alpha val="40000"/>
                    </a:schemeClr>
                  </a:outerShdw>
                </a:effectLst>
                <a:latin typeface="+mn-ea"/>
                <a:ea typeface="+mn-ea"/>
                <a:cs typeface="+mn-ea"/>
              </a:rPr>
              <a:t>   </a:t>
            </a:r>
            <a:r>
              <a:rPr sz="2000" b="0">
                <a:solidFill>
                  <a:schemeClr val="tx1"/>
                </a:solidFill>
                <a:effectLst>
                  <a:outerShdw blurRad="38100" dist="19050" dir="2700000" algn="tl" rotWithShape="0">
                    <a:schemeClr val="dk1">
                      <a:alpha val="40000"/>
                    </a:schemeClr>
                  </a:outerShdw>
                </a:effectLst>
                <a:latin typeface="+mn-ea"/>
                <a:ea typeface="+mn-ea"/>
                <a:cs typeface="+mn-ea"/>
              </a:rPr>
              <a:t>4.统一规划、连片建设，且建筑面积10000平方米及以上的农村住房工</a:t>
            </a:r>
            <a:r>
              <a:rPr lang="zh-CN" sz="2000" b="0">
                <a:solidFill>
                  <a:schemeClr val="tx1"/>
                </a:solidFill>
                <a:effectLst>
                  <a:outerShdw blurRad="38100" dist="19050" dir="2700000" algn="tl" rotWithShape="0">
                    <a:schemeClr val="dk1">
                      <a:alpha val="40000"/>
                    </a:schemeClr>
                  </a:outerShdw>
                </a:effectLst>
                <a:latin typeface="+mn-ea"/>
                <a:ea typeface="+mn-ea"/>
                <a:cs typeface="+mn-ea"/>
              </a:rPr>
              <a:t>程。</a:t>
            </a:r>
            <a:endParaRPr lang="zh-CN" sz="2000" b="0">
              <a:solidFill>
                <a:schemeClr val="tx1"/>
              </a:solidFill>
              <a:effectLst>
                <a:outerShdw blurRad="38100" dist="19050" dir="2700000" algn="tl" rotWithShape="0">
                  <a:schemeClr val="dk1">
                    <a:alpha val="40000"/>
                  </a:schemeClr>
                </a:outerShdw>
              </a:effectLst>
              <a:latin typeface="+mn-ea"/>
              <a:ea typeface="+mn-ea"/>
              <a:cs typeface="+mn-ea"/>
            </a:endParaRPr>
          </a:p>
        </p:txBody>
      </p:sp>
      <p:sp>
        <p:nvSpPr>
          <p:cNvPr id="3" name="矩形 2"/>
          <p:cNvSpPr/>
          <p:nvPr/>
        </p:nvSpPr>
        <p:spPr>
          <a:xfrm>
            <a:off x="7642860" y="31115"/>
            <a:ext cx="1452880" cy="583565"/>
          </a:xfrm>
          <a:prstGeom prst="rect">
            <a:avLst/>
          </a:prstGeom>
          <a:noFill/>
          <a:ln w="9525">
            <a:noFill/>
          </a:ln>
          <a:effectLst>
            <a:glow rad="228600">
              <a:schemeClr val="accent2">
                <a:satMod val="175000"/>
                <a:alpha val="40000"/>
              </a:schemeClr>
            </a:glow>
          </a:effectLst>
        </p:spPr>
        <p:txBody>
          <a:bodyPr wrap="square" anchor="t" anchorCtr="false">
            <a:spAutoFit/>
          </a:bodyPr>
          <a:p>
            <a:pPr lvl="0" algn="l" defTabSz="914400" eaLnBrk="1" fontAlgn="auto" hangingPunct="1">
              <a:buClrTx/>
              <a:buSzTx/>
              <a:buFontTx/>
            </a:pPr>
            <a:r>
              <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rPr>
              <a:t>修订主要内容（优质结构）</a:t>
            </a:r>
            <a:endPar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 calcmode="lin" valueType="num">
                                      <p:cBhvr additive="base">
                                        <p:cTn id="12"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6">
                                            <p:txEl>
                                              <p:pRg st="2" end="2"/>
                                            </p:txEl>
                                          </p:spTgt>
                                        </p:tgtEl>
                                        <p:attrNameLst>
                                          <p:attrName>style.visibility</p:attrName>
                                        </p:attrNameLst>
                                      </p:cBhvr>
                                      <p:to>
                                        <p:strVal val="visible"/>
                                      </p:to>
                                    </p:set>
                                    <p:animEffect transition="in" filter="blinds(horizontal)">
                                      <p:cBhvr>
                                        <p:cTn id="18" dur="500"/>
                                        <p:tgtEl>
                                          <p:spTgt spid="6">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animEffect transition="in" filter="blinds(horizontal)">
                                      <p:cBhvr>
                                        <p:cTn id="23" dur="500"/>
                                        <p:tgtEl>
                                          <p:spTgt spid="6">
                                            <p:txEl>
                                              <p:pRg st="3" end="3"/>
                                            </p:txEl>
                                          </p:spTgt>
                                        </p:tgtEl>
                                      </p:cBhvr>
                                    </p:animEffect>
                                  </p:childTnLst>
                                </p:cTn>
                              </p:par>
                              <p:par>
                                <p:cTn id="24" presetID="3" presetClass="entr" presetSubtype="10" fill="hold" nodeType="withEffect">
                                  <p:stCondLst>
                                    <p:cond delay="0"/>
                                  </p:stCondLst>
                                  <p:childTnLst>
                                    <p:set>
                                      <p:cBhvr>
                                        <p:cTn id="25" dur="1" fill="hold">
                                          <p:stCondLst>
                                            <p:cond delay="0"/>
                                          </p:stCondLst>
                                        </p:cTn>
                                        <p:tgtEl>
                                          <p:spTgt spid="6">
                                            <p:txEl>
                                              <p:pRg st="4" end="4"/>
                                            </p:txEl>
                                          </p:spTgt>
                                        </p:tgtEl>
                                        <p:attrNameLst>
                                          <p:attrName>style.visibility</p:attrName>
                                        </p:attrNameLst>
                                      </p:cBhvr>
                                      <p:to>
                                        <p:strVal val="visible"/>
                                      </p:to>
                                    </p:set>
                                    <p:animEffect transition="in" filter="blinds(horizontal)">
                                      <p:cBhvr>
                                        <p:cTn id="26" dur="500"/>
                                        <p:tgtEl>
                                          <p:spTgt spid="6">
                                            <p:txEl>
                                              <p:pRg st="4" end="4"/>
                                            </p:txEl>
                                          </p:spTgt>
                                        </p:tgtEl>
                                      </p:cBhvr>
                                    </p:animEffect>
                                  </p:childTnLst>
                                </p:cTn>
                              </p:par>
                              <p:par>
                                <p:cTn id="27" presetID="3" presetClass="entr" presetSubtype="10" fill="hold" nodeType="withEffect">
                                  <p:stCondLst>
                                    <p:cond delay="0"/>
                                  </p:stCondLst>
                                  <p:childTnLst>
                                    <p:set>
                                      <p:cBhvr>
                                        <p:cTn id="28" dur="1" fill="hold">
                                          <p:stCondLst>
                                            <p:cond delay="0"/>
                                          </p:stCondLst>
                                        </p:cTn>
                                        <p:tgtEl>
                                          <p:spTgt spid="6">
                                            <p:txEl>
                                              <p:pRg st="5" end="5"/>
                                            </p:txEl>
                                          </p:spTgt>
                                        </p:tgtEl>
                                        <p:attrNameLst>
                                          <p:attrName>style.visibility</p:attrName>
                                        </p:attrNameLst>
                                      </p:cBhvr>
                                      <p:to>
                                        <p:strVal val="visible"/>
                                      </p:to>
                                    </p:set>
                                    <p:animEffect transition="in" filter="blinds(horizontal)">
                                      <p:cBhvr>
                                        <p:cTn id="29" dur="500"/>
                                        <p:tgtEl>
                                          <p:spTgt spid="6">
                                            <p:txEl>
                                              <p:pRg st="5" end="5"/>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nodeType="clickEffect">
                                  <p:stCondLst>
                                    <p:cond delay="0"/>
                                  </p:stCondLst>
                                  <p:childTnLst>
                                    <p:set>
                                      <p:cBhvr>
                                        <p:cTn id="33" dur="1" fill="hold">
                                          <p:stCondLst>
                                            <p:cond delay="0"/>
                                          </p:stCondLst>
                                        </p:cTn>
                                        <p:tgtEl>
                                          <p:spTgt spid="6">
                                            <p:txEl>
                                              <p:pRg st="6" end="6"/>
                                            </p:txEl>
                                          </p:spTgt>
                                        </p:tgtEl>
                                        <p:attrNameLst>
                                          <p:attrName>style.visibility</p:attrName>
                                        </p:attrNameLst>
                                      </p:cBhvr>
                                      <p:to>
                                        <p:strVal val="visible"/>
                                      </p:to>
                                    </p:set>
                                    <p:animEffect transition="in" filter="blinds(horizontal)">
                                      <p:cBhvr>
                                        <p:cTn id="34" dur="500"/>
                                        <p:tgtEl>
                                          <p:spTgt spid="6">
                                            <p:txEl>
                                              <p:pRg st="6" end="6"/>
                                            </p:txEl>
                                          </p:spTgt>
                                        </p:tgtEl>
                                      </p:cBhvr>
                                    </p:animEffect>
                                  </p:childTnLst>
                                </p:cTn>
                              </p:par>
                              <p:par>
                                <p:cTn id="35" presetID="3" presetClass="entr" presetSubtype="10" fill="hold" nodeType="withEffect">
                                  <p:stCondLst>
                                    <p:cond delay="0"/>
                                  </p:stCondLst>
                                  <p:childTnLst>
                                    <p:set>
                                      <p:cBhvr>
                                        <p:cTn id="36" dur="1" fill="hold">
                                          <p:stCondLst>
                                            <p:cond delay="0"/>
                                          </p:stCondLst>
                                        </p:cTn>
                                        <p:tgtEl>
                                          <p:spTgt spid="6">
                                            <p:txEl>
                                              <p:pRg st="7" end="7"/>
                                            </p:txEl>
                                          </p:spTgt>
                                        </p:tgtEl>
                                        <p:attrNameLst>
                                          <p:attrName>style.visibility</p:attrName>
                                        </p:attrNameLst>
                                      </p:cBhvr>
                                      <p:to>
                                        <p:strVal val="visible"/>
                                      </p:to>
                                    </p:set>
                                    <p:animEffect transition="in" filter="blinds(horizontal)">
                                      <p:cBhvr>
                                        <p:cTn id="37" dur="500"/>
                                        <p:tgtEl>
                                          <p:spTgt spid="6">
                                            <p:txEl>
                                              <p:pRg st="7" end="7"/>
                                            </p:txEl>
                                          </p:spTgt>
                                        </p:tgtEl>
                                      </p:cBhvr>
                                    </p:animEffect>
                                  </p:childTnLst>
                                </p:cTn>
                              </p:par>
                              <p:par>
                                <p:cTn id="38" presetID="3" presetClass="entr" presetSubtype="10" fill="hold" nodeType="withEffect">
                                  <p:stCondLst>
                                    <p:cond delay="0"/>
                                  </p:stCondLst>
                                  <p:childTnLst>
                                    <p:set>
                                      <p:cBhvr>
                                        <p:cTn id="39" dur="1" fill="hold">
                                          <p:stCondLst>
                                            <p:cond delay="0"/>
                                          </p:stCondLst>
                                        </p:cTn>
                                        <p:tgtEl>
                                          <p:spTgt spid="6">
                                            <p:txEl>
                                              <p:pRg st="8" end="8"/>
                                            </p:txEl>
                                          </p:spTgt>
                                        </p:tgtEl>
                                        <p:attrNameLst>
                                          <p:attrName>style.visibility</p:attrName>
                                        </p:attrNameLst>
                                      </p:cBhvr>
                                      <p:to>
                                        <p:strVal val="visible"/>
                                      </p:to>
                                    </p:set>
                                    <p:animEffect transition="in" filter="blinds(horizontal)">
                                      <p:cBhvr>
                                        <p:cTn id="40"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true"/>
          <p:nvPr/>
        </p:nvSpPr>
        <p:spPr>
          <a:xfrm>
            <a:off x="692150" y="458470"/>
            <a:ext cx="7912100" cy="6247130"/>
          </a:xfrm>
          <a:prstGeom prst="rect">
            <a:avLst/>
          </a:prstGeom>
          <a:noFill/>
          <a:ln w="9525">
            <a:noFill/>
          </a:ln>
        </p:spPr>
        <p:txBody>
          <a:bodyPr wrap="square">
            <a:spAutoFit/>
          </a:bodyPr>
          <a:p>
            <a:pPr marL="0" indent="0" algn="l">
              <a:lnSpc>
                <a:spcPct val="200000"/>
              </a:lnSpc>
              <a:buClr>
                <a:srgbClr val="FF0000"/>
              </a:buClr>
              <a:buFont typeface="东文宋体" charset="0"/>
              <a:buNone/>
            </a:pPr>
            <a:r>
              <a:rPr sz="2000" b="0">
                <a:solidFill>
                  <a:srgbClr val="000099"/>
                </a:solidFill>
                <a:effectLst>
                  <a:outerShdw blurRad="38100" dist="19050" dir="2700000" algn="tl" rotWithShape="0">
                    <a:schemeClr val="dk1">
                      <a:alpha val="40000"/>
                    </a:schemeClr>
                  </a:outerShdw>
                </a:effectLst>
                <a:latin typeface="+mn-ea"/>
                <a:ea typeface="+mn-ea"/>
                <a:cs typeface="+mn-ea"/>
              </a:rPr>
              <a:t>3.</a:t>
            </a:r>
            <a:r>
              <a:rPr lang="zh-CN" sz="2000" b="0">
                <a:solidFill>
                  <a:srgbClr val="000099"/>
                </a:solidFill>
                <a:effectLst>
                  <a:outerShdw blurRad="38100" dist="19050" dir="2700000" algn="tl" rotWithShape="0">
                    <a:schemeClr val="dk1">
                      <a:alpha val="40000"/>
                    </a:schemeClr>
                  </a:outerShdw>
                </a:effectLst>
                <a:latin typeface="+mn-ea"/>
                <a:ea typeface="+mn-ea"/>
                <a:cs typeface="+mn-ea"/>
              </a:rPr>
              <a:t>对申报项目规模进行了局部调整：</a:t>
            </a:r>
            <a:endParaRPr lang="zh-CN" sz="2000" b="0">
              <a:solidFill>
                <a:srgbClr val="000099"/>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东文宋体" charset="0"/>
              <a:buNone/>
            </a:pPr>
            <a:r>
              <a:rPr lang="en-US" altLang="zh-CN" sz="2000" b="0">
                <a:solidFill>
                  <a:srgbClr val="000099"/>
                </a:solidFill>
                <a:effectLst>
                  <a:outerShdw blurRad="38100" dist="19050" dir="2700000" algn="tl" rotWithShape="0">
                    <a:schemeClr val="dk1">
                      <a:alpha val="40000"/>
                    </a:schemeClr>
                  </a:outerShdw>
                </a:effectLst>
                <a:latin typeface="+mn-ea"/>
                <a:ea typeface="+mn-ea"/>
                <a:cs typeface="+mn-ea"/>
              </a:rPr>
              <a:t>  1</a:t>
            </a:r>
            <a:r>
              <a:rPr lang="zh-CN" altLang="en-US" sz="2000" b="0">
                <a:solidFill>
                  <a:srgbClr val="000099"/>
                </a:solidFill>
                <a:effectLst>
                  <a:outerShdw blurRad="38100" dist="19050" dir="2700000" algn="tl" rotWithShape="0">
                    <a:schemeClr val="dk1">
                      <a:alpha val="40000"/>
                    </a:schemeClr>
                  </a:outerShdw>
                </a:effectLst>
                <a:latin typeface="+mn-ea"/>
                <a:ea typeface="+mn-ea"/>
                <a:cs typeface="+mn-ea"/>
              </a:rPr>
              <a:t>）</a:t>
            </a:r>
            <a:r>
              <a:rPr sz="2000" b="0">
                <a:solidFill>
                  <a:srgbClr val="000099"/>
                </a:solidFill>
                <a:effectLst>
                  <a:outerShdw blurRad="38100" dist="19050" dir="2700000" algn="tl" rotWithShape="0">
                    <a:schemeClr val="dk1">
                      <a:alpha val="40000"/>
                    </a:schemeClr>
                  </a:outerShdw>
                </a:effectLst>
                <a:latin typeface="+mn-ea"/>
                <a:ea typeface="+mn-ea"/>
                <a:cs typeface="+mn-ea"/>
              </a:rPr>
              <a:t>调整住宅小区及其组团申报时的面积规模（由原来“30000平方米以及上”调整为“12000平方米及以上”）；</a:t>
            </a:r>
            <a:endParaRPr sz="2000" b="0">
              <a:solidFill>
                <a:srgbClr val="000099"/>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东文宋体" charset="0"/>
              <a:buNone/>
            </a:pPr>
            <a:r>
              <a:rPr lang="en-US" sz="2000" b="0">
                <a:solidFill>
                  <a:srgbClr val="000099"/>
                </a:solidFill>
                <a:effectLst>
                  <a:outerShdw blurRad="38100" dist="19050" dir="2700000" algn="tl" rotWithShape="0">
                    <a:schemeClr val="dk1">
                      <a:alpha val="40000"/>
                    </a:schemeClr>
                  </a:outerShdw>
                </a:effectLst>
                <a:latin typeface="+mn-ea"/>
                <a:ea typeface="+mn-ea"/>
                <a:cs typeface="+mn-ea"/>
              </a:rPr>
              <a:t>  2</a:t>
            </a:r>
            <a:r>
              <a:rPr lang="zh-CN" altLang="en-US" sz="2000" b="0">
                <a:solidFill>
                  <a:srgbClr val="000099"/>
                </a:solidFill>
                <a:effectLst>
                  <a:outerShdw blurRad="38100" dist="19050" dir="2700000" algn="tl" rotWithShape="0">
                    <a:schemeClr val="dk1">
                      <a:alpha val="40000"/>
                    </a:schemeClr>
                  </a:outerShdw>
                </a:effectLst>
                <a:latin typeface="+mn-ea"/>
                <a:ea typeface="+mn-ea"/>
                <a:cs typeface="+mn-ea"/>
              </a:rPr>
              <a:t>）</a:t>
            </a:r>
            <a:r>
              <a:rPr sz="2000" b="0">
                <a:solidFill>
                  <a:srgbClr val="000099"/>
                </a:solidFill>
                <a:effectLst>
                  <a:outerShdw blurRad="38100" dist="19050" dir="2700000" algn="tl" rotWithShape="0">
                    <a:schemeClr val="dk1">
                      <a:alpha val="40000"/>
                    </a:schemeClr>
                  </a:outerShdw>
                </a:effectLst>
                <a:latin typeface="+mn-ea"/>
                <a:ea typeface="+mn-ea"/>
                <a:cs typeface="+mn-ea"/>
              </a:rPr>
              <a:t>对农房工程及市政工程申报规模做了具体规定（农房工程：统一规划、连片建设10000平方米及以上</a:t>
            </a:r>
            <a:r>
              <a:rPr lang="zh-CN" sz="2000" b="0">
                <a:solidFill>
                  <a:srgbClr val="000099"/>
                </a:solidFill>
                <a:effectLst>
                  <a:outerShdw blurRad="38100" dist="19050" dir="2700000" algn="tl" rotWithShape="0">
                    <a:schemeClr val="dk1">
                      <a:alpha val="40000"/>
                    </a:schemeClr>
                  </a:outerShdw>
                </a:effectLst>
                <a:latin typeface="+mn-ea"/>
                <a:ea typeface="+mn-ea"/>
                <a:cs typeface="+mn-ea"/>
              </a:rPr>
              <a:t>；</a:t>
            </a:r>
            <a:r>
              <a:rPr sz="2000" b="0">
                <a:solidFill>
                  <a:srgbClr val="000099"/>
                </a:solidFill>
                <a:effectLst>
                  <a:outerShdw blurRad="38100" dist="19050" dir="2700000" algn="tl" rotWithShape="0">
                    <a:schemeClr val="dk1">
                      <a:alpha val="40000"/>
                    </a:schemeClr>
                  </a:outerShdw>
                </a:effectLst>
                <a:latin typeface="+mn-ea"/>
                <a:ea typeface="+mn-ea"/>
                <a:cs typeface="+mn-ea"/>
              </a:rPr>
              <a:t>高架道路、立交桥等工程结构的市政工程：建安工程量800万元及以上）</a:t>
            </a:r>
            <a:r>
              <a:rPr lang="zh-CN" sz="2000" b="0">
                <a:solidFill>
                  <a:srgbClr val="000099"/>
                </a:solidFill>
                <a:effectLst>
                  <a:outerShdw blurRad="38100" dist="19050" dir="2700000" algn="tl" rotWithShape="0">
                    <a:schemeClr val="dk1">
                      <a:alpha val="40000"/>
                    </a:schemeClr>
                  </a:outerShdw>
                </a:effectLst>
                <a:latin typeface="+mn-ea"/>
                <a:ea typeface="+mn-ea"/>
                <a:cs typeface="+mn-ea"/>
              </a:rPr>
              <a:t>。</a:t>
            </a:r>
            <a:r>
              <a:rPr lang="en-US" altLang="zh-CN" sz="2000" b="0">
                <a:solidFill>
                  <a:schemeClr val="tx1"/>
                </a:solidFill>
                <a:effectLst>
                  <a:outerShdw blurRad="38100" dist="19050" dir="2700000" algn="tl" rotWithShape="0">
                    <a:schemeClr val="dk1">
                      <a:alpha val="40000"/>
                    </a:schemeClr>
                  </a:outerShdw>
                </a:effectLst>
                <a:latin typeface="+mn-ea"/>
                <a:ea typeface="+mn-ea"/>
                <a:cs typeface="+mn-ea"/>
              </a:rPr>
              <a:t> </a:t>
            </a:r>
            <a:endParaRPr lang="en-US" altLang="zh-CN" sz="2000" b="0">
              <a:solidFill>
                <a:schemeClr val="tx1"/>
              </a:solidFill>
              <a:effectLst>
                <a:outerShdw blurRad="38100" dist="19050" dir="2700000" algn="tl" rotWithShape="0">
                  <a:schemeClr val="dk1">
                    <a:alpha val="40000"/>
                  </a:schemeClr>
                </a:outerShdw>
              </a:effectLst>
              <a:latin typeface="+mn-ea"/>
              <a:ea typeface="+mn-ea"/>
              <a:cs typeface="+mn-ea"/>
            </a:endParaRPr>
          </a:p>
          <a:p>
            <a:pPr marL="285750" indent="-285750" algn="l">
              <a:lnSpc>
                <a:spcPct val="200000"/>
              </a:lnSpc>
              <a:buClr>
                <a:srgbClr val="FF0000"/>
              </a:buClr>
              <a:buFont typeface="东文宋体" charset="0"/>
              <a:buChar char="◆"/>
            </a:pPr>
            <a:r>
              <a:rPr lang="zh-CN" sz="2000" b="0">
                <a:solidFill>
                  <a:srgbClr val="FF0000"/>
                </a:solidFill>
                <a:effectLst>
                  <a:outerShdw blurRad="38100" dist="19050" dir="2700000" algn="tl" rotWithShape="0">
                    <a:schemeClr val="dk1">
                      <a:alpha val="40000"/>
                    </a:schemeClr>
                  </a:outerShdw>
                </a:effectLst>
                <a:latin typeface="+mn-ea"/>
                <a:ea typeface="+mn-ea"/>
                <a:cs typeface="+mn-ea"/>
              </a:rPr>
              <a:t>具体条文</a:t>
            </a:r>
            <a:r>
              <a:rPr 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（“二、评选范围和条件”</a:t>
            </a:r>
            <a:r>
              <a:rPr lang="en-US" alt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 </a:t>
            </a:r>
            <a:r>
              <a:rPr 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中第</a:t>
            </a:r>
            <a:r>
              <a:rPr lang="zh-CN" altLang="en-US" sz="2000">
                <a:solidFill>
                  <a:srgbClr val="FF0000"/>
                </a:solidFill>
                <a:effectLst>
                  <a:outerShdw blurRad="38100" dist="19050" dir="2700000" algn="tl" rotWithShape="0">
                    <a:schemeClr val="dk1">
                      <a:alpha val="40000"/>
                    </a:schemeClr>
                  </a:outerShdw>
                </a:effectLst>
                <a:latin typeface="+mn-ea"/>
                <a:ea typeface="+mn-ea"/>
                <a:cs typeface="+mn-ea"/>
                <a:sym typeface="+mn-ea"/>
              </a:rPr>
              <a:t>一</a:t>
            </a:r>
            <a:r>
              <a:rPr 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条）</a:t>
            </a:r>
            <a:r>
              <a:rPr lang="zh-CN" sz="2000" b="0">
                <a:solidFill>
                  <a:srgbClr val="FF0000"/>
                </a:solidFill>
                <a:effectLst>
                  <a:outerShdw blurRad="38100" dist="19050" dir="2700000" algn="tl" rotWithShape="0">
                    <a:schemeClr val="dk1">
                      <a:alpha val="40000"/>
                    </a:schemeClr>
                  </a:outerShdw>
                </a:effectLst>
                <a:latin typeface="+mn-ea"/>
                <a:ea typeface="+mn-ea"/>
                <a:cs typeface="+mn-ea"/>
              </a:rPr>
              <a:t>：</a:t>
            </a:r>
            <a:endParaRPr lang="zh-CN" sz="2000" b="0">
              <a:solidFill>
                <a:srgbClr val="FF0000"/>
              </a:solidFill>
              <a:effectLst>
                <a:outerShdw blurRad="38100" dist="19050" dir="2700000" algn="tl" rotWithShape="0">
                  <a:schemeClr val="dk1">
                    <a:alpha val="40000"/>
                  </a:schemeClr>
                </a:outerShdw>
              </a:effectLst>
              <a:latin typeface="+mn-ea"/>
              <a:ea typeface="+mn-ea"/>
              <a:cs typeface="+mn-ea"/>
            </a:endParaRPr>
          </a:p>
          <a:p>
            <a:pPr marL="285750" indent="-285750" algn="l">
              <a:lnSpc>
                <a:spcPct val="200000"/>
              </a:lnSpc>
              <a:buClr>
                <a:srgbClr val="FF0000"/>
              </a:buClr>
              <a:buFont typeface="Arial" panose="02080604020202020204" pitchFamily="34" charset="0"/>
              <a:buChar char="•"/>
            </a:pPr>
            <a:r>
              <a:rPr sz="2000" b="0">
                <a:solidFill>
                  <a:schemeClr val="tx1"/>
                </a:solidFill>
                <a:effectLst>
                  <a:outerShdw blurRad="38100" dist="19050" dir="2700000" algn="tl" rotWithShape="0">
                    <a:schemeClr val="dk1">
                      <a:alpha val="40000"/>
                    </a:schemeClr>
                  </a:outerShdw>
                </a:effectLst>
                <a:latin typeface="+mn-ea"/>
                <a:ea typeface="+mn-ea"/>
                <a:cs typeface="+mn-ea"/>
              </a:rPr>
              <a:t>（一）衢州市优质结构工程的评选范围为衢州市行政区域内具有一</a:t>
            </a:r>
            <a:endParaRPr sz="2000" b="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Arial" panose="02080604020202020204" pitchFamily="34" charset="0"/>
              <a:buNone/>
            </a:pPr>
            <a:r>
              <a:rPr lang="en-US" sz="2000" b="0">
                <a:solidFill>
                  <a:schemeClr val="tx1"/>
                </a:solidFill>
                <a:effectLst>
                  <a:outerShdw blurRad="38100" dist="19050" dir="2700000" algn="tl" rotWithShape="0">
                    <a:schemeClr val="dk1">
                      <a:alpha val="40000"/>
                    </a:schemeClr>
                  </a:outerShdw>
                </a:effectLst>
                <a:latin typeface="+mn-ea"/>
                <a:ea typeface="+mn-ea"/>
                <a:cs typeface="+mn-ea"/>
              </a:rPr>
              <a:t>    </a:t>
            </a:r>
            <a:r>
              <a:rPr sz="2000" b="0">
                <a:solidFill>
                  <a:schemeClr val="tx1"/>
                </a:solidFill>
                <a:effectLst>
                  <a:outerShdw blurRad="38100" dist="19050" dir="2700000" algn="tl" rotWithShape="0">
                    <a:schemeClr val="dk1">
                      <a:alpha val="40000"/>
                    </a:schemeClr>
                  </a:outerShdw>
                </a:effectLst>
                <a:latin typeface="+mn-ea"/>
                <a:ea typeface="+mn-ea"/>
                <a:cs typeface="+mn-ea"/>
              </a:rPr>
              <a:t>定规模的房屋建筑及市政工程中的高架道路、立交桥等：</a:t>
            </a:r>
            <a:endParaRPr sz="2000" b="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Arial" panose="02080604020202020204" pitchFamily="34" charset="0"/>
              <a:buNone/>
            </a:pPr>
            <a:r>
              <a:rPr lang="en-US" sz="2000" b="0">
                <a:solidFill>
                  <a:schemeClr val="tx1"/>
                </a:solidFill>
                <a:effectLst>
                  <a:outerShdw blurRad="38100" dist="19050" dir="2700000" algn="tl" rotWithShape="0">
                    <a:schemeClr val="dk1">
                      <a:alpha val="40000"/>
                    </a:schemeClr>
                  </a:outerShdw>
                </a:effectLst>
                <a:latin typeface="+mn-ea"/>
                <a:ea typeface="+mn-ea"/>
                <a:cs typeface="+mn-ea"/>
              </a:rPr>
              <a:t>    </a:t>
            </a:r>
            <a:r>
              <a:rPr sz="2000" b="0">
                <a:solidFill>
                  <a:schemeClr val="tx1"/>
                </a:solidFill>
                <a:effectLst>
                  <a:outerShdw blurRad="38100" dist="19050" dir="2700000" algn="tl" rotWithShape="0">
                    <a:schemeClr val="dk1">
                      <a:alpha val="40000"/>
                    </a:schemeClr>
                  </a:outerShdw>
                </a:effectLst>
                <a:latin typeface="+mn-ea"/>
                <a:ea typeface="+mn-ea"/>
                <a:cs typeface="+mn-ea"/>
              </a:rPr>
              <a:t>1.凡单体建筑面积在3000平方米及以上的工程；</a:t>
            </a:r>
            <a:endParaRPr sz="2000" b="0">
              <a:solidFill>
                <a:schemeClr val="tx1"/>
              </a:solidFill>
              <a:effectLst>
                <a:outerShdw blurRad="38100" dist="19050" dir="2700000" algn="tl" rotWithShape="0">
                  <a:schemeClr val="dk1">
                    <a:alpha val="40000"/>
                  </a:schemeClr>
                </a:outerShdw>
              </a:effectLst>
              <a:latin typeface="+mn-ea"/>
              <a:ea typeface="+mn-ea"/>
              <a:cs typeface="+mn-ea"/>
            </a:endParaRPr>
          </a:p>
        </p:txBody>
      </p:sp>
      <p:sp>
        <p:nvSpPr>
          <p:cNvPr id="2" name="矩形 1"/>
          <p:cNvSpPr/>
          <p:nvPr/>
        </p:nvSpPr>
        <p:spPr>
          <a:xfrm>
            <a:off x="7642860" y="31115"/>
            <a:ext cx="1452880" cy="583565"/>
          </a:xfrm>
          <a:prstGeom prst="rect">
            <a:avLst/>
          </a:prstGeom>
          <a:noFill/>
          <a:ln w="9525">
            <a:noFill/>
          </a:ln>
          <a:effectLst>
            <a:glow rad="228600">
              <a:schemeClr val="accent2">
                <a:satMod val="175000"/>
                <a:alpha val="40000"/>
              </a:schemeClr>
            </a:glow>
          </a:effectLst>
        </p:spPr>
        <p:txBody>
          <a:bodyPr wrap="square" anchor="t" anchorCtr="false">
            <a:spAutoFit/>
          </a:bodyPr>
          <a:p>
            <a:pPr lvl="0" algn="l" defTabSz="914400" eaLnBrk="1" fontAlgn="auto" hangingPunct="1">
              <a:buClrTx/>
              <a:buSzTx/>
              <a:buFontTx/>
            </a:pPr>
            <a:r>
              <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rPr>
              <a:t>修订主要内容（优质结构）</a:t>
            </a:r>
            <a:endPar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6">
                                            <p:txEl>
                                              <p:pRg st="0" end="0"/>
                                            </p:txEl>
                                          </p:spTgt>
                                        </p:tgtEl>
                                        <p:attrNameLst>
                                          <p:attrName>ppt_x</p:attrName>
                                        </p:attrNameLst>
                                      </p:cBhvr>
                                    </p:anim>
                                    <p:anim from="0" to="-1.0" calcmode="lin" valueType="num">
                                      <p:cBhvr>
                                        <p:cTn id="8" dur="200" decel="50000" autoRev="1" fill="hold">
                                          <p:stCondLst>
                                            <p:cond delay="600"/>
                                          </p:stCondLst>
                                        </p:cTn>
                                        <p:tgtEl>
                                          <p:spTgt spid="6">
                                            <p:txEl>
                                              <p:pRg st="0" end="0"/>
                                            </p:txEl>
                                          </p:spTgt>
                                        </p:tgtEl>
                                        <p:attrNameLst>
                                          <p:attrName>xshear</p:attrName>
                                        </p:attrNameLst>
                                      </p:cBhvr>
                                    </p:anim>
                                    <p:animScale>
                                      <p:cBhvr>
                                        <p:cTn id="9" dur="200" decel="100000" autoRev="1" fill="hold">
                                          <p:stCondLst>
                                            <p:cond delay="600"/>
                                          </p:stCondLst>
                                        </p:cTn>
                                        <p:tgtEl>
                                          <p:spTgt spid="6">
                                            <p:txEl>
                                              <p:pRg st="0" end="0"/>
                                            </p:txEl>
                                          </p:spTgt>
                                        </p:tgtEl>
                                      </p:cBhvr>
                                      <p:from x="100000" y="100000"/>
                                      <p:to x="80000" y="100000"/>
                                    </p:animScale>
                                    <p:anim by="(#ppt_h/3+#ppt_w*0.1)" calcmode="lin" valueType="num">
                                      <p:cBhvr additive="sum">
                                        <p:cTn id="10" dur="200" decel="100000" autoRev="1" fill="hold">
                                          <p:stCondLst>
                                            <p:cond delay="600"/>
                                          </p:stCondLst>
                                        </p:cTn>
                                        <p:tgtEl>
                                          <p:spTgt spid="6">
                                            <p:txEl>
                                              <p:pRg st="0" end="0"/>
                                            </p:txEl>
                                          </p:spTgt>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 calcmode="lin" valueType="num">
                                      <p:cBhvr additive="base">
                                        <p:cTn id="15"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 calcmode="lin" valueType="num">
                                      <p:cBhvr additive="base">
                                        <p:cTn id="21"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blinds(horizontal)">
                                      <p:cBhvr>
                                        <p:cTn id="27" dur="500"/>
                                        <p:tgtEl>
                                          <p:spTgt spid="6">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6">
                                            <p:txEl>
                                              <p:pRg st="4" end="4"/>
                                            </p:txEl>
                                          </p:spTgt>
                                        </p:tgtEl>
                                        <p:attrNameLst>
                                          <p:attrName>style.visibility</p:attrName>
                                        </p:attrNameLst>
                                      </p:cBhvr>
                                      <p:to>
                                        <p:strVal val="visible"/>
                                      </p:to>
                                    </p:set>
                                    <p:animEffect transition="in" filter="blinds(horizontal)">
                                      <p:cBhvr>
                                        <p:cTn id="32" dur="500"/>
                                        <p:tgtEl>
                                          <p:spTgt spid="6">
                                            <p:txEl>
                                              <p:pRg st="4" end="4"/>
                                            </p:txEl>
                                          </p:spTgt>
                                        </p:tgtEl>
                                      </p:cBhvr>
                                    </p:animEffect>
                                  </p:childTnLst>
                                </p:cTn>
                              </p:par>
                              <p:par>
                                <p:cTn id="33" presetID="3" presetClass="entr" presetSubtype="10" fill="hold" nodeType="withEffect">
                                  <p:stCondLst>
                                    <p:cond delay="0"/>
                                  </p:stCondLst>
                                  <p:childTnLst>
                                    <p:set>
                                      <p:cBhvr>
                                        <p:cTn id="34" dur="1" fill="hold">
                                          <p:stCondLst>
                                            <p:cond delay="0"/>
                                          </p:stCondLst>
                                        </p:cTn>
                                        <p:tgtEl>
                                          <p:spTgt spid="6">
                                            <p:txEl>
                                              <p:pRg st="5" end="5"/>
                                            </p:txEl>
                                          </p:spTgt>
                                        </p:tgtEl>
                                        <p:attrNameLst>
                                          <p:attrName>style.visibility</p:attrName>
                                        </p:attrNameLst>
                                      </p:cBhvr>
                                      <p:to>
                                        <p:strVal val="visible"/>
                                      </p:to>
                                    </p:set>
                                    <p:animEffect transition="in" filter="blinds(horizontal)">
                                      <p:cBhvr>
                                        <p:cTn id="35" dur="500"/>
                                        <p:tgtEl>
                                          <p:spTgt spid="6">
                                            <p:txEl>
                                              <p:pRg st="5" end="5"/>
                                            </p:txEl>
                                          </p:spTgt>
                                        </p:tgtEl>
                                      </p:cBhvr>
                                    </p:animEffect>
                                  </p:childTnLst>
                                </p:cTn>
                              </p:par>
                              <p:par>
                                <p:cTn id="36" presetID="3" presetClass="entr" presetSubtype="10" fill="hold" nodeType="withEffect">
                                  <p:stCondLst>
                                    <p:cond delay="0"/>
                                  </p:stCondLst>
                                  <p:childTnLst>
                                    <p:set>
                                      <p:cBhvr>
                                        <p:cTn id="37" dur="1" fill="hold">
                                          <p:stCondLst>
                                            <p:cond delay="0"/>
                                          </p:stCondLst>
                                        </p:cTn>
                                        <p:tgtEl>
                                          <p:spTgt spid="6">
                                            <p:txEl>
                                              <p:pRg st="6" end="6"/>
                                            </p:txEl>
                                          </p:spTgt>
                                        </p:tgtEl>
                                        <p:attrNameLst>
                                          <p:attrName>style.visibility</p:attrName>
                                        </p:attrNameLst>
                                      </p:cBhvr>
                                      <p:to>
                                        <p:strVal val="visible"/>
                                      </p:to>
                                    </p:set>
                                    <p:animEffect transition="in" filter="blinds(horizontal)">
                                      <p:cBhvr>
                                        <p:cTn id="38"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true"/>
          <p:nvPr/>
        </p:nvSpPr>
        <p:spPr>
          <a:xfrm>
            <a:off x="751840" y="638175"/>
            <a:ext cx="7605395" cy="5015865"/>
          </a:xfrm>
          <a:prstGeom prst="rect">
            <a:avLst/>
          </a:prstGeom>
          <a:noFill/>
          <a:ln w="9525">
            <a:noFill/>
          </a:ln>
        </p:spPr>
        <p:txBody>
          <a:bodyPr wrap="square">
            <a:spAutoFit/>
          </a:bodyPr>
          <a:p>
            <a:pPr marL="0" indent="0" algn="l">
              <a:lnSpc>
                <a:spcPct val="200000"/>
              </a:lnSpc>
              <a:buClr>
                <a:srgbClr val="FF0000"/>
              </a:buClr>
              <a:buFont typeface="东文宋体" charset="0"/>
              <a:buNone/>
            </a:pPr>
            <a:r>
              <a:rPr sz="2000">
                <a:solidFill>
                  <a:schemeClr val="tx1"/>
                </a:solidFill>
                <a:effectLst>
                  <a:outerShdw blurRad="38100" dist="19050" dir="2700000" algn="tl" rotWithShape="0">
                    <a:schemeClr val="dk1">
                      <a:alpha val="40000"/>
                    </a:schemeClr>
                  </a:outerShdw>
                </a:effectLst>
                <a:latin typeface="+mn-ea"/>
                <a:ea typeface="+mn-ea"/>
                <a:cs typeface="+mn-ea"/>
              </a:rPr>
              <a:t>2.12000平方米及以上的住宅小区或组团；</a:t>
            </a:r>
            <a:endParaRPr sz="200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Arial" panose="02080604020202020204" pitchFamily="34" charset="0"/>
              <a:buNone/>
            </a:pPr>
            <a:r>
              <a:rPr sz="2000">
                <a:solidFill>
                  <a:schemeClr val="tx1"/>
                </a:solidFill>
                <a:effectLst>
                  <a:outerShdw blurRad="38100" dist="19050" dir="2700000" algn="tl" rotWithShape="0">
                    <a:schemeClr val="dk1">
                      <a:alpha val="40000"/>
                    </a:schemeClr>
                  </a:outerShdw>
                </a:effectLst>
                <a:latin typeface="+mn-ea"/>
                <a:ea typeface="+mn-ea"/>
                <a:cs typeface="+mn-ea"/>
              </a:rPr>
              <a:t>3.10000平方米及以上的群体公共建筑及工业厂房；</a:t>
            </a:r>
            <a:endParaRPr sz="200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Arial" panose="02080604020202020204" pitchFamily="34" charset="0"/>
              <a:buNone/>
            </a:pPr>
            <a:r>
              <a:rPr sz="2000">
                <a:solidFill>
                  <a:schemeClr val="tx1"/>
                </a:solidFill>
                <a:effectLst>
                  <a:outerShdw blurRad="38100" dist="19050" dir="2700000" algn="tl" rotWithShape="0">
                    <a:schemeClr val="dk1">
                      <a:alpha val="40000"/>
                    </a:schemeClr>
                  </a:outerShdw>
                </a:effectLst>
                <a:latin typeface="+mn-ea"/>
                <a:ea typeface="+mn-ea"/>
                <a:cs typeface="+mn-ea"/>
              </a:rPr>
              <a:t>4.统一规划、连片建设，且建筑面积10000平方米及以上的农村住</a:t>
            </a:r>
            <a:endParaRPr sz="200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Arial" panose="02080604020202020204" pitchFamily="34" charset="0"/>
              <a:buNone/>
            </a:pPr>
            <a:r>
              <a:rPr sz="2000">
                <a:solidFill>
                  <a:schemeClr val="tx1"/>
                </a:solidFill>
                <a:effectLst>
                  <a:outerShdw blurRad="38100" dist="19050" dir="2700000" algn="tl" rotWithShape="0">
                    <a:schemeClr val="dk1">
                      <a:alpha val="40000"/>
                    </a:schemeClr>
                  </a:outerShdw>
                </a:effectLst>
                <a:latin typeface="+mn-ea"/>
                <a:ea typeface="+mn-ea"/>
                <a:cs typeface="+mn-ea"/>
              </a:rPr>
              <a:t> </a:t>
            </a:r>
            <a:r>
              <a:rPr lang="en-US" sz="2000">
                <a:solidFill>
                  <a:schemeClr val="tx1"/>
                </a:solidFill>
                <a:effectLst>
                  <a:outerShdw blurRad="38100" dist="19050" dir="2700000" algn="tl" rotWithShape="0">
                    <a:schemeClr val="dk1">
                      <a:alpha val="40000"/>
                    </a:schemeClr>
                  </a:outerShdw>
                </a:effectLst>
                <a:latin typeface="+mn-ea"/>
                <a:ea typeface="+mn-ea"/>
                <a:cs typeface="+mn-ea"/>
              </a:rPr>
              <a:t>  </a:t>
            </a:r>
            <a:r>
              <a:rPr sz="2000">
                <a:solidFill>
                  <a:schemeClr val="tx1"/>
                </a:solidFill>
                <a:effectLst>
                  <a:outerShdw blurRad="38100" dist="19050" dir="2700000" algn="tl" rotWithShape="0">
                    <a:schemeClr val="dk1">
                      <a:alpha val="40000"/>
                    </a:schemeClr>
                  </a:outerShdw>
                </a:effectLst>
                <a:latin typeface="+mn-ea"/>
                <a:ea typeface="+mn-ea"/>
                <a:cs typeface="+mn-ea"/>
              </a:rPr>
              <a:t>房工程；</a:t>
            </a:r>
            <a:endParaRPr sz="200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Arial" panose="02080604020202020204" pitchFamily="34" charset="0"/>
              <a:buNone/>
            </a:pPr>
            <a:r>
              <a:rPr sz="2000">
                <a:solidFill>
                  <a:schemeClr val="tx1"/>
                </a:solidFill>
                <a:effectLst>
                  <a:outerShdw blurRad="38100" dist="19050" dir="2700000" algn="tl" rotWithShape="0">
                    <a:schemeClr val="dk1">
                      <a:alpha val="40000"/>
                    </a:schemeClr>
                  </a:outerShdw>
                </a:effectLst>
                <a:latin typeface="+mn-ea"/>
                <a:ea typeface="+mn-ea"/>
                <a:cs typeface="+mn-ea"/>
              </a:rPr>
              <a:t>5.1000平方米及以上的仿古建筑；</a:t>
            </a:r>
            <a:endParaRPr sz="200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Arial" panose="02080604020202020204" pitchFamily="34" charset="0"/>
              <a:buNone/>
            </a:pPr>
            <a:r>
              <a:rPr sz="2000">
                <a:solidFill>
                  <a:schemeClr val="tx1"/>
                </a:solidFill>
                <a:effectLst>
                  <a:outerShdw blurRad="38100" dist="19050" dir="2700000" algn="tl" rotWithShape="0">
                    <a:schemeClr val="dk1">
                      <a:alpha val="40000"/>
                    </a:schemeClr>
                  </a:outerShdw>
                </a:effectLst>
                <a:latin typeface="+mn-ea"/>
                <a:ea typeface="+mn-ea"/>
                <a:cs typeface="+mn-ea"/>
              </a:rPr>
              <a:t>6.建安工程量在800万元及以上的高架道路、立交桥等；</a:t>
            </a:r>
            <a:endParaRPr sz="2000" b="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Arial" panose="02080604020202020204" pitchFamily="34" charset="0"/>
              <a:buNone/>
            </a:pPr>
            <a:r>
              <a:rPr sz="2000" b="0">
                <a:solidFill>
                  <a:schemeClr val="tx1"/>
                </a:solidFill>
                <a:effectLst>
                  <a:outerShdw blurRad="38100" dist="19050" dir="2700000" algn="tl" rotWithShape="0">
                    <a:schemeClr val="dk1">
                      <a:alpha val="40000"/>
                    </a:schemeClr>
                  </a:outerShdw>
                </a:effectLst>
                <a:latin typeface="+mn-ea"/>
                <a:ea typeface="+mn-ea"/>
                <a:cs typeface="+mn-ea"/>
              </a:rPr>
              <a:t>7.达不到以上规模，但具有代表性和影响力、建筑风格独具特色、</a:t>
            </a:r>
            <a:endParaRPr sz="2000" b="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Arial" panose="02080604020202020204" pitchFamily="34" charset="0"/>
              <a:buNone/>
            </a:pPr>
            <a:r>
              <a:rPr sz="2000" b="0">
                <a:solidFill>
                  <a:schemeClr val="tx1"/>
                </a:solidFill>
                <a:effectLst>
                  <a:outerShdw blurRad="38100" dist="19050" dir="2700000" algn="tl" rotWithShape="0">
                    <a:schemeClr val="dk1">
                      <a:alpha val="40000"/>
                    </a:schemeClr>
                  </a:outerShdw>
                </a:effectLst>
                <a:latin typeface="+mn-ea"/>
                <a:ea typeface="+mn-ea"/>
                <a:cs typeface="+mn-ea"/>
              </a:rPr>
              <a:t> </a:t>
            </a:r>
            <a:r>
              <a:rPr lang="en-US" sz="2000" b="0">
                <a:solidFill>
                  <a:schemeClr val="tx1"/>
                </a:solidFill>
                <a:effectLst>
                  <a:outerShdw blurRad="38100" dist="19050" dir="2700000" algn="tl" rotWithShape="0">
                    <a:schemeClr val="dk1">
                      <a:alpha val="40000"/>
                    </a:schemeClr>
                  </a:outerShdw>
                </a:effectLst>
                <a:latin typeface="+mn-ea"/>
                <a:ea typeface="+mn-ea"/>
                <a:cs typeface="+mn-ea"/>
              </a:rPr>
              <a:t>  </a:t>
            </a:r>
            <a:r>
              <a:rPr sz="2000" b="0">
                <a:solidFill>
                  <a:schemeClr val="tx1"/>
                </a:solidFill>
                <a:effectLst>
                  <a:outerShdw blurRad="38100" dist="19050" dir="2700000" algn="tl" rotWithShape="0">
                    <a:schemeClr val="dk1">
                      <a:alpha val="40000"/>
                    </a:schemeClr>
                  </a:outerShdw>
                </a:effectLst>
                <a:latin typeface="+mn-ea"/>
                <a:ea typeface="+mn-ea"/>
                <a:cs typeface="+mn-ea"/>
              </a:rPr>
              <a:t>技术先进，质量特别优良的工程。</a:t>
            </a:r>
            <a:endParaRPr sz="2000" b="0">
              <a:solidFill>
                <a:schemeClr val="tx1"/>
              </a:solidFill>
              <a:effectLst>
                <a:outerShdw blurRad="38100" dist="19050" dir="2700000" algn="tl" rotWithShape="0">
                  <a:schemeClr val="dk1">
                    <a:alpha val="40000"/>
                  </a:schemeClr>
                </a:outerShdw>
              </a:effectLst>
              <a:latin typeface="+mn-ea"/>
              <a:ea typeface="+mn-ea"/>
              <a:cs typeface="+mn-ea"/>
            </a:endParaRPr>
          </a:p>
        </p:txBody>
      </p:sp>
      <p:cxnSp>
        <p:nvCxnSpPr>
          <p:cNvPr id="2" name="直接连接符 1"/>
          <p:cNvCxnSpPr/>
          <p:nvPr/>
        </p:nvCxnSpPr>
        <p:spPr>
          <a:xfrm>
            <a:off x="1074420" y="1293495"/>
            <a:ext cx="4210685"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4" name="直接连接符 3"/>
          <p:cNvCxnSpPr/>
          <p:nvPr/>
        </p:nvCxnSpPr>
        <p:spPr>
          <a:xfrm>
            <a:off x="5215890" y="1917700"/>
            <a:ext cx="1094105"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5" name="直接连接符 4"/>
          <p:cNvCxnSpPr/>
          <p:nvPr/>
        </p:nvCxnSpPr>
        <p:spPr>
          <a:xfrm>
            <a:off x="1074420" y="2564765"/>
            <a:ext cx="6995160"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7" name="直接连接符 6"/>
          <p:cNvCxnSpPr/>
          <p:nvPr/>
        </p:nvCxnSpPr>
        <p:spPr>
          <a:xfrm>
            <a:off x="1021715" y="3145790"/>
            <a:ext cx="855980"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9" name="直接连接符 8"/>
          <p:cNvCxnSpPr/>
          <p:nvPr/>
        </p:nvCxnSpPr>
        <p:spPr>
          <a:xfrm>
            <a:off x="1074420" y="4434840"/>
            <a:ext cx="5765165"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10" name="直接连接符 9"/>
          <p:cNvCxnSpPr/>
          <p:nvPr/>
        </p:nvCxnSpPr>
        <p:spPr>
          <a:xfrm>
            <a:off x="1074420" y="3759200"/>
            <a:ext cx="3296920"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sp>
        <p:nvSpPr>
          <p:cNvPr id="8" name="矩形 7"/>
          <p:cNvSpPr/>
          <p:nvPr/>
        </p:nvSpPr>
        <p:spPr>
          <a:xfrm>
            <a:off x="7642860" y="31115"/>
            <a:ext cx="1452880" cy="583565"/>
          </a:xfrm>
          <a:prstGeom prst="rect">
            <a:avLst/>
          </a:prstGeom>
          <a:noFill/>
          <a:ln w="9525">
            <a:noFill/>
          </a:ln>
          <a:effectLst>
            <a:glow rad="228600">
              <a:schemeClr val="accent2">
                <a:satMod val="175000"/>
                <a:alpha val="40000"/>
              </a:schemeClr>
            </a:glow>
          </a:effectLst>
        </p:spPr>
        <p:txBody>
          <a:bodyPr wrap="square" anchor="t" anchorCtr="false">
            <a:spAutoFit/>
          </a:bodyPr>
          <a:p>
            <a:pPr lvl="0" algn="l" defTabSz="914400" eaLnBrk="1" fontAlgn="auto" hangingPunct="1">
              <a:buClrTx/>
              <a:buSzTx/>
              <a:buFontTx/>
            </a:pPr>
            <a:r>
              <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rPr>
              <a:t>修订主要内容（优质结构）</a:t>
            </a:r>
            <a:endPar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Effect transition="in" filter="blinds(horizontal)">
                                      <p:cBhvr>
                                        <p:cTn id="11" dur="500"/>
                                        <p:tgtEl>
                                          <p:spTgt spid="6">
                                            <p:txEl>
                                              <p:pRg st="1" end="1"/>
                                            </p:txEl>
                                          </p:spTgt>
                                        </p:tgtEl>
                                      </p:cBhvr>
                                    </p:animEffect>
                                  </p:childTnLst>
                                </p:cTn>
                              </p:par>
                            </p:childTnLst>
                          </p:cTn>
                        </p:par>
                        <p:par>
                          <p:cTn id="12" fill="hold">
                            <p:stCondLst>
                              <p:cond delay="1000"/>
                            </p:stCondLst>
                            <p:childTnLst>
                              <p:par>
                                <p:cTn id="13" presetID="3" presetClass="entr" presetSubtype="10" fill="hold" nodeType="after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blinds(horizontal)">
                                      <p:cBhvr>
                                        <p:cTn id="15" dur="500"/>
                                        <p:tgtEl>
                                          <p:spTgt spid="6">
                                            <p:txEl>
                                              <p:pRg st="2" end="2"/>
                                            </p:txEl>
                                          </p:spTgt>
                                        </p:tgtEl>
                                      </p:cBhvr>
                                    </p:animEffect>
                                  </p:childTnLst>
                                </p:cTn>
                              </p:par>
                            </p:childTnLst>
                          </p:cTn>
                        </p:par>
                        <p:par>
                          <p:cTn id="16" fill="hold">
                            <p:stCondLst>
                              <p:cond delay="1500"/>
                            </p:stCondLst>
                            <p:childTnLst>
                              <p:par>
                                <p:cTn id="17" presetID="3" presetClass="entr" presetSubtype="10" fill="hold" nodeType="after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Effect transition="in" filter="blinds(horizontal)">
                                      <p:cBhvr>
                                        <p:cTn id="19" dur="500"/>
                                        <p:tgtEl>
                                          <p:spTgt spid="6">
                                            <p:txEl>
                                              <p:pRg st="3" end="3"/>
                                            </p:txEl>
                                          </p:spTgt>
                                        </p:tgtEl>
                                      </p:cBhvr>
                                    </p:animEffect>
                                  </p:childTnLst>
                                </p:cTn>
                              </p:par>
                            </p:childTnLst>
                          </p:cTn>
                        </p:par>
                        <p:par>
                          <p:cTn id="20" fill="hold">
                            <p:stCondLst>
                              <p:cond delay="2000"/>
                            </p:stCondLst>
                            <p:childTnLst>
                              <p:par>
                                <p:cTn id="21" presetID="3" presetClass="entr" presetSubtype="10" fill="hold" nodeType="after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Effect transition="in" filter="blinds(horizontal)">
                                      <p:cBhvr>
                                        <p:cTn id="23" dur="500"/>
                                        <p:tgtEl>
                                          <p:spTgt spid="6">
                                            <p:txEl>
                                              <p:pRg st="4" end="4"/>
                                            </p:txEl>
                                          </p:spTgt>
                                        </p:tgtEl>
                                      </p:cBhvr>
                                    </p:animEffect>
                                  </p:childTnLst>
                                </p:cTn>
                              </p:par>
                            </p:childTnLst>
                          </p:cTn>
                        </p:par>
                        <p:par>
                          <p:cTn id="24" fill="hold">
                            <p:stCondLst>
                              <p:cond delay="2500"/>
                            </p:stCondLst>
                            <p:childTnLst>
                              <p:par>
                                <p:cTn id="25" presetID="3" presetClass="entr" presetSubtype="10" fill="hold" nodeType="after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blinds(horizontal)">
                                      <p:cBhvr>
                                        <p:cTn id="27" dur="500"/>
                                        <p:tgtEl>
                                          <p:spTgt spid="6">
                                            <p:txEl>
                                              <p:pRg st="5" end="5"/>
                                            </p:txEl>
                                          </p:spTgt>
                                        </p:tgtEl>
                                      </p:cBhvr>
                                    </p:animEffect>
                                  </p:childTnLst>
                                </p:cTn>
                              </p:par>
                            </p:childTnLst>
                          </p:cTn>
                        </p:par>
                        <p:par>
                          <p:cTn id="28" fill="hold">
                            <p:stCondLst>
                              <p:cond delay="3000"/>
                            </p:stCondLst>
                            <p:childTnLst>
                              <p:par>
                                <p:cTn id="29" presetID="3" presetClass="entr" presetSubtype="10" fill="hold" nodeType="after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Effect transition="in" filter="blinds(horizontal)">
                                      <p:cBhvr>
                                        <p:cTn id="31" dur="500"/>
                                        <p:tgtEl>
                                          <p:spTgt spid="6">
                                            <p:txEl>
                                              <p:pRg st="6" end="6"/>
                                            </p:txEl>
                                          </p:spTgt>
                                        </p:tgtEl>
                                      </p:cBhvr>
                                    </p:animEffect>
                                  </p:childTnLst>
                                </p:cTn>
                              </p:par>
                            </p:childTnLst>
                          </p:cTn>
                        </p:par>
                        <p:par>
                          <p:cTn id="32" fill="hold">
                            <p:stCondLst>
                              <p:cond delay="3500"/>
                            </p:stCondLst>
                            <p:childTnLst>
                              <p:par>
                                <p:cTn id="33" presetID="3" presetClass="entr" presetSubtype="10" fill="hold" nodeType="after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Effect transition="in" filter="blinds(horizontal)">
                                      <p:cBhvr>
                                        <p:cTn id="35" dur="500"/>
                                        <p:tgtEl>
                                          <p:spTgt spid="6">
                                            <p:txEl>
                                              <p:pRg st="7" end="7"/>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blinds(horizontal)">
                                      <p:cBhvr>
                                        <p:cTn id="40" dur="500"/>
                                        <p:tgtEl>
                                          <p:spTgt spid="2"/>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blinds(horizontal)">
                                      <p:cBhvr>
                                        <p:cTn id="45" dur="500"/>
                                        <p:tgtEl>
                                          <p:spTgt spid="4"/>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nodeType="click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blinds(horizontal)">
                                      <p:cBhvr>
                                        <p:cTn id="50" dur="500"/>
                                        <p:tgtEl>
                                          <p:spTgt spid="5"/>
                                        </p:tgtEl>
                                      </p:cBhvr>
                                    </p:animEffect>
                                  </p:childTnLst>
                                </p:cTn>
                              </p:par>
                              <p:par>
                                <p:cTn id="51" presetID="3" presetClass="entr" presetSubtype="10" fill="hold" nodeType="withEffect">
                                  <p:stCondLst>
                                    <p:cond delay="0"/>
                                  </p:stCondLst>
                                  <p:childTnLst>
                                    <p:set>
                                      <p:cBhvr>
                                        <p:cTn id="52" dur="1" fill="hold">
                                          <p:stCondLst>
                                            <p:cond delay="0"/>
                                          </p:stCondLst>
                                        </p:cTn>
                                        <p:tgtEl>
                                          <p:spTgt spid="7"/>
                                        </p:tgtEl>
                                        <p:attrNameLst>
                                          <p:attrName>style.visibility</p:attrName>
                                        </p:attrNameLst>
                                      </p:cBhvr>
                                      <p:to>
                                        <p:strVal val="visible"/>
                                      </p:to>
                                    </p:set>
                                    <p:animEffect transition="in" filter="blinds(horizontal)">
                                      <p:cBhvr>
                                        <p:cTn id="53" dur="500"/>
                                        <p:tgtEl>
                                          <p:spTgt spid="7"/>
                                        </p:tgtEl>
                                      </p:cBhvr>
                                    </p:animEffect>
                                  </p:childTnLst>
                                </p:cTn>
                              </p:par>
                            </p:childTnLst>
                          </p:cTn>
                        </p:par>
                      </p:childTnLst>
                    </p:cTn>
                  </p:par>
                  <p:par>
                    <p:cTn id="54" fill="hold">
                      <p:stCondLst>
                        <p:cond delay="indefinite"/>
                      </p:stCondLst>
                      <p:childTnLst>
                        <p:par>
                          <p:cTn id="55" fill="hold">
                            <p:stCondLst>
                              <p:cond delay="0"/>
                            </p:stCondLst>
                            <p:childTnLst>
                              <p:par>
                                <p:cTn id="56" presetID="3" presetClass="entr" presetSubtype="10" fill="hold" nodeType="clickEffect">
                                  <p:stCondLst>
                                    <p:cond delay="0"/>
                                  </p:stCondLst>
                                  <p:childTnLst>
                                    <p:set>
                                      <p:cBhvr>
                                        <p:cTn id="57" dur="1" fill="hold">
                                          <p:stCondLst>
                                            <p:cond delay="0"/>
                                          </p:stCondLst>
                                        </p:cTn>
                                        <p:tgtEl>
                                          <p:spTgt spid="10"/>
                                        </p:tgtEl>
                                        <p:attrNameLst>
                                          <p:attrName>style.visibility</p:attrName>
                                        </p:attrNameLst>
                                      </p:cBhvr>
                                      <p:to>
                                        <p:strVal val="visible"/>
                                      </p:to>
                                    </p:set>
                                    <p:animEffect transition="in" filter="blinds(horizontal)">
                                      <p:cBhvr>
                                        <p:cTn id="58" dur="500"/>
                                        <p:tgtEl>
                                          <p:spTgt spid="10"/>
                                        </p:tgtEl>
                                      </p:cBhvr>
                                    </p:animEffect>
                                  </p:childTnLst>
                                </p:cTn>
                              </p:par>
                            </p:childTnLst>
                          </p:cTn>
                        </p:par>
                      </p:childTnLst>
                    </p:cTn>
                  </p:par>
                  <p:par>
                    <p:cTn id="59" fill="hold">
                      <p:stCondLst>
                        <p:cond delay="indefinite"/>
                      </p:stCondLst>
                      <p:childTnLst>
                        <p:par>
                          <p:cTn id="60" fill="hold">
                            <p:stCondLst>
                              <p:cond delay="0"/>
                            </p:stCondLst>
                            <p:childTnLst>
                              <p:par>
                                <p:cTn id="61" presetID="3" presetClass="entr" presetSubtype="10" fill="hold" nodeType="clickEffect">
                                  <p:stCondLst>
                                    <p:cond delay="0"/>
                                  </p:stCondLst>
                                  <p:childTnLst>
                                    <p:set>
                                      <p:cBhvr>
                                        <p:cTn id="62" dur="1" fill="hold">
                                          <p:stCondLst>
                                            <p:cond delay="0"/>
                                          </p:stCondLst>
                                        </p:cTn>
                                        <p:tgtEl>
                                          <p:spTgt spid="9"/>
                                        </p:tgtEl>
                                        <p:attrNameLst>
                                          <p:attrName>style.visibility</p:attrName>
                                        </p:attrNameLst>
                                      </p:cBhvr>
                                      <p:to>
                                        <p:strVal val="visible"/>
                                      </p:to>
                                    </p:set>
                                    <p:animEffect transition="in" filter="blinds(horizontal)">
                                      <p:cBhvr>
                                        <p:cTn id="6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true"/>
          <p:nvPr/>
        </p:nvSpPr>
        <p:spPr>
          <a:xfrm>
            <a:off x="743585" y="629285"/>
            <a:ext cx="7912100" cy="5631180"/>
          </a:xfrm>
          <a:prstGeom prst="rect">
            <a:avLst/>
          </a:prstGeom>
          <a:noFill/>
          <a:ln w="9525">
            <a:noFill/>
          </a:ln>
        </p:spPr>
        <p:txBody>
          <a:bodyPr wrap="square">
            <a:spAutoFit/>
          </a:bodyPr>
          <a:p>
            <a:pPr marL="0" indent="0" algn="l">
              <a:lnSpc>
                <a:spcPct val="200000"/>
              </a:lnSpc>
              <a:buClr>
                <a:srgbClr val="FF0000"/>
              </a:buClr>
              <a:buFont typeface="东文宋体" charset="0"/>
              <a:buNone/>
            </a:pPr>
            <a:r>
              <a:rPr lang="zh-CN" sz="2000" b="0">
                <a:solidFill>
                  <a:srgbClr val="000099"/>
                </a:solidFill>
                <a:effectLst>
                  <a:outerShdw blurRad="38100" dist="19050" dir="2700000" algn="tl" rotWithShape="0">
                    <a:schemeClr val="dk1">
                      <a:alpha val="40000"/>
                    </a:schemeClr>
                  </a:outerShdw>
                </a:effectLst>
                <a:latin typeface="+mn-ea"/>
                <a:ea typeface="+mn-ea"/>
                <a:cs typeface="+mn-ea"/>
              </a:rPr>
              <a:t>4.新增创建计划书提交、基础和主体阶段申报现场检查须通过智慧建</a:t>
            </a:r>
            <a:r>
              <a:rPr lang="en-US" altLang="zh-CN" sz="2000" b="0">
                <a:solidFill>
                  <a:srgbClr val="000099"/>
                </a:solidFill>
                <a:effectLst>
                  <a:outerShdw blurRad="38100" dist="19050" dir="2700000" algn="tl" rotWithShape="0">
                    <a:schemeClr val="dk1">
                      <a:alpha val="40000"/>
                    </a:schemeClr>
                  </a:outerShdw>
                </a:effectLst>
                <a:latin typeface="+mn-ea"/>
                <a:ea typeface="+mn-ea"/>
                <a:cs typeface="+mn-ea"/>
              </a:rPr>
              <a:t> </a:t>
            </a:r>
            <a:endParaRPr lang="en-US" altLang="zh-CN" sz="2000" b="0">
              <a:solidFill>
                <a:srgbClr val="000099"/>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东文宋体" charset="0"/>
              <a:buNone/>
            </a:pPr>
            <a:r>
              <a:rPr lang="en-US" altLang="zh-CN" sz="2000" b="0">
                <a:solidFill>
                  <a:srgbClr val="000099"/>
                </a:solidFill>
                <a:effectLst>
                  <a:outerShdw blurRad="38100" dist="19050" dir="2700000" algn="tl" rotWithShape="0">
                    <a:schemeClr val="dk1">
                      <a:alpha val="40000"/>
                    </a:schemeClr>
                  </a:outerShdw>
                </a:effectLst>
                <a:latin typeface="+mn-ea"/>
                <a:ea typeface="+mn-ea"/>
                <a:cs typeface="+mn-ea"/>
              </a:rPr>
              <a:t>  </a:t>
            </a:r>
            <a:r>
              <a:rPr lang="zh-CN" sz="2000" b="0">
                <a:solidFill>
                  <a:srgbClr val="000099"/>
                </a:solidFill>
                <a:effectLst>
                  <a:outerShdw blurRad="38100" dist="19050" dir="2700000" algn="tl" rotWithShape="0">
                    <a:schemeClr val="dk1">
                      <a:alpha val="40000"/>
                    </a:schemeClr>
                  </a:outerShdw>
                </a:effectLst>
                <a:latin typeface="+mn-ea"/>
                <a:ea typeface="+mn-ea"/>
                <a:cs typeface="+mn-ea"/>
              </a:rPr>
              <a:t>设系统申报的要求；</a:t>
            </a:r>
            <a:r>
              <a:rPr lang="zh-CN" sz="2000">
                <a:solidFill>
                  <a:srgbClr val="000099"/>
                </a:solidFill>
                <a:effectLst>
                  <a:outerShdw blurRad="38100" dist="19050" dir="2700000" algn="tl" rotWithShape="0">
                    <a:schemeClr val="dk1">
                      <a:alpha val="40000"/>
                    </a:schemeClr>
                  </a:outerShdw>
                </a:effectLst>
                <a:latin typeface="+mn-ea"/>
                <a:ea typeface="+mn-ea"/>
                <a:cs typeface="+mn-ea"/>
                <a:sym typeface="+mn-ea"/>
              </a:rPr>
              <a:t>并明确创建计划书申报时间要求。</a:t>
            </a:r>
            <a:r>
              <a:rPr lang="en-US" altLang="zh-CN" sz="2000" b="0">
                <a:solidFill>
                  <a:schemeClr val="tx1"/>
                </a:solidFill>
                <a:effectLst>
                  <a:outerShdw blurRad="38100" dist="19050" dir="2700000" algn="tl" rotWithShape="0">
                    <a:schemeClr val="dk1">
                      <a:alpha val="40000"/>
                    </a:schemeClr>
                  </a:outerShdw>
                </a:effectLst>
                <a:latin typeface="+mn-ea"/>
                <a:ea typeface="+mn-ea"/>
                <a:cs typeface="+mn-ea"/>
              </a:rPr>
              <a:t> </a:t>
            </a:r>
            <a:endParaRPr lang="en-US" altLang="zh-CN" sz="2000" b="0">
              <a:solidFill>
                <a:schemeClr val="tx1"/>
              </a:solidFill>
              <a:effectLst>
                <a:outerShdw blurRad="38100" dist="19050" dir="2700000" algn="tl" rotWithShape="0">
                  <a:schemeClr val="dk1">
                    <a:alpha val="40000"/>
                  </a:schemeClr>
                </a:outerShdw>
              </a:effectLst>
              <a:latin typeface="+mn-ea"/>
              <a:ea typeface="+mn-ea"/>
              <a:cs typeface="+mn-ea"/>
            </a:endParaRPr>
          </a:p>
          <a:p>
            <a:pPr marL="285750" indent="-285750" algn="l">
              <a:lnSpc>
                <a:spcPct val="200000"/>
              </a:lnSpc>
              <a:buClr>
                <a:srgbClr val="FF0000"/>
              </a:buClr>
              <a:buFont typeface="东文宋体" charset="0"/>
              <a:buChar char="◆"/>
            </a:pPr>
            <a:r>
              <a:rPr lang="zh-CN" sz="2000" b="0">
                <a:solidFill>
                  <a:srgbClr val="FF0000"/>
                </a:solidFill>
                <a:effectLst>
                  <a:outerShdw blurRad="38100" dist="19050" dir="2700000" algn="tl" rotWithShape="0">
                    <a:schemeClr val="dk1">
                      <a:alpha val="40000"/>
                    </a:schemeClr>
                  </a:outerShdw>
                </a:effectLst>
                <a:latin typeface="+mn-ea"/>
                <a:ea typeface="+mn-ea"/>
                <a:cs typeface="+mn-ea"/>
              </a:rPr>
              <a:t>具体条文</a:t>
            </a:r>
            <a:r>
              <a:rPr 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（“三、申报和检查”</a:t>
            </a:r>
            <a:r>
              <a:rPr lang="en-US" alt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 </a:t>
            </a:r>
            <a:r>
              <a:rPr 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中第</a:t>
            </a:r>
            <a:r>
              <a:rPr lang="zh-CN" altLang="en-US" sz="2000">
                <a:solidFill>
                  <a:srgbClr val="FF0000"/>
                </a:solidFill>
                <a:effectLst>
                  <a:outerShdw blurRad="38100" dist="19050" dir="2700000" algn="tl" rotWithShape="0">
                    <a:schemeClr val="dk1">
                      <a:alpha val="40000"/>
                    </a:schemeClr>
                  </a:outerShdw>
                </a:effectLst>
                <a:latin typeface="+mn-ea"/>
                <a:ea typeface="+mn-ea"/>
                <a:cs typeface="+mn-ea"/>
                <a:sym typeface="+mn-ea"/>
              </a:rPr>
              <a:t>一、二、三</a:t>
            </a:r>
            <a:r>
              <a:rPr 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条）</a:t>
            </a:r>
            <a:r>
              <a:rPr lang="zh-CN" sz="2000" b="0">
                <a:solidFill>
                  <a:srgbClr val="FF0000"/>
                </a:solidFill>
                <a:effectLst>
                  <a:outerShdw blurRad="38100" dist="19050" dir="2700000" algn="tl" rotWithShape="0">
                    <a:schemeClr val="dk1">
                      <a:alpha val="40000"/>
                    </a:schemeClr>
                  </a:outerShdw>
                </a:effectLst>
                <a:latin typeface="+mn-ea"/>
                <a:ea typeface="+mn-ea"/>
                <a:cs typeface="+mn-ea"/>
              </a:rPr>
              <a:t>：</a:t>
            </a:r>
            <a:endParaRPr lang="zh-CN" sz="2000" b="0">
              <a:solidFill>
                <a:srgbClr val="FF0000"/>
              </a:solidFill>
              <a:effectLst>
                <a:outerShdw blurRad="38100" dist="19050" dir="2700000" algn="tl" rotWithShape="0">
                  <a:schemeClr val="dk1">
                    <a:alpha val="40000"/>
                  </a:schemeClr>
                </a:outerShdw>
              </a:effectLst>
              <a:latin typeface="+mn-ea"/>
              <a:ea typeface="+mn-ea"/>
              <a:cs typeface="+mn-ea"/>
            </a:endParaRPr>
          </a:p>
          <a:p>
            <a:pPr marL="285750" indent="-285750" algn="l">
              <a:lnSpc>
                <a:spcPct val="200000"/>
              </a:lnSpc>
              <a:buClr>
                <a:srgbClr val="FF0000"/>
              </a:buClr>
              <a:buFont typeface="Arial" panose="02080604020202020204" pitchFamily="34" charset="0"/>
              <a:buChar char="•"/>
            </a:pPr>
            <a:r>
              <a:rPr sz="2000" b="0">
                <a:solidFill>
                  <a:schemeClr val="tx1"/>
                </a:solidFill>
                <a:effectLst>
                  <a:outerShdw blurRad="38100" dist="19050" dir="2700000" algn="tl" rotWithShape="0">
                    <a:schemeClr val="dk1">
                      <a:alpha val="40000"/>
                    </a:schemeClr>
                  </a:outerShdw>
                </a:effectLst>
                <a:latin typeface="+mn-ea"/>
                <a:ea typeface="+mn-ea"/>
                <a:cs typeface="+mn-ea"/>
              </a:rPr>
              <a:t>（一）申报衢州市优质结构工程的项目，由施工企业在项目</a:t>
            </a:r>
            <a:r>
              <a:rPr sz="2000">
                <a:solidFill>
                  <a:schemeClr val="tx1"/>
                </a:solidFill>
                <a:effectLst>
                  <a:outerShdw blurRad="38100" dist="19050" dir="2700000" algn="tl" rotWithShape="0">
                    <a:schemeClr val="dk1">
                      <a:alpha val="40000"/>
                    </a:schemeClr>
                  </a:outerShdw>
                </a:effectLst>
                <a:uFill>
                  <a:solidFill>
                    <a:srgbClr val="0000FF"/>
                  </a:solidFill>
                </a:uFill>
                <a:latin typeface="+中文正文" charset="0"/>
                <a:ea typeface="+mn-ea"/>
                <a:cs typeface="+mn-ea"/>
              </a:rPr>
              <a:t>开工后</a:t>
            </a:r>
            <a:endParaRPr sz="2000">
              <a:solidFill>
                <a:schemeClr val="tx1"/>
              </a:solidFill>
              <a:effectLst>
                <a:outerShdw blurRad="38100" dist="19050" dir="2700000" algn="tl" rotWithShape="0">
                  <a:schemeClr val="dk1">
                    <a:alpha val="40000"/>
                  </a:schemeClr>
                </a:outerShdw>
              </a:effectLst>
              <a:uFill>
                <a:solidFill>
                  <a:srgbClr val="0000FF"/>
                </a:solidFill>
              </a:uFill>
              <a:latin typeface="+中文正文" charset="0"/>
              <a:ea typeface="+mn-ea"/>
              <a:cs typeface="+mn-ea"/>
            </a:endParaRPr>
          </a:p>
          <a:p>
            <a:pPr marL="0" indent="0" algn="l">
              <a:lnSpc>
                <a:spcPct val="200000"/>
              </a:lnSpc>
              <a:buClr>
                <a:srgbClr val="FF0000"/>
              </a:buClr>
              <a:buFont typeface="Arial" panose="02080604020202020204" pitchFamily="34" charset="0"/>
              <a:buNone/>
            </a:pPr>
            <a:r>
              <a:rPr lang="en-US" sz="2000">
                <a:solidFill>
                  <a:schemeClr val="tx1"/>
                </a:solidFill>
                <a:effectLst>
                  <a:outerShdw blurRad="38100" dist="19050" dir="2700000" algn="tl" rotWithShape="0">
                    <a:schemeClr val="dk1">
                      <a:alpha val="40000"/>
                    </a:schemeClr>
                  </a:outerShdw>
                </a:effectLst>
                <a:uFill>
                  <a:solidFill>
                    <a:srgbClr val="0000FF"/>
                  </a:solidFill>
                </a:uFill>
                <a:latin typeface="+中文正文" charset="0"/>
                <a:ea typeface="+mn-ea"/>
                <a:cs typeface="+mn-ea"/>
              </a:rPr>
              <a:t>      </a:t>
            </a:r>
            <a:r>
              <a:rPr sz="2000">
                <a:solidFill>
                  <a:schemeClr val="tx1"/>
                </a:solidFill>
                <a:effectLst>
                  <a:outerShdw blurRad="38100" dist="19050" dir="2700000" algn="tl" rotWithShape="0">
                    <a:schemeClr val="dk1">
                      <a:alpha val="40000"/>
                    </a:schemeClr>
                  </a:outerShdw>
                </a:effectLst>
                <a:uFill>
                  <a:solidFill>
                    <a:srgbClr val="0000FF"/>
                  </a:solidFill>
                </a:uFill>
                <a:latin typeface="+中文正文" charset="0"/>
                <a:ea typeface="+mn-ea"/>
                <a:cs typeface="+mn-ea"/>
              </a:rPr>
              <a:t>一个月内</a:t>
            </a:r>
            <a:r>
              <a:rPr sz="2000">
                <a:solidFill>
                  <a:schemeClr val="tx1"/>
                </a:solidFill>
                <a:effectLst>
                  <a:outerShdw blurRad="38100" dist="19050" dir="2700000" algn="tl" rotWithShape="0">
                    <a:schemeClr val="dk1">
                      <a:alpha val="40000"/>
                    </a:schemeClr>
                  </a:outerShdw>
                </a:effectLst>
                <a:latin typeface="+mn-ea"/>
                <a:ea typeface="+mn-ea"/>
                <a:cs typeface="+mn-ea"/>
              </a:rPr>
              <a:t>通过智慧建设系统上报经工程所在地建设主管部门同意</a:t>
            </a:r>
            <a:endParaRPr sz="200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Arial" panose="02080604020202020204" pitchFamily="34" charset="0"/>
              <a:buNone/>
            </a:pPr>
            <a:r>
              <a:rPr sz="2000">
                <a:solidFill>
                  <a:schemeClr val="tx1"/>
                </a:solidFill>
                <a:effectLst>
                  <a:outerShdw blurRad="38100" dist="19050" dir="2700000" algn="tl" rotWithShape="0">
                    <a:schemeClr val="dk1">
                      <a:alpha val="40000"/>
                    </a:schemeClr>
                  </a:outerShdw>
                </a:effectLst>
                <a:latin typeface="+mn-ea"/>
                <a:ea typeface="+mn-ea"/>
                <a:cs typeface="+mn-ea"/>
              </a:rPr>
              <a:t> </a:t>
            </a:r>
            <a:r>
              <a:rPr lang="en-US" sz="2000">
                <a:solidFill>
                  <a:schemeClr val="tx1"/>
                </a:solidFill>
                <a:effectLst>
                  <a:outerShdw blurRad="38100" dist="19050" dir="2700000" algn="tl" rotWithShape="0">
                    <a:schemeClr val="dk1">
                      <a:alpha val="40000"/>
                    </a:schemeClr>
                  </a:outerShdw>
                </a:effectLst>
                <a:latin typeface="+mn-ea"/>
                <a:ea typeface="+mn-ea"/>
                <a:cs typeface="+mn-ea"/>
              </a:rPr>
              <a:t>     </a:t>
            </a:r>
            <a:r>
              <a:rPr sz="2000">
                <a:solidFill>
                  <a:schemeClr val="tx1"/>
                </a:solidFill>
                <a:effectLst>
                  <a:outerShdw blurRad="38100" dist="19050" dir="2700000" algn="tl" rotWithShape="0">
                    <a:schemeClr val="dk1">
                      <a:alpha val="40000"/>
                    </a:schemeClr>
                  </a:outerShdw>
                </a:effectLst>
                <a:latin typeface="+mn-ea"/>
                <a:ea typeface="+mn-ea"/>
                <a:cs typeface="+mn-ea"/>
              </a:rPr>
              <a:t>的衢州市优质结构工程创建计划书（详见附件1）。</a:t>
            </a:r>
            <a:endParaRPr sz="2000">
              <a:solidFill>
                <a:schemeClr val="tx1"/>
              </a:solidFill>
              <a:effectLst>
                <a:outerShdw blurRad="38100" dist="19050" dir="2700000" algn="tl" rotWithShape="0">
                  <a:schemeClr val="dk1">
                    <a:alpha val="40000"/>
                  </a:schemeClr>
                </a:outerShdw>
              </a:effectLst>
              <a:latin typeface="+mn-ea"/>
              <a:ea typeface="+mn-ea"/>
              <a:cs typeface="+mn-ea"/>
            </a:endParaRPr>
          </a:p>
          <a:p>
            <a:pPr marL="285750" indent="-285750" algn="l">
              <a:lnSpc>
                <a:spcPct val="200000"/>
              </a:lnSpc>
              <a:buClr>
                <a:srgbClr val="FF0000"/>
              </a:buClr>
              <a:buFont typeface="Arial" panose="02080604020202020204" pitchFamily="34" charset="0"/>
              <a:buChar char="•"/>
            </a:pPr>
            <a:r>
              <a:rPr sz="2000">
                <a:solidFill>
                  <a:schemeClr val="tx1"/>
                </a:solidFill>
                <a:effectLst>
                  <a:outerShdw blurRad="38100" dist="19050" dir="2700000" algn="tl" rotWithShape="0">
                    <a:schemeClr val="dk1">
                      <a:alpha val="40000"/>
                    </a:schemeClr>
                  </a:outerShdw>
                </a:effectLst>
                <a:latin typeface="+mn-ea"/>
                <a:ea typeface="+mn-ea"/>
                <a:cs typeface="+mn-ea"/>
              </a:rPr>
              <a:t>（二）已申报衢州市优质结构工程创建计划的项目，当地基与基础</a:t>
            </a:r>
            <a:endParaRPr sz="200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Arial" panose="02080604020202020204" pitchFamily="34" charset="0"/>
              <a:buNone/>
            </a:pPr>
            <a:r>
              <a:rPr lang="en-US" sz="2000">
                <a:solidFill>
                  <a:schemeClr val="tx1"/>
                </a:solidFill>
                <a:effectLst>
                  <a:outerShdw blurRad="38100" dist="19050" dir="2700000" algn="tl" rotWithShape="0">
                    <a:schemeClr val="dk1">
                      <a:alpha val="40000"/>
                    </a:schemeClr>
                  </a:outerShdw>
                </a:effectLst>
                <a:latin typeface="+mn-ea"/>
                <a:ea typeface="+mn-ea"/>
                <a:cs typeface="+mn-ea"/>
              </a:rPr>
              <a:t>    </a:t>
            </a:r>
            <a:r>
              <a:rPr sz="2000">
                <a:solidFill>
                  <a:schemeClr val="tx1"/>
                </a:solidFill>
                <a:effectLst>
                  <a:outerShdw blurRad="38100" dist="19050" dir="2700000" algn="tl" rotWithShape="0">
                    <a:schemeClr val="dk1">
                      <a:alpha val="40000"/>
                    </a:schemeClr>
                  </a:outerShdw>
                </a:effectLst>
                <a:latin typeface="+mn-ea"/>
                <a:ea typeface="+mn-ea"/>
                <a:cs typeface="+mn-ea"/>
              </a:rPr>
              <a:t>工程完工验收合格后（市政工程中的高架道路、立交桥等工程首</a:t>
            </a:r>
            <a:r>
              <a:rPr lang="en-US" sz="2000">
                <a:solidFill>
                  <a:schemeClr val="tx1"/>
                </a:solidFill>
                <a:effectLst>
                  <a:outerShdw blurRad="38100" dist="19050" dir="2700000" algn="tl" rotWithShape="0">
                    <a:schemeClr val="dk1">
                      <a:alpha val="40000"/>
                    </a:schemeClr>
                  </a:outerShdw>
                </a:effectLst>
                <a:latin typeface="+mn-ea"/>
                <a:ea typeface="+mn-ea"/>
                <a:cs typeface="+mn-ea"/>
              </a:rPr>
              <a:t> </a:t>
            </a:r>
            <a:endParaRPr lang="en-US" sz="200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Arial" panose="02080604020202020204" pitchFamily="34" charset="0"/>
              <a:buNone/>
            </a:pPr>
            <a:r>
              <a:rPr lang="en-US" sz="2000">
                <a:solidFill>
                  <a:schemeClr val="tx1"/>
                </a:solidFill>
                <a:effectLst>
                  <a:outerShdw blurRad="38100" dist="19050" dir="2700000" algn="tl" rotWithShape="0">
                    <a:schemeClr val="dk1">
                      <a:alpha val="40000"/>
                    </a:schemeClr>
                  </a:outerShdw>
                </a:effectLst>
                <a:latin typeface="+mn-ea"/>
                <a:ea typeface="+mn-ea"/>
                <a:cs typeface="+mn-ea"/>
              </a:rPr>
              <a:t>    </a:t>
            </a:r>
            <a:r>
              <a:rPr sz="2000">
                <a:solidFill>
                  <a:schemeClr val="tx1"/>
                </a:solidFill>
                <a:effectLst>
                  <a:outerShdw blurRad="38100" dist="19050" dir="2700000" algn="tl" rotWithShape="0">
                    <a:schemeClr val="dk1">
                      <a:alpha val="40000"/>
                    </a:schemeClr>
                  </a:outerShdw>
                </a:effectLst>
                <a:latin typeface="+mn-ea"/>
                <a:ea typeface="+mn-ea"/>
                <a:cs typeface="+mn-ea"/>
              </a:rPr>
              <a:t>段主体结构验收合格后），施工企业应及时通过智慧建设系统向</a:t>
            </a:r>
            <a:endParaRPr sz="2000">
              <a:solidFill>
                <a:schemeClr val="tx1"/>
              </a:solidFill>
              <a:effectLst>
                <a:outerShdw blurRad="38100" dist="19050" dir="2700000" algn="tl" rotWithShape="0">
                  <a:schemeClr val="dk1">
                    <a:alpha val="40000"/>
                  </a:schemeClr>
                </a:outerShdw>
              </a:effectLst>
              <a:latin typeface="+mn-ea"/>
              <a:ea typeface="+mn-ea"/>
              <a:cs typeface="+mn-ea"/>
            </a:endParaRPr>
          </a:p>
        </p:txBody>
      </p:sp>
      <p:cxnSp>
        <p:nvCxnSpPr>
          <p:cNvPr id="4" name="直接连接符 3"/>
          <p:cNvCxnSpPr/>
          <p:nvPr/>
        </p:nvCxnSpPr>
        <p:spPr>
          <a:xfrm>
            <a:off x="7214870" y="3147060"/>
            <a:ext cx="1281430"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5" name="直接连接符 4"/>
          <p:cNvCxnSpPr/>
          <p:nvPr/>
        </p:nvCxnSpPr>
        <p:spPr>
          <a:xfrm>
            <a:off x="1184275" y="3750945"/>
            <a:ext cx="1035050"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7" name="直接连接符 6"/>
          <p:cNvCxnSpPr/>
          <p:nvPr/>
        </p:nvCxnSpPr>
        <p:spPr>
          <a:xfrm>
            <a:off x="2353310" y="3750945"/>
            <a:ext cx="1932305"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8" name="直接连接符 7"/>
          <p:cNvCxnSpPr/>
          <p:nvPr/>
        </p:nvCxnSpPr>
        <p:spPr>
          <a:xfrm>
            <a:off x="5427345" y="6175375"/>
            <a:ext cx="2505075"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sp>
        <p:nvSpPr>
          <p:cNvPr id="2" name="矩形 1"/>
          <p:cNvSpPr/>
          <p:nvPr/>
        </p:nvSpPr>
        <p:spPr>
          <a:xfrm>
            <a:off x="7642860" y="31115"/>
            <a:ext cx="1452880" cy="583565"/>
          </a:xfrm>
          <a:prstGeom prst="rect">
            <a:avLst/>
          </a:prstGeom>
          <a:noFill/>
          <a:ln w="9525">
            <a:noFill/>
          </a:ln>
          <a:effectLst>
            <a:glow rad="228600">
              <a:schemeClr val="accent2">
                <a:satMod val="175000"/>
                <a:alpha val="40000"/>
              </a:schemeClr>
            </a:glow>
          </a:effectLst>
        </p:spPr>
        <p:txBody>
          <a:bodyPr wrap="square" anchor="t" anchorCtr="false">
            <a:spAutoFit/>
          </a:bodyPr>
          <a:p>
            <a:pPr lvl="0" algn="l" defTabSz="914400" eaLnBrk="1" fontAlgn="auto" hangingPunct="1">
              <a:buClrTx/>
              <a:buSzTx/>
              <a:buFontTx/>
            </a:pPr>
            <a:r>
              <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rPr>
              <a:t>修订主要内容（优质结构）</a:t>
            </a:r>
            <a:endPar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6">
                                            <p:txEl>
                                              <p:pRg st="0" end="0"/>
                                            </p:txEl>
                                          </p:spTgt>
                                        </p:tgtEl>
                                        <p:attrNameLst>
                                          <p:attrName>ppt_x</p:attrName>
                                        </p:attrNameLst>
                                      </p:cBhvr>
                                    </p:anim>
                                    <p:anim from="0" to="-1.0" calcmode="lin" valueType="num">
                                      <p:cBhvr>
                                        <p:cTn id="8" dur="200" decel="50000" autoRev="1" fill="hold">
                                          <p:stCondLst>
                                            <p:cond delay="600"/>
                                          </p:stCondLst>
                                        </p:cTn>
                                        <p:tgtEl>
                                          <p:spTgt spid="6">
                                            <p:txEl>
                                              <p:pRg st="0" end="0"/>
                                            </p:txEl>
                                          </p:spTgt>
                                        </p:tgtEl>
                                        <p:attrNameLst>
                                          <p:attrName>xshear</p:attrName>
                                        </p:attrNameLst>
                                      </p:cBhvr>
                                    </p:anim>
                                    <p:animScale>
                                      <p:cBhvr>
                                        <p:cTn id="9" dur="200" decel="100000" autoRev="1" fill="hold">
                                          <p:stCondLst>
                                            <p:cond delay="600"/>
                                          </p:stCondLst>
                                        </p:cTn>
                                        <p:tgtEl>
                                          <p:spTgt spid="6">
                                            <p:txEl>
                                              <p:pRg st="0" end="0"/>
                                            </p:txEl>
                                          </p:spTgt>
                                        </p:tgtEl>
                                      </p:cBhvr>
                                      <p:from x="100000" y="100000"/>
                                      <p:to x="80000" y="100000"/>
                                    </p:animScale>
                                    <p:anim by="(#ppt_h/3+#ppt_w*0.1)" calcmode="lin" valueType="num">
                                      <p:cBhvr additive="sum">
                                        <p:cTn id="10" dur="200" decel="100000" autoRev="1" fill="hold">
                                          <p:stCondLst>
                                            <p:cond delay="600"/>
                                          </p:stCondLst>
                                        </p:cTn>
                                        <p:tgtEl>
                                          <p:spTgt spid="6">
                                            <p:txEl>
                                              <p:pRg st="0" end="0"/>
                                            </p:txEl>
                                          </p:spTgt>
                                        </p:tgtEl>
                                        <p:attrNameLst>
                                          <p:attrName>ppt_x</p:attrName>
                                        </p:attrNameLst>
                                      </p:cBhvr>
                                    </p:anim>
                                  </p:childTnLst>
                                </p:cTn>
                              </p:par>
                            </p:childTnLst>
                          </p:cTn>
                        </p:par>
                        <p:par>
                          <p:cTn id="11" fill="hold">
                            <p:stCondLst>
                              <p:cond delay="1000"/>
                            </p:stCondLst>
                            <p:childTnLst>
                              <p:par>
                                <p:cTn id="12" presetID="34" presetClass="entr" presetSubtype="0" fill="hold" nodeType="after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 from="(-#ppt_w/2)" to="(#ppt_x)" calcmode="lin" valueType="num">
                                      <p:cBhvr>
                                        <p:cTn id="14" dur="600" fill="hold">
                                          <p:stCondLst>
                                            <p:cond delay="0"/>
                                          </p:stCondLst>
                                        </p:cTn>
                                        <p:tgtEl>
                                          <p:spTgt spid="6">
                                            <p:txEl>
                                              <p:pRg st="1" end="1"/>
                                            </p:txEl>
                                          </p:spTgt>
                                        </p:tgtEl>
                                        <p:attrNameLst>
                                          <p:attrName>ppt_x</p:attrName>
                                        </p:attrNameLst>
                                      </p:cBhvr>
                                    </p:anim>
                                    <p:anim from="0" to="-1.0" calcmode="lin" valueType="num">
                                      <p:cBhvr>
                                        <p:cTn id="15" dur="200" decel="50000" autoRev="1" fill="hold">
                                          <p:stCondLst>
                                            <p:cond delay="600"/>
                                          </p:stCondLst>
                                        </p:cTn>
                                        <p:tgtEl>
                                          <p:spTgt spid="6">
                                            <p:txEl>
                                              <p:pRg st="1" end="1"/>
                                            </p:txEl>
                                          </p:spTgt>
                                        </p:tgtEl>
                                        <p:attrNameLst>
                                          <p:attrName>xshear</p:attrName>
                                        </p:attrNameLst>
                                      </p:cBhvr>
                                    </p:anim>
                                    <p:animScale>
                                      <p:cBhvr>
                                        <p:cTn id="16" dur="200" decel="100000" autoRev="1" fill="hold">
                                          <p:stCondLst>
                                            <p:cond delay="600"/>
                                          </p:stCondLst>
                                        </p:cTn>
                                        <p:tgtEl>
                                          <p:spTgt spid="6">
                                            <p:txEl>
                                              <p:pRg st="1" end="1"/>
                                            </p:txEl>
                                          </p:spTgt>
                                        </p:tgtEl>
                                      </p:cBhvr>
                                      <p:from x="100000" y="100000"/>
                                      <p:to x="80000" y="100000"/>
                                    </p:animScale>
                                    <p:anim by="(#ppt_h/3+#ppt_w*0.1)" calcmode="lin" valueType="num">
                                      <p:cBhvr additive="sum">
                                        <p:cTn id="17" dur="200" decel="100000" autoRev="1" fill="hold">
                                          <p:stCondLst>
                                            <p:cond delay="600"/>
                                          </p:stCondLst>
                                        </p:cTn>
                                        <p:tgtEl>
                                          <p:spTgt spid="6">
                                            <p:txEl>
                                              <p:pRg st="1" end="1"/>
                                            </p:txEl>
                                          </p:spTgt>
                                        </p:tgtEl>
                                        <p:attrNameLst>
                                          <p:attrName>ppt_x</p:attrName>
                                        </p:attrNameLst>
                                      </p:cBhvr>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 calcmode="lin" valueType="num">
                                      <p:cBhvr additive="base">
                                        <p:cTn id="22"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blinds(horizontal)">
                                      <p:cBhvr>
                                        <p:cTn id="28" dur="500"/>
                                        <p:tgtEl>
                                          <p:spTgt spid="6">
                                            <p:txEl>
                                              <p:pRg st="3" end="3"/>
                                            </p:txEl>
                                          </p:spTgt>
                                        </p:tgtEl>
                                      </p:cBhvr>
                                    </p:animEffect>
                                  </p:childTnLst>
                                </p:cTn>
                              </p:par>
                              <p:par>
                                <p:cTn id="29" presetID="3" presetClass="entr" presetSubtype="10" fill="hold" nodeType="with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Effect transition="in" filter="blinds(horizontal)">
                                      <p:cBhvr>
                                        <p:cTn id="31" dur="500"/>
                                        <p:tgtEl>
                                          <p:spTgt spid="6">
                                            <p:txEl>
                                              <p:pRg st="4" end="4"/>
                                            </p:txEl>
                                          </p:spTgt>
                                        </p:tgtEl>
                                      </p:cBhvr>
                                    </p:animEffect>
                                  </p:childTnLst>
                                </p:cTn>
                              </p:par>
                              <p:par>
                                <p:cTn id="32" presetID="3" presetClass="entr" presetSubtype="10" fill="hold" nodeType="withEffect">
                                  <p:stCondLst>
                                    <p:cond delay="0"/>
                                  </p:stCondLst>
                                  <p:childTnLst>
                                    <p:set>
                                      <p:cBhvr>
                                        <p:cTn id="33" dur="1" fill="hold">
                                          <p:stCondLst>
                                            <p:cond delay="0"/>
                                          </p:stCondLst>
                                        </p:cTn>
                                        <p:tgtEl>
                                          <p:spTgt spid="6">
                                            <p:txEl>
                                              <p:pRg st="5" end="5"/>
                                            </p:txEl>
                                          </p:spTgt>
                                        </p:tgtEl>
                                        <p:attrNameLst>
                                          <p:attrName>style.visibility</p:attrName>
                                        </p:attrNameLst>
                                      </p:cBhvr>
                                      <p:to>
                                        <p:strVal val="visible"/>
                                      </p:to>
                                    </p:set>
                                    <p:animEffect transition="in" filter="blinds(horizontal)">
                                      <p:cBhvr>
                                        <p:cTn id="34" dur="500"/>
                                        <p:tgtEl>
                                          <p:spTgt spid="6">
                                            <p:txEl>
                                              <p:pRg st="5" end="5"/>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blinds(horizontal)">
                                      <p:cBhvr>
                                        <p:cTn id="39" dur="500"/>
                                        <p:tgtEl>
                                          <p:spTgt spid="7"/>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nodeType="clickEffect">
                                  <p:stCondLst>
                                    <p:cond delay="0"/>
                                  </p:stCondLst>
                                  <p:childTnLst>
                                    <p:set>
                                      <p:cBhvr>
                                        <p:cTn id="43" dur="1" fill="hold">
                                          <p:stCondLst>
                                            <p:cond delay="0"/>
                                          </p:stCondLst>
                                        </p:cTn>
                                        <p:tgtEl>
                                          <p:spTgt spid="4"/>
                                        </p:tgtEl>
                                        <p:attrNameLst>
                                          <p:attrName>style.visibility</p:attrName>
                                        </p:attrNameLst>
                                      </p:cBhvr>
                                      <p:to>
                                        <p:strVal val="visible"/>
                                      </p:to>
                                    </p:set>
                                    <p:animEffect transition="in" filter="blinds(horizontal)">
                                      <p:cBhvr>
                                        <p:cTn id="44" dur="500"/>
                                        <p:tgtEl>
                                          <p:spTgt spid="4"/>
                                        </p:tgtEl>
                                      </p:cBhvr>
                                    </p:animEffect>
                                  </p:childTnLst>
                                </p:cTn>
                              </p:par>
                              <p:par>
                                <p:cTn id="45" presetID="3" presetClass="entr" presetSubtype="10" fill="hold" nodeType="with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blinds(horizontal)">
                                      <p:cBhvr>
                                        <p:cTn id="47" dur="500"/>
                                        <p:tgtEl>
                                          <p:spTgt spid="5"/>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6">
                                            <p:txEl>
                                              <p:pRg st="6" end="6"/>
                                            </p:txEl>
                                          </p:spTgt>
                                        </p:tgtEl>
                                        <p:attrNameLst>
                                          <p:attrName>style.visibility</p:attrName>
                                        </p:attrNameLst>
                                      </p:cBhvr>
                                      <p:to>
                                        <p:strVal val="visible"/>
                                      </p:to>
                                    </p:set>
                                    <p:anim calcmode="lin" valueType="num">
                                      <p:cBhvr additive="base">
                                        <p:cTn id="52"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6">
                                            <p:txEl>
                                              <p:pRg st="6" end="6"/>
                                            </p:txEl>
                                          </p:spTgt>
                                        </p:tgtEl>
                                        <p:attrNameLst>
                                          <p:attrName>ppt_y</p:attrName>
                                        </p:attrNameLst>
                                      </p:cBhvr>
                                      <p:tavLst>
                                        <p:tav tm="0">
                                          <p:val>
                                            <p:strVal val="1+#ppt_h/2"/>
                                          </p:val>
                                        </p:tav>
                                        <p:tav tm="100000">
                                          <p:val>
                                            <p:strVal val="#ppt_y"/>
                                          </p:val>
                                        </p:tav>
                                      </p:tavLst>
                                    </p:anim>
                                  </p:childTnLst>
                                </p:cTn>
                              </p:par>
                              <p:par>
                                <p:cTn id="54" presetID="2" presetClass="entr" presetSubtype="4" fill="hold" nodeType="withEffect">
                                  <p:stCondLst>
                                    <p:cond delay="0"/>
                                  </p:stCondLst>
                                  <p:childTnLst>
                                    <p:set>
                                      <p:cBhvr>
                                        <p:cTn id="55" dur="1" fill="hold">
                                          <p:stCondLst>
                                            <p:cond delay="0"/>
                                          </p:stCondLst>
                                        </p:cTn>
                                        <p:tgtEl>
                                          <p:spTgt spid="6">
                                            <p:txEl>
                                              <p:pRg st="7" end="7"/>
                                            </p:txEl>
                                          </p:spTgt>
                                        </p:tgtEl>
                                        <p:attrNameLst>
                                          <p:attrName>style.visibility</p:attrName>
                                        </p:attrNameLst>
                                      </p:cBhvr>
                                      <p:to>
                                        <p:strVal val="visible"/>
                                      </p:to>
                                    </p:set>
                                    <p:anim calcmode="lin" valueType="num">
                                      <p:cBhvr additive="base">
                                        <p:cTn id="56"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6">
                                            <p:txEl>
                                              <p:pRg st="7" end="7"/>
                                            </p:txEl>
                                          </p:spTgt>
                                        </p:tgtEl>
                                        <p:attrNameLst>
                                          <p:attrName>ppt_y</p:attrName>
                                        </p:attrNameLst>
                                      </p:cBhvr>
                                      <p:tavLst>
                                        <p:tav tm="0">
                                          <p:val>
                                            <p:strVal val="1+#ppt_h/2"/>
                                          </p:val>
                                        </p:tav>
                                        <p:tav tm="100000">
                                          <p:val>
                                            <p:strVal val="#ppt_y"/>
                                          </p:val>
                                        </p:tav>
                                      </p:tavLst>
                                    </p:anim>
                                  </p:childTnLst>
                                </p:cTn>
                              </p:par>
                              <p:par>
                                <p:cTn id="58" presetID="2" presetClass="entr" presetSubtype="4" fill="hold" nodeType="withEffect">
                                  <p:stCondLst>
                                    <p:cond delay="0"/>
                                  </p:stCondLst>
                                  <p:childTnLst>
                                    <p:set>
                                      <p:cBhvr>
                                        <p:cTn id="59" dur="1" fill="hold">
                                          <p:stCondLst>
                                            <p:cond delay="0"/>
                                          </p:stCondLst>
                                        </p:cTn>
                                        <p:tgtEl>
                                          <p:spTgt spid="6">
                                            <p:txEl>
                                              <p:pRg st="8" end="8"/>
                                            </p:txEl>
                                          </p:spTgt>
                                        </p:tgtEl>
                                        <p:attrNameLst>
                                          <p:attrName>style.visibility</p:attrName>
                                        </p:attrNameLst>
                                      </p:cBhvr>
                                      <p:to>
                                        <p:strVal val="visible"/>
                                      </p:to>
                                    </p:set>
                                    <p:anim calcmode="lin" valueType="num">
                                      <p:cBhvr additive="base">
                                        <p:cTn id="60"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3" presetClass="entr" presetSubtype="10" fill="hold" nodeType="clickEffect">
                                  <p:stCondLst>
                                    <p:cond delay="0"/>
                                  </p:stCondLst>
                                  <p:childTnLst>
                                    <p:set>
                                      <p:cBhvr>
                                        <p:cTn id="65" dur="1" fill="hold">
                                          <p:stCondLst>
                                            <p:cond delay="0"/>
                                          </p:stCondLst>
                                        </p:cTn>
                                        <p:tgtEl>
                                          <p:spTgt spid="8"/>
                                        </p:tgtEl>
                                        <p:attrNameLst>
                                          <p:attrName>style.visibility</p:attrName>
                                        </p:attrNameLst>
                                      </p:cBhvr>
                                      <p:to>
                                        <p:strVal val="visible"/>
                                      </p:to>
                                    </p:set>
                                    <p:animEffect transition="in" filter="blinds(horizontal)">
                                      <p:cBhvr>
                                        <p:cTn id="6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true"/>
          <p:nvPr/>
        </p:nvSpPr>
        <p:spPr>
          <a:xfrm>
            <a:off x="487680" y="920750"/>
            <a:ext cx="7912100" cy="5015865"/>
          </a:xfrm>
          <a:prstGeom prst="rect">
            <a:avLst/>
          </a:prstGeom>
          <a:noFill/>
          <a:ln w="9525">
            <a:noFill/>
          </a:ln>
        </p:spPr>
        <p:txBody>
          <a:bodyPr wrap="square">
            <a:spAutoFit/>
          </a:bodyPr>
          <a:p>
            <a:pPr marL="0" indent="0" algn="l">
              <a:lnSpc>
                <a:spcPct val="200000"/>
              </a:lnSpc>
              <a:buClr>
                <a:srgbClr val="FF0000"/>
              </a:buClr>
              <a:buFont typeface="东文宋体" charset="0"/>
              <a:buNone/>
            </a:pPr>
            <a:r>
              <a:rPr lang="en-US" altLang="zh-CN" sz="2000">
                <a:effectLst>
                  <a:outerShdw blurRad="38100" dist="19050" dir="2700000" algn="tl" rotWithShape="0">
                    <a:schemeClr val="dk1">
                      <a:alpha val="40000"/>
                    </a:schemeClr>
                  </a:outerShdw>
                </a:effectLst>
                <a:latin typeface="+mn-ea"/>
                <a:ea typeface="+mn-ea"/>
                <a:cs typeface="+mn-ea"/>
                <a:sym typeface="+mn-ea"/>
              </a:rPr>
              <a:t>    </a:t>
            </a:r>
            <a:r>
              <a:rPr lang="zh-CN" sz="2000">
                <a:effectLst>
                  <a:outerShdw blurRad="38100" dist="19050" dir="2700000" algn="tl" rotWithShape="0">
                    <a:schemeClr val="dk1">
                      <a:alpha val="40000"/>
                    </a:schemeClr>
                  </a:outerShdw>
                </a:effectLst>
                <a:latin typeface="+mn-ea"/>
                <a:ea typeface="+mn-ea"/>
                <a:cs typeface="+mn-ea"/>
                <a:sym typeface="+mn-ea"/>
              </a:rPr>
              <a:t>向工程</a:t>
            </a:r>
            <a:r>
              <a:rPr sz="2000">
                <a:effectLst>
                  <a:outerShdw blurRad="38100" dist="19050" dir="2700000" algn="tl" rotWithShape="0">
                    <a:schemeClr val="dk1">
                      <a:alpha val="40000"/>
                    </a:schemeClr>
                  </a:outerShdw>
                </a:effectLst>
                <a:latin typeface="+mn-ea"/>
                <a:ea typeface="+mn-ea"/>
                <a:cs typeface="+mn-ea"/>
                <a:sym typeface="+mn-ea"/>
              </a:rPr>
              <a:t>所在地建设主管部门申请对地基与基础工程检查（地基与</a:t>
            </a:r>
            <a:r>
              <a:rPr lang="en-US" sz="2000">
                <a:effectLst>
                  <a:outerShdw blurRad="38100" dist="19050" dir="2700000" algn="tl" rotWithShape="0">
                    <a:schemeClr val="dk1">
                      <a:alpha val="40000"/>
                    </a:schemeClr>
                  </a:outerShdw>
                </a:effectLst>
                <a:latin typeface="+mn-ea"/>
                <a:ea typeface="+mn-ea"/>
                <a:cs typeface="+mn-ea"/>
                <a:sym typeface="+mn-ea"/>
              </a:rPr>
              <a:t> </a:t>
            </a:r>
            <a:endParaRPr lang="en-US" sz="2000">
              <a:effectLst>
                <a:outerShdw blurRad="38100" dist="19050" dir="2700000" algn="tl" rotWithShape="0">
                  <a:schemeClr val="dk1">
                    <a:alpha val="40000"/>
                  </a:schemeClr>
                </a:outerShdw>
              </a:effectLst>
              <a:latin typeface="+mn-ea"/>
              <a:ea typeface="+mn-ea"/>
              <a:cs typeface="+mn-ea"/>
              <a:sym typeface="+mn-ea"/>
            </a:endParaRPr>
          </a:p>
          <a:p>
            <a:pPr marL="0" indent="0" algn="l">
              <a:lnSpc>
                <a:spcPct val="200000"/>
              </a:lnSpc>
              <a:buClr>
                <a:srgbClr val="FF0000"/>
              </a:buClr>
              <a:buFont typeface="东文宋体" charset="0"/>
              <a:buNone/>
            </a:pPr>
            <a:r>
              <a:rPr lang="en-US" sz="2000">
                <a:effectLst>
                  <a:outerShdw blurRad="38100" dist="19050" dir="2700000" algn="tl" rotWithShape="0">
                    <a:schemeClr val="dk1">
                      <a:alpha val="40000"/>
                    </a:schemeClr>
                  </a:outerShdw>
                </a:effectLst>
                <a:latin typeface="+mn-ea"/>
                <a:ea typeface="+mn-ea"/>
                <a:cs typeface="+mn-ea"/>
                <a:sym typeface="+mn-ea"/>
              </a:rPr>
              <a:t>    </a:t>
            </a:r>
            <a:r>
              <a:rPr sz="2000">
                <a:effectLst>
                  <a:outerShdw blurRad="38100" dist="19050" dir="2700000" algn="tl" rotWithShape="0">
                    <a:schemeClr val="dk1">
                      <a:alpha val="40000"/>
                    </a:schemeClr>
                  </a:outerShdw>
                </a:effectLst>
                <a:latin typeface="+mn-ea"/>
                <a:ea typeface="+mn-ea"/>
                <a:cs typeface="+mn-ea"/>
                <a:sym typeface="+mn-ea"/>
              </a:rPr>
              <a:t>基础工程现场检查申请书详见</a:t>
            </a:r>
            <a:r>
              <a:rPr sz="2000" b="0">
                <a:solidFill>
                  <a:schemeClr val="tx1"/>
                </a:solidFill>
                <a:effectLst>
                  <a:outerShdw blurRad="38100" dist="19050" dir="2700000" algn="tl" rotWithShape="0">
                    <a:schemeClr val="dk1">
                      <a:alpha val="40000"/>
                    </a:schemeClr>
                  </a:outerShdw>
                </a:effectLst>
                <a:latin typeface="+mn-ea"/>
                <a:ea typeface="+mn-ea"/>
                <a:cs typeface="+mn-ea"/>
              </a:rPr>
              <a:t>附件2）。工程所在地建设主管部</a:t>
            </a:r>
            <a:endParaRPr sz="2000" b="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东文宋体" charset="0"/>
              <a:buNone/>
            </a:pPr>
            <a:r>
              <a:rPr sz="2000" b="0">
                <a:solidFill>
                  <a:schemeClr val="tx1"/>
                </a:solidFill>
                <a:effectLst>
                  <a:outerShdw blurRad="38100" dist="19050" dir="2700000" algn="tl" rotWithShape="0">
                    <a:schemeClr val="dk1">
                      <a:alpha val="40000"/>
                    </a:schemeClr>
                  </a:outerShdw>
                </a:effectLst>
                <a:latin typeface="+mn-ea"/>
                <a:ea typeface="+mn-ea"/>
                <a:cs typeface="+mn-ea"/>
              </a:rPr>
              <a:t> </a:t>
            </a:r>
            <a:r>
              <a:rPr lang="en-US" sz="2000" b="0">
                <a:solidFill>
                  <a:schemeClr val="tx1"/>
                </a:solidFill>
                <a:effectLst>
                  <a:outerShdw blurRad="38100" dist="19050" dir="2700000" algn="tl" rotWithShape="0">
                    <a:schemeClr val="dk1">
                      <a:alpha val="40000"/>
                    </a:schemeClr>
                  </a:outerShdw>
                </a:effectLst>
                <a:latin typeface="+mn-ea"/>
                <a:ea typeface="+mn-ea"/>
                <a:cs typeface="+mn-ea"/>
              </a:rPr>
              <a:t>   </a:t>
            </a:r>
            <a:r>
              <a:rPr sz="2000" b="0">
                <a:solidFill>
                  <a:schemeClr val="tx1"/>
                </a:solidFill>
                <a:effectLst>
                  <a:outerShdw blurRad="38100" dist="19050" dir="2700000" algn="tl" rotWithShape="0">
                    <a:schemeClr val="dk1">
                      <a:alpha val="40000"/>
                    </a:schemeClr>
                  </a:outerShdw>
                </a:effectLst>
                <a:latin typeface="+mn-ea"/>
                <a:ea typeface="+mn-ea"/>
                <a:cs typeface="+mn-ea"/>
              </a:rPr>
              <a:t>门正式受理后，应及时组织现场检查，并进行质量评价。</a:t>
            </a:r>
            <a:endParaRPr sz="2000" b="0">
              <a:solidFill>
                <a:schemeClr val="tx1"/>
              </a:solidFill>
              <a:effectLst>
                <a:outerShdw blurRad="38100" dist="19050" dir="2700000" algn="tl" rotWithShape="0">
                  <a:schemeClr val="dk1">
                    <a:alpha val="40000"/>
                  </a:schemeClr>
                </a:outerShdw>
              </a:effectLst>
              <a:latin typeface="+mn-ea"/>
              <a:ea typeface="+mn-ea"/>
              <a:cs typeface="+mn-ea"/>
            </a:endParaRPr>
          </a:p>
          <a:p>
            <a:pPr marL="342900" indent="-342900" algn="l">
              <a:lnSpc>
                <a:spcPct val="200000"/>
              </a:lnSpc>
              <a:buClr>
                <a:srgbClr val="FF0000"/>
              </a:buClr>
              <a:buFont typeface="Arial" panose="02080604020202020204" pitchFamily="34" charset="0"/>
              <a:buChar char="•"/>
            </a:pPr>
            <a:r>
              <a:rPr sz="2000" b="0">
                <a:solidFill>
                  <a:schemeClr val="tx1"/>
                </a:solidFill>
                <a:effectLst>
                  <a:outerShdw blurRad="38100" dist="19050" dir="2700000" algn="tl" rotWithShape="0">
                    <a:schemeClr val="dk1">
                      <a:alpha val="40000"/>
                    </a:schemeClr>
                  </a:outerShdw>
                </a:effectLst>
                <a:latin typeface="+mn-ea"/>
                <a:ea typeface="+mn-ea"/>
                <a:cs typeface="+mn-ea"/>
              </a:rPr>
              <a:t>（三）当主体结构工程完工验收合格后，施工企业应</a:t>
            </a:r>
            <a:r>
              <a:rPr sz="2000">
                <a:solidFill>
                  <a:schemeClr val="tx1"/>
                </a:solidFill>
                <a:effectLst>
                  <a:outerShdw blurRad="38100" dist="19050" dir="2700000" algn="tl" rotWithShape="0">
                    <a:schemeClr val="dk1">
                      <a:alpha val="40000"/>
                    </a:schemeClr>
                  </a:outerShdw>
                </a:effectLst>
                <a:latin typeface="+mn-ea"/>
                <a:ea typeface="+mn-ea"/>
                <a:cs typeface="+mn-ea"/>
              </a:rPr>
              <a:t>及时通过智慧</a:t>
            </a:r>
            <a:endParaRPr sz="200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Arial" panose="02080604020202020204" pitchFamily="34" charset="0"/>
              <a:buNone/>
            </a:pPr>
            <a:r>
              <a:rPr lang="en-US" sz="2000">
                <a:solidFill>
                  <a:schemeClr val="tx1"/>
                </a:solidFill>
                <a:effectLst>
                  <a:outerShdw blurRad="38100" dist="19050" dir="2700000" algn="tl" rotWithShape="0">
                    <a:schemeClr val="dk1">
                      <a:alpha val="40000"/>
                    </a:schemeClr>
                  </a:outerShdw>
                </a:effectLst>
                <a:latin typeface="+mn-ea"/>
                <a:ea typeface="+mn-ea"/>
                <a:cs typeface="+mn-ea"/>
              </a:rPr>
              <a:t>    </a:t>
            </a:r>
            <a:r>
              <a:rPr sz="2000">
                <a:solidFill>
                  <a:schemeClr val="tx1"/>
                </a:solidFill>
                <a:effectLst>
                  <a:outerShdw blurRad="38100" dist="19050" dir="2700000" algn="tl" rotWithShape="0">
                    <a:schemeClr val="dk1">
                      <a:alpha val="40000"/>
                    </a:schemeClr>
                  </a:outerShdw>
                </a:effectLst>
                <a:latin typeface="+mn-ea"/>
                <a:ea typeface="+mn-ea"/>
                <a:cs typeface="+mn-ea"/>
              </a:rPr>
              <a:t>建设系统</a:t>
            </a:r>
            <a:r>
              <a:rPr sz="2000" b="0">
                <a:solidFill>
                  <a:schemeClr val="tx1"/>
                </a:solidFill>
                <a:effectLst>
                  <a:outerShdw blurRad="38100" dist="19050" dir="2700000" algn="tl" rotWithShape="0">
                    <a:schemeClr val="dk1">
                      <a:alpha val="40000"/>
                    </a:schemeClr>
                  </a:outerShdw>
                </a:effectLst>
                <a:latin typeface="+mn-ea"/>
                <a:ea typeface="+mn-ea"/>
                <a:cs typeface="+mn-ea"/>
              </a:rPr>
              <a:t>向评选办公室报送主体结构工程检查申请书（主体结构</a:t>
            </a:r>
            <a:r>
              <a:rPr lang="en-US" sz="2000" b="0">
                <a:solidFill>
                  <a:schemeClr val="tx1"/>
                </a:solidFill>
                <a:effectLst>
                  <a:outerShdw blurRad="38100" dist="19050" dir="2700000" algn="tl" rotWithShape="0">
                    <a:schemeClr val="dk1">
                      <a:alpha val="40000"/>
                    </a:schemeClr>
                  </a:outerShdw>
                </a:effectLst>
                <a:latin typeface="+mn-ea"/>
                <a:ea typeface="+mn-ea"/>
                <a:cs typeface="+mn-ea"/>
              </a:rPr>
              <a:t>    </a:t>
            </a:r>
            <a:endParaRPr lang="en-US" sz="2000" b="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Arial" panose="02080604020202020204" pitchFamily="34" charset="0"/>
              <a:buNone/>
            </a:pPr>
            <a:r>
              <a:rPr lang="en-US" sz="2000" b="0">
                <a:solidFill>
                  <a:schemeClr val="tx1"/>
                </a:solidFill>
                <a:effectLst>
                  <a:outerShdw blurRad="38100" dist="19050" dir="2700000" algn="tl" rotWithShape="0">
                    <a:schemeClr val="dk1">
                      <a:alpha val="40000"/>
                    </a:schemeClr>
                  </a:outerShdw>
                </a:effectLst>
                <a:latin typeface="+mn-ea"/>
                <a:ea typeface="+mn-ea"/>
                <a:cs typeface="+mn-ea"/>
              </a:rPr>
              <a:t>    </a:t>
            </a:r>
            <a:r>
              <a:rPr sz="2000" b="0">
                <a:solidFill>
                  <a:schemeClr val="tx1"/>
                </a:solidFill>
                <a:effectLst>
                  <a:outerShdw blurRad="38100" dist="19050" dir="2700000" algn="tl" rotWithShape="0">
                    <a:schemeClr val="dk1">
                      <a:alpha val="40000"/>
                    </a:schemeClr>
                  </a:outerShdw>
                </a:effectLst>
                <a:latin typeface="+mn-ea"/>
                <a:ea typeface="+mn-ea"/>
                <a:cs typeface="+mn-ea"/>
              </a:rPr>
              <a:t>工程现场检查申请书详见附件3）及工程所在地建设主管部门的</a:t>
            </a:r>
            <a:endParaRPr sz="2000" b="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Arial" panose="02080604020202020204" pitchFamily="34" charset="0"/>
              <a:buNone/>
            </a:pPr>
            <a:r>
              <a:rPr sz="2000" b="0">
                <a:solidFill>
                  <a:schemeClr val="tx1"/>
                </a:solidFill>
                <a:effectLst>
                  <a:outerShdw blurRad="38100" dist="19050" dir="2700000" algn="tl" rotWithShape="0">
                    <a:schemeClr val="dk1">
                      <a:alpha val="40000"/>
                    </a:schemeClr>
                  </a:outerShdw>
                </a:effectLst>
                <a:latin typeface="+mn-ea"/>
                <a:ea typeface="+mn-ea"/>
                <a:cs typeface="+mn-ea"/>
              </a:rPr>
              <a:t> </a:t>
            </a:r>
            <a:r>
              <a:rPr lang="en-US" sz="2000" b="0">
                <a:solidFill>
                  <a:schemeClr val="tx1"/>
                </a:solidFill>
                <a:effectLst>
                  <a:outerShdw blurRad="38100" dist="19050" dir="2700000" algn="tl" rotWithShape="0">
                    <a:schemeClr val="dk1">
                      <a:alpha val="40000"/>
                    </a:schemeClr>
                  </a:outerShdw>
                </a:effectLst>
                <a:latin typeface="+mn-ea"/>
                <a:ea typeface="+mn-ea"/>
                <a:cs typeface="+mn-ea"/>
              </a:rPr>
              <a:t>   </a:t>
            </a:r>
            <a:r>
              <a:rPr sz="2000" b="0">
                <a:solidFill>
                  <a:schemeClr val="tx1"/>
                </a:solidFill>
                <a:effectLst>
                  <a:outerShdw blurRad="38100" dist="19050" dir="2700000" algn="tl" rotWithShape="0">
                    <a:schemeClr val="dk1">
                      <a:alpha val="40000"/>
                    </a:schemeClr>
                  </a:outerShdw>
                </a:effectLst>
                <a:latin typeface="+mn-ea"/>
                <a:ea typeface="+mn-ea"/>
                <a:cs typeface="+mn-ea"/>
              </a:rPr>
              <a:t>地基与基础工程检查评价证明文件。评选办公室正式受理后，应</a:t>
            </a:r>
            <a:endParaRPr sz="2000" b="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Arial" panose="02080604020202020204" pitchFamily="34" charset="0"/>
              <a:buNone/>
            </a:pPr>
            <a:r>
              <a:rPr sz="2000" b="0">
                <a:solidFill>
                  <a:schemeClr val="tx1"/>
                </a:solidFill>
                <a:effectLst>
                  <a:outerShdw blurRad="38100" dist="19050" dir="2700000" algn="tl" rotWithShape="0">
                    <a:schemeClr val="dk1">
                      <a:alpha val="40000"/>
                    </a:schemeClr>
                  </a:outerShdw>
                </a:effectLst>
                <a:latin typeface="+mn-ea"/>
                <a:ea typeface="+mn-ea"/>
                <a:cs typeface="+mn-ea"/>
              </a:rPr>
              <a:t> </a:t>
            </a:r>
            <a:r>
              <a:rPr lang="en-US" sz="2000" b="0">
                <a:solidFill>
                  <a:schemeClr val="tx1"/>
                </a:solidFill>
                <a:effectLst>
                  <a:outerShdw blurRad="38100" dist="19050" dir="2700000" algn="tl" rotWithShape="0">
                    <a:schemeClr val="dk1">
                      <a:alpha val="40000"/>
                    </a:schemeClr>
                  </a:outerShdw>
                </a:effectLst>
                <a:latin typeface="+mn-ea"/>
                <a:ea typeface="+mn-ea"/>
                <a:cs typeface="+mn-ea"/>
              </a:rPr>
              <a:t>   </a:t>
            </a:r>
            <a:r>
              <a:rPr sz="2000" b="0">
                <a:solidFill>
                  <a:schemeClr val="tx1"/>
                </a:solidFill>
                <a:effectLst>
                  <a:outerShdw blurRad="38100" dist="19050" dir="2700000" algn="tl" rotWithShape="0">
                    <a:schemeClr val="dk1">
                      <a:alpha val="40000"/>
                    </a:schemeClr>
                  </a:outerShdw>
                </a:effectLst>
                <a:latin typeface="+mn-ea"/>
                <a:ea typeface="+mn-ea"/>
                <a:cs typeface="+mn-ea"/>
              </a:rPr>
              <a:t>及时组织专家、检测机构现场检查检测，并进行质量评价。</a:t>
            </a:r>
            <a:endParaRPr sz="2000" b="0">
              <a:solidFill>
                <a:schemeClr val="tx1"/>
              </a:solidFill>
              <a:effectLst>
                <a:outerShdw blurRad="38100" dist="19050" dir="2700000" algn="tl" rotWithShape="0">
                  <a:schemeClr val="dk1">
                    <a:alpha val="40000"/>
                  </a:schemeClr>
                </a:outerShdw>
              </a:effectLst>
              <a:latin typeface="+mn-ea"/>
              <a:ea typeface="+mn-ea"/>
              <a:cs typeface="+mn-ea"/>
            </a:endParaRPr>
          </a:p>
        </p:txBody>
      </p:sp>
      <p:cxnSp>
        <p:nvCxnSpPr>
          <p:cNvPr id="7" name="直接连接符 6"/>
          <p:cNvCxnSpPr/>
          <p:nvPr/>
        </p:nvCxnSpPr>
        <p:spPr>
          <a:xfrm>
            <a:off x="6769100" y="3428365"/>
            <a:ext cx="1556385"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2" name="直接连接符 1"/>
          <p:cNvCxnSpPr/>
          <p:nvPr/>
        </p:nvCxnSpPr>
        <p:spPr>
          <a:xfrm>
            <a:off x="833120" y="4050030"/>
            <a:ext cx="1001395"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sp>
        <p:nvSpPr>
          <p:cNvPr id="4" name="矩形 3"/>
          <p:cNvSpPr/>
          <p:nvPr/>
        </p:nvSpPr>
        <p:spPr>
          <a:xfrm>
            <a:off x="7642860" y="31115"/>
            <a:ext cx="1452880" cy="583565"/>
          </a:xfrm>
          <a:prstGeom prst="rect">
            <a:avLst/>
          </a:prstGeom>
          <a:noFill/>
          <a:ln w="9525">
            <a:noFill/>
          </a:ln>
          <a:effectLst>
            <a:glow rad="228600">
              <a:schemeClr val="accent2">
                <a:satMod val="175000"/>
                <a:alpha val="40000"/>
              </a:schemeClr>
            </a:glow>
          </a:effectLst>
        </p:spPr>
        <p:txBody>
          <a:bodyPr wrap="square" anchor="t" anchorCtr="false">
            <a:spAutoFit/>
          </a:bodyPr>
          <a:p>
            <a:pPr lvl="0" algn="l" defTabSz="914400" eaLnBrk="1" fontAlgn="auto" hangingPunct="1">
              <a:buClrTx/>
              <a:buSzTx/>
              <a:buFontTx/>
            </a:pPr>
            <a:r>
              <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rPr>
              <a:t>修订主要内容（优质结构）</a:t>
            </a:r>
            <a:endPar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Effect transition="in" filter="blinds(horizontal)">
                                      <p:cBhvr>
                                        <p:cTn id="11" dur="500"/>
                                        <p:tgtEl>
                                          <p:spTgt spid="6">
                                            <p:txEl>
                                              <p:pRg st="1" end="1"/>
                                            </p:txEl>
                                          </p:spTgt>
                                        </p:tgtEl>
                                      </p:cBhvr>
                                    </p:animEffect>
                                  </p:childTnLst>
                                </p:cTn>
                              </p:par>
                            </p:childTnLst>
                          </p:cTn>
                        </p:par>
                        <p:par>
                          <p:cTn id="12" fill="hold">
                            <p:stCondLst>
                              <p:cond delay="1000"/>
                            </p:stCondLst>
                            <p:childTnLst>
                              <p:par>
                                <p:cTn id="13" presetID="3" presetClass="entr" presetSubtype="10" fill="hold" nodeType="after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blinds(horizontal)">
                                      <p:cBhvr>
                                        <p:cTn id="15" dur="500"/>
                                        <p:tgtEl>
                                          <p:spTgt spid="6">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6">
                                            <p:txEl>
                                              <p:pRg st="3" end="3"/>
                                            </p:txEl>
                                          </p:spTgt>
                                        </p:tgtEl>
                                        <p:attrNameLst>
                                          <p:attrName>style.visibility</p:attrName>
                                        </p:attrNameLst>
                                      </p:cBhvr>
                                      <p:to>
                                        <p:strVal val="visible"/>
                                      </p:to>
                                    </p:set>
                                    <p:anim calcmode="lin" valueType="num">
                                      <p:cBhvr additive="base">
                                        <p:cTn id="20"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6">
                                            <p:txEl>
                                              <p:pRg st="4" end="4"/>
                                            </p:txEl>
                                          </p:spTgt>
                                        </p:tgtEl>
                                        <p:attrNameLst>
                                          <p:attrName>style.visibility</p:attrName>
                                        </p:attrNameLst>
                                      </p:cBhvr>
                                      <p:to>
                                        <p:strVal val="visible"/>
                                      </p:to>
                                    </p:set>
                                    <p:anim calcmode="lin" valueType="num">
                                      <p:cBhvr additive="base">
                                        <p:cTn id="24"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6">
                                            <p:txEl>
                                              <p:pRg st="5" end="5"/>
                                            </p:txEl>
                                          </p:spTgt>
                                        </p:tgtEl>
                                        <p:attrNameLst>
                                          <p:attrName>style.visibility</p:attrName>
                                        </p:attrNameLst>
                                      </p:cBhvr>
                                      <p:to>
                                        <p:strVal val="visible"/>
                                      </p:to>
                                    </p:set>
                                    <p:anim calcmode="lin" valueType="num">
                                      <p:cBhvr additive="base">
                                        <p:cTn id="28"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6">
                                            <p:txEl>
                                              <p:pRg st="5" end="5"/>
                                            </p:txEl>
                                          </p:spTgt>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6">
                                            <p:txEl>
                                              <p:pRg st="6" end="6"/>
                                            </p:txEl>
                                          </p:spTgt>
                                        </p:tgtEl>
                                        <p:attrNameLst>
                                          <p:attrName>style.visibility</p:attrName>
                                        </p:attrNameLst>
                                      </p:cBhvr>
                                      <p:to>
                                        <p:strVal val="visible"/>
                                      </p:to>
                                    </p:set>
                                    <p:anim calcmode="lin" valueType="num">
                                      <p:cBhvr additive="base">
                                        <p:cTn id="32"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6">
                                            <p:txEl>
                                              <p:pRg st="7" end="7"/>
                                            </p:txEl>
                                          </p:spTgt>
                                        </p:tgtEl>
                                        <p:attrNameLst>
                                          <p:attrName>style.visibility</p:attrName>
                                        </p:attrNameLst>
                                      </p:cBhvr>
                                      <p:to>
                                        <p:strVal val="visible"/>
                                      </p:to>
                                    </p:set>
                                    <p:anim calcmode="lin" valueType="num">
                                      <p:cBhvr additive="base">
                                        <p:cTn id="36"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blinds(horizontal)">
                                      <p:cBhvr>
                                        <p:cTn id="42" dur="500"/>
                                        <p:tgtEl>
                                          <p:spTgt spid="7"/>
                                        </p:tgtEl>
                                      </p:cBhvr>
                                    </p:animEffect>
                                  </p:childTnLst>
                                </p:cTn>
                              </p:par>
                              <p:par>
                                <p:cTn id="43" presetID="3" presetClass="entr" presetSubtype="10" fill="hold" nodeType="withEffect">
                                  <p:stCondLst>
                                    <p:cond delay="0"/>
                                  </p:stCondLst>
                                  <p:childTnLst>
                                    <p:set>
                                      <p:cBhvr>
                                        <p:cTn id="44" dur="1" fill="hold">
                                          <p:stCondLst>
                                            <p:cond delay="0"/>
                                          </p:stCondLst>
                                        </p:cTn>
                                        <p:tgtEl>
                                          <p:spTgt spid="2"/>
                                        </p:tgtEl>
                                        <p:attrNameLst>
                                          <p:attrName>style.visibility</p:attrName>
                                        </p:attrNameLst>
                                      </p:cBhvr>
                                      <p:to>
                                        <p:strVal val="visible"/>
                                      </p:to>
                                    </p:set>
                                    <p:animEffect transition="in" filter="blinds(horizontal)">
                                      <p:cBhvr>
                                        <p:cTn id="4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true"/>
          <p:nvPr/>
        </p:nvSpPr>
        <p:spPr>
          <a:xfrm>
            <a:off x="743585" y="629285"/>
            <a:ext cx="7912100" cy="3169285"/>
          </a:xfrm>
          <a:prstGeom prst="rect">
            <a:avLst/>
          </a:prstGeom>
          <a:noFill/>
          <a:ln w="9525">
            <a:noFill/>
          </a:ln>
        </p:spPr>
        <p:txBody>
          <a:bodyPr wrap="square">
            <a:spAutoFit/>
          </a:bodyPr>
          <a:p>
            <a:pPr marL="0" indent="0" algn="l">
              <a:lnSpc>
                <a:spcPct val="200000"/>
              </a:lnSpc>
              <a:buClr>
                <a:srgbClr val="FF0000"/>
              </a:buClr>
              <a:buFont typeface="东文宋体" charset="0"/>
              <a:buNone/>
            </a:pPr>
            <a:r>
              <a:rPr lang="en-US" altLang="zh-CN" sz="2000" b="0">
                <a:solidFill>
                  <a:srgbClr val="000099"/>
                </a:solidFill>
                <a:effectLst>
                  <a:outerShdw blurRad="38100" dist="19050" dir="2700000" algn="tl" rotWithShape="0">
                    <a:schemeClr val="dk1">
                      <a:alpha val="40000"/>
                    </a:schemeClr>
                  </a:outerShdw>
                </a:effectLst>
                <a:latin typeface="+mn-ea"/>
                <a:ea typeface="+mn-ea"/>
                <a:cs typeface="+mn-ea"/>
              </a:rPr>
              <a:t>5</a:t>
            </a:r>
            <a:r>
              <a:rPr lang="zh-CN" sz="2000" b="0">
                <a:solidFill>
                  <a:srgbClr val="000099"/>
                </a:solidFill>
                <a:effectLst>
                  <a:outerShdw blurRad="38100" dist="19050" dir="2700000" algn="tl" rotWithShape="0">
                    <a:schemeClr val="dk1">
                      <a:alpha val="40000"/>
                    </a:schemeClr>
                  </a:outerShdw>
                </a:effectLst>
                <a:latin typeface="+mn-ea"/>
                <a:ea typeface="+mn-ea"/>
                <a:cs typeface="+mn-ea"/>
              </a:rPr>
              <a:t>.</a:t>
            </a:r>
            <a:r>
              <a:rPr sz="2000" b="0">
                <a:solidFill>
                  <a:srgbClr val="000099"/>
                </a:solidFill>
                <a:effectLst>
                  <a:outerShdw blurRad="38100" dist="19050" dir="2700000" algn="tl" rotWithShape="0">
                    <a:schemeClr val="dk1">
                      <a:alpha val="40000"/>
                    </a:schemeClr>
                  </a:outerShdw>
                </a:effectLst>
                <a:latin typeface="+mn-ea"/>
                <a:ea typeface="+mn-ea"/>
                <a:cs typeface="+mn-ea"/>
              </a:rPr>
              <a:t>明确项目申报次数要求（一个项目不论以单体形式还是组团形式，</a:t>
            </a:r>
            <a:endParaRPr sz="2000" b="0">
              <a:solidFill>
                <a:srgbClr val="000099"/>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东文宋体" charset="0"/>
              <a:buNone/>
            </a:pPr>
            <a:r>
              <a:rPr sz="2000" b="0">
                <a:solidFill>
                  <a:srgbClr val="000099"/>
                </a:solidFill>
                <a:effectLst>
                  <a:outerShdw blurRad="38100" dist="19050" dir="2700000" algn="tl" rotWithShape="0">
                    <a:schemeClr val="dk1">
                      <a:alpha val="40000"/>
                    </a:schemeClr>
                  </a:outerShdw>
                </a:effectLst>
                <a:latin typeface="+mn-ea"/>
                <a:ea typeface="+mn-ea"/>
                <a:cs typeface="+mn-ea"/>
              </a:rPr>
              <a:t> </a:t>
            </a:r>
            <a:r>
              <a:rPr lang="en-US" sz="2000" b="0">
                <a:solidFill>
                  <a:srgbClr val="000099"/>
                </a:solidFill>
                <a:effectLst>
                  <a:outerShdw blurRad="38100" dist="19050" dir="2700000" algn="tl" rotWithShape="0">
                    <a:schemeClr val="dk1">
                      <a:alpha val="40000"/>
                    </a:schemeClr>
                  </a:outerShdw>
                </a:effectLst>
                <a:latin typeface="+mn-ea"/>
                <a:ea typeface="+mn-ea"/>
                <a:cs typeface="+mn-ea"/>
              </a:rPr>
              <a:t> </a:t>
            </a:r>
            <a:r>
              <a:rPr sz="2000" b="0">
                <a:solidFill>
                  <a:srgbClr val="000099"/>
                </a:solidFill>
                <a:effectLst>
                  <a:outerShdw blurRad="38100" dist="19050" dir="2700000" algn="tl" rotWithShape="0">
                    <a:schemeClr val="dk1">
                      <a:alpha val="40000"/>
                    </a:schemeClr>
                  </a:outerShdw>
                </a:effectLst>
                <a:latin typeface="+mn-ea"/>
                <a:ea typeface="+mn-ea"/>
                <a:cs typeface="+mn-ea"/>
              </a:rPr>
              <a:t>均只能申报一次）</a:t>
            </a:r>
            <a:r>
              <a:rPr lang="zh-CN" sz="2000" b="0">
                <a:solidFill>
                  <a:srgbClr val="000099"/>
                </a:solidFill>
                <a:effectLst>
                  <a:outerShdw blurRad="38100" dist="19050" dir="2700000" algn="tl" rotWithShape="0">
                    <a:schemeClr val="dk1">
                      <a:alpha val="40000"/>
                    </a:schemeClr>
                  </a:outerShdw>
                </a:effectLst>
                <a:latin typeface="+mn-ea"/>
                <a:ea typeface="+mn-ea"/>
                <a:cs typeface="+mn-ea"/>
              </a:rPr>
              <a:t>。</a:t>
            </a:r>
            <a:endParaRPr sz="2000" b="0">
              <a:solidFill>
                <a:srgbClr val="000099"/>
              </a:solidFill>
              <a:effectLst>
                <a:outerShdw blurRad="38100" dist="19050" dir="2700000" algn="tl" rotWithShape="0">
                  <a:schemeClr val="dk1">
                    <a:alpha val="40000"/>
                  </a:schemeClr>
                </a:outerShdw>
              </a:effectLst>
              <a:latin typeface="+mn-ea"/>
              <a:ea typeface="+mn-ea"/>
              <a:cs typeface="+mn-ea"/>
            </a:endParaRPr>
          </a:p>
          <a:p>
            <a:pPr marL="285750" indent="-285750" algn="l">
              <a:lnSpc>
                <a:spcPct val="200000"/>
              </a:lnSpc>
              <a:buClr>
                <a:srgbClr val="FF0000"/>
              </a:buClr>
              <a:buFont typeface="东文宋体" charset="0"/>
              <a:buChar char="◆"/>
            </a:pPr>
            <a:r>
              <a:rPr lang="zh-CN" sz="2000" b="0">
                <a:solidFill>
                  <a:srgbClr val="FF0000"/>
                </a:solidFill>
                <a:effectLst>
                  <a:outerShdw blurRad="38100" dist="19050" dir="2700000" algn="tl" rotWithShape="0">
                    <a:schemeClr val="dk1">
                      <a:alpha val="40000"/>
                    </a:schemeClr>
                  </a:outerShdw>
                </a:effectLst>
                <a:latin typeface="+mn-ea"/>
                <a:ea typeface="+mn-ea"/>
                <a:cs typeface="+mn-ea"/>
              </a:rPr>
              <a:t>具体条文</a:t>
            </a:r>
            <a:r>
              <a:rPr 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（“三、申报和检查”</a:t>
            </a:r>
            <a:r>
              <a:rPr lang="en-US" alt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 </a:t>
            </a:r>
            <a:r>
              <a:rPr 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中第</a:t>
            </a:r>
            <a:r>
              <a:rPr lang="zh-CN" altLang="en-US" sz="2000">
                <a:solidFill>
                  <a:srgbClr val="FF0000"/>
                </a:solidFill>
                <a:effectLst>
                  <a:outerShdw blurRad="38100" dist="19050" dir="2700000" algn="tl" rotWithShape="0">
                    <a:schemeClr val="dk1">
                      <a:alpha val="40000"/>
                    </a:schemeClr>
                  </a:outerShdw>
                </a:effectLst>
                <a:latin typeface="+mn-ea"/>
                <a:ea typeface="+mn-ea"/>
                <a:cs typeface="+mn-ea"/>
                <a:sym typeface="+mn-ea"/>
              </a:rPr>
              <a:t>五</a:t>
            </a:r>
            <a:r>
              <a:rPr 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条的第四小条）</a:t>
            </a:r>
            <a:r>
              <a:rPr lang="zh-CN" sz="2000" b="0">
                <a:solidFill>
                  <a:srgbClr val="FF0000"/>
                </a:solidFill>
                <a:effectLst>
                  <a:outerShdw blurRad="38100" dist="19050" dir="2700000" algn="tl" rotWithShape="0">
                    <a:schemeClr val="dk1">
                      <a:alpha val="40000"/>
                    </a:schemeClr>
                  </a:outerShdw>
                </a:effectLst>
                <a:latin typeface="+mn-ea"/>
                <a:ea typeface="+mn-ea"/>
                <a:cs typeface="+mn-ea"/>
              </a:rPr>
              <a:t>：</a:t>
            </a:r>
            <a:endParaRPr lang="zh-CN" sz="2000" b="0">
              <a:solidFill>
                <a:srgbClr val="FF0000"/>
              </a:solidFill>
              <a:effectLst>
                <a:outerShdw blurRad="38100" dist="19050" dir="2700000" algn="tl" rotWithShape="0">
                  <a:schemeClr val="dk1">
                    <a:alpha val="40000"/>
                  </a:schemeClr>
                </a:outerShdw>
              </a:effectLst>
              <a:latin typeface="+mn-ea"/>
              <a:ea typeface="+mn-ea"/>
              <a:cs typeface="+mn-ea"/>
            </a:endParaRPr>
          </a:p>
          <a:p>
            <a:pPr marL="285750" indent="-285750" algn="l">
              <a:lnSpc>
                <a:spcPct val="200000"/>
              </a:lnSpc>
              <a:buClr>
                <a:srgbClr val="FF0000"/>
              </a:buClr>
              <a:buFont typeface="Arial" panose="02080604020202020204" pitchFamily="34" charset="0"/>
              <a:buChar char="•"/>
            </a:pPr>
            <a:r>
              <a:rPr sz="2000">
                <a:effectLst>
                  <a:outerShdw blurRad="38100" dist="19050" dir="2700000" algn="tl" rotWithShape="0">
                    <a:schemeClr val="dk1">
                      <a:alpha val="40000"/>
                    </a:schemeClr>
                  </a:outerShdw>
                </a:effectLst>
                <a:latin typeface="+mn-ea"/>
                <a:ea typeface="+mn-ea"/>
                <a:cs typeface="+mn-ea"/>
              </a:rPr>
              <a:t>（五）参评工程应遵守以下规定：</a:t>
            </a:r>
            <a:endParaRPr sz="2000">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Arial" panose="02080604020202020204" pitchFamily="34" charset="0"/>
              <a:buNone/>
            </a:pPr>
            <a:r>
              <a:rPr lang="en-US" sz="2000">
                <a:effectLst>
                  <a:outerShdw blurRad="38100" dist="19050" dir="2700000" algn="tl" rotWithShape="0">
                    <a:schemeClr val="dk1">
                      <a:alpha val="40000"/>
                    </a:schemeClr>
                  </a:outerShdw>
                </a:effectLst>
                <a:latin typeface="+mn-ea"/>
                <a:ea typeface="+mn-ea"/>
                <a:cs typeface="+mn-ea"/>
              </a:rPr>
              <a:t>   </a:t>
            </a:r>
            <a:r>
              <a:rPr sz="2000">
                <a:effectLst>
                  <a:outerShdw blurRad="38100" dist="19050" dir="2700000" algn="tl" rotWithShape="0">
                    <a:schemeClr val="dk1">
                      <a:alpha val="40000"/>
                    </a:schemeClr>
                  </a:outerShdw>
                </a:effectLst>
                <a:latin typeface="+mn-ea"/>
                <a:ea typeface="+mn-ea"/>
                <a:cs typeface="+mn-ea"/>
              </a:rPr>
              <a:t>4.申报项目不论以单体形式还是组团形式，均只能申报一次</a:t>
            </a:r>
            <a:r>
              <a:rPr lang="zh-CN" sz="2000">
                <a:effectLst>
                  <a:outerShdw blurRad="38100" dist="19050" dir="2700000" algn="tl" rotWithShape="0">
                    <a:schemeClr val="dk1">
                      <a:alpha val="40000"/>
                    </a:schemeClr>
                  </a:outerShdw>
                </a:effectLst>
                <a:latin typeface="+mn-ea"/>
                <a:ea typeface="+mn-ea"/>
                <a:cs typeface="+mn-ea"/>
              </a:rPr>
              <a:t>。</a:t>
            </a:r>
            <a:endParaRPr lang="zh-CN" sz="2000">
              <a:effectLst>
                <a:outerShdw blurRad="38100" dist="19050" dir="2700000" algn="tl" rotWithShape="0">
                  <a:schemeClr val="dk1">
                    <a:alpha val="40000"/>
                  </a:schemeClr>
                </a:outerShdw>
              </a:effectLst>
              <a:latin typeface="+mn-ea"/>
              <a:ea typeface="+mn-ea"/>
              <a:cs typeface="+mn-ea"/>
            </a:endParaRPr>
          </a:p>
        </p:txBody>
      </p:sp>
      <p:sp>
        <p:nvSpPr>
          <p:cNvPr id="2" name="矩形 1"/>
          <p:cNvSpPr/>
          <p:nvPr/>
        </p:nvSpPr>
        <p:spPr>
          <a:xfrm>
            <a:off x="7642860" y="31115"/>
            <a:ext cx="1452880" cy="583565"/>
          </a:xfrm>
          <a:prstGeom prst="rect">
            <a:avLst/>
          </a:prstGeom>
          <a:noFill/>
          <a:ln w="9525">
            <a:noFill/>
          </a:ln>
          <a:effectLst>
            <a:glow rad="228600">
              <a:schemeClr val="accent2">
                <a:satMod val="175000"/>
                <a:alpha val="40000"/>
              </a:schemeClr>
            </a:glow>
          </a:effectLst>
        </p:spPr>
        <p:txBody>
          <a:bodyPr wrap="square" anchor="t" anchorCtr="false">
            <a:spAutoFit/>
          </a:bodyPr>
          <a:p>
            <a:pPr lvl="0" algn="l" defTabSz="914400" eaLnBrk="1" fontAlgn="auto" hangingPunct="1">
              <a:buClrTx/>
              <a:buSzTx/>
              <a:buFontTx/>
            </a:pPr>
            <a:r>
              <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rPr>
              <a:t>修订主要内容（优质结构）</a:t>
            </a:r>
            <a:endPar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 calcmode="lin" valueType="num">
                                      <p:cBhvr additive="base">
                                        <p:cTn id="12"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6">
                                            <p:txEl>
                                              <p:pRg st="2" end="2"/>
                                            </p:txEl>
                                          </p:spTgt>
                                        </p:tgtEl>
                                        <p:attrNameLst>
                                          <p:attrName>style.visibility</p:attrName>
                                        </p:attrNameLst>
                                      </p:cBhvr>
                                      <p:to>
                                        <p:strVal val="visible"/>
                                      </p:to>
                                    </p:set>
                                    <p:animEffect transition="in" filter="blinds(horizontal)">
                                      <p:cBhvr>
                                        <p:cTn id="18" dur="500"/>
                                        <p:tgtEl>
                                          <p:spTgt spid="6">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animEffect transition="in" filter="blinds(horizontal)">
                                      <p:cBhvr>
                                        <p:cTn id="23" dur="500"/>
                                        <p:tgtEl>
                                          <p:spTgt spid="6">
                                            <p:txEl>
                                              <p:pRg st="3" end="3"/>
                                            </p:txEl>
                                          </p:spTgt>
                                        </p:tgtEl>
                                      </p:cBhvr>
                                    </p:animEffect>
                                  </p:childTnLst>
                                </p:cTn>
                              </p:par>
                              <p:par>
                                <p:cTn id="24" presetID="3" presetClass="entr" presetSubtype="10" fill="hold" nodeType="withEffect">
                                  <p:stCondLst>
                                    <p:cond delay="0"/>
                                  </p:stCondLst>
                                  <p:childTnLst>
                                    <p:set>
                                      <p:cBhvr>
                                        <p:cTn id="25" dur="1" fill="hold">
                                          <p:stCondLst>
                                            <p:cond delay="0"/>
                                          </p:stCondLst>
                                        </p:cTn>
                                        <p:tgtEl>
                                          <p:spTgt spid="6">
                                            <p:txEl>
                                              <p:pRg st="4" end="4"/>
                                            </p:txEl>
                                          </p:spTgt>
                                        </p:tgtEl>
                                        <p:attrNameLst>
                                          <p:attrName>style.visibility</p:attrName>
                                        </p:attrNameLst>
                                      </p:cBhvr>
                                      <p:to>
                                        <p:strVal val="visible"/>
                                      </p:to>
                                    </p:set>
                                    <p:animEffect transition="in" filter="blinds(horizontal)">
                                      <p:cBhvr>
                                        <p:cTn id="26"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
        <p:nvSpPr>
          <p:cNvPr id="4" name="标题 1"/>
          <p:cNvSpPr>
            <a:spLocks noGrp="true"/>
          </p:cNvSpPr>
          <p:nvPr/>
        </p:nvSpPr>
        <p:spPr>
          <a:xfrm>
            <a:off x="1511935" y="1148715"/>
            <a:ext cx="4327525" cy="4104005"/>
          </a:xfrm>
          <a:prstGeom prst="rect">
            <a:avLst/>
          </a:prstGeom>
        </p:spPr>
        <p:txBody>
          <a:bodyPr vert="horz" lIns="91440" tIns="45720" rIns="91440" bIns="45720" rtlCol="0" anchor="ctr">
            <a:normAutofit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CN" altLang="en-US" sz="2800" b="1" dirty="0" smtClean="0">
                <a:solidFill>
                  <a:srgbClr val="FF0000"/>
                </a:solidFill>
              </a:rPr>
              <a:t>主要从以下方面进行解读：</a:t>
            </a:r>
            <a:endParaRPr lang="zh-CN" altLang="en-US" sz="2400" b="1" dirty="0" smtClean="0">
              <a:solidFill>
                <a:srgbClr val="FF0000"/>
              </a:solidFill>
            </a:endParaRPr>
          </a:p>
          <a:p>
            <a:pPr algn="l"/>
            <a:endParaRPr lang="zh-CN" altLang="en-US" sz="2200" b="1" dirty="0" smtClean="0">
              <a:solidFill>
                <a:srgbClr val="0000CC"/>
              </a:solidFill>
            </a:endParaRPr>
          </a:p>
          <a:p>
            <a:pPr algn="l"/>
            <a:endParaRPr lang="zh-CN" altLang="en-US" sz="2200" b="1" dirty="0" smtClean="0">
              <a:solidFill>
                <a:srgbClr val="0000CC"/>
              </a:solidFill>
            </a:endParaRPr>
          </a:p>
          <a:p>
            <a:pPr algn="l"/>
            <a:r>
              <a:rPr lang="en-US" altLang="zh-CN" sz="2400" b="1" dirty="0" smtClean="0">
                <a:solidFill>
                  <a:srgbClr val="0000CC"/>
                </a:solidFill>
                <a:sym typeface="+mn-ea"/>
              </a:rPr>
              <a:t>     </a:t>
            </a:r>
            <a:r>
              <a:rPr lang="zh-CN" altLang="en-US" sz="2400" b="1" dirty="0" smtClean="0">
                <a:solidFill>
                  <a:srgbClr val="0000CC"/>
                </a:solidFill>
                <a:sym typeface="+mn-ea"/>
              </a:rPr>
              <a:t>一、修订背景及依据</a:t>
            </a:r>
            <a:endParaRPr lang="zh-CN" altLang="en-US" sz="2400" b="1" dirty="0" smtClean="0">
              <a:solidFill>
                <a:srgbClr val="0000CC"/>
              </a:solidFill>
            </a:endParaRPr>
          </a:p>
          <a:p>
            <a:pPr algn="l"/>
            <a:r>
              <a:rPr lang="en-US" altLang="zh-CN" sz="2400" b="1" dirty="0" smtClean="0">
                <a:solidFill>
                  <a:srgbClr val="0000CC"/>
                </a:solidFill>
                <a:sym typeface="+mn-ea"/>
              </a:rPr>
              <a:t>      </a:t>
            </a:r>
            <a:endParaRPr lang="en-US" altLang="zh-CN" sz="2400" b="1" dirty="0" smtClean="0">
              <a:solidFill>
                <a:srgbClr val="0000CC"/>
              </a:solidFill>
              <a:sym typeface="+mn-ea"/>
            </a:endParaRPr>
          </a:p>
          <a:p>
            <a:pPr algn="l"/>
            <a:r>
              <a:rPr lang="en-US" altLang="zh-CN" sz="2400" b="1" dirty="0" smtClean="0">
                <a:solidFill>
                  <a:srgbClr val="0000CC"/>
                </a:solidFill>
                <a:sym typeface="+mn-ea"/>
              </a:rPr>
              <a:t>     </a:t>
            </a:r>
            <a:r>
              <a:rPr lang="zh-CN" altLang="en-US" sz="2400" b="1" dirty="0" smtClean="0">
                <a:solidFill>
                  <a:srgbClr val="0000CC"/>
                </a:solidFill>
                <a:sym typeface="+mn-ea"/>
              </a:rPr>
              <a:t>二、修订主要内容</a:t>
            </a:r>
            <a:endParaRPr lang="zh-CN" altLang="en-US" sz="2400" b="1" dirty="0" smtClean="0">
              <a:solidFill>
                <a:srgbClr val="0000CC"/>
              </a:solidFill>
              <a:sym typeface="+mn-ea"/>
            </a:endParaRPr>
          </a:p>
          <a:p>
            <a:pPr algn="l"/>
            <a:endParaRPr lang="en-US" altLang="zh-CN" sz="2400" b="1" dirty="0" smtClean="0">
              <a:solidFill>
                <a:srgbClr val="0000CC"/>
              </a:solidFill>
            </a:endParaRPr>
          </a:p>
          <a:p>
            <a:pPr algn="l"/>
            <a:r>
              <a:rPr lang="en-US" altLang="zh-CN" sz="2400" b="1" dirty="0" smtClean="0">
                <a:solidFill>
                  <a:srgbClr val="0000CC"/>
                </a:solidFill>
              </a:rPr>
              <a:t>     </a:t>
            </a:r>
            <a:r>
              <a:rPr lang="zh-CN" altLang="en-US" sz="2400" b="1" dirty="0" smtClean="0">
                <a:solidFill>
                  <a:srgbClr val="0000CC"/>
                </a:solidFill>
              </a:rPr>
              <a:t>三、提问与交流</a:t>
            </a:r>
            <a:endParaRPr lang="zh-CN" altLang="en-US" sz="2400" b="1" dirty="0" smtClean="0">
              <a:solidFill>
                <a:srgbClr val="0000CC"/>
              </a:solidFill>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4" presetClass="entr" presetSubtype="0" fill="hold" nodeType="clickEffect">
                                  <p:stCondLst>
                                    <p:cond delay="0"/>
                                  </p:stCondLst>
                                  <p:childTnLst>
                                    <p:set>
                                      <p:cBhvr>
                                        <p:cTn id="13" dur="1" fill="hold">
                                          <p:stCondLst>
                                            <p:cond delay="0"/>
                                          </p:stCondLst>
                                        </p:cTn>
                                        <p:tgtEl>
                                          <p:spTgt spid="4">
                                            <p:txEl>
                                              <p:pRg st="3" end="3"/>
                                            </p:txEl>
                                          </p:spTgt>
                                        </p:tgtEl>
                                        <p:attrNameLst>
                                          <p:attrName>style.visibility</p:attrName>
                                        </p:attrNameLst>
                                      </p:cBhvr>
                                      <p:to>
                                        <p:strVal val="visible"/>
                                      </p:to>
                                    </p:set>
                                    <p:anim from="(-#ppt_w/2)" to="(#ppt_x)" calcmode="lin" valueType="num">
                                      <p:cBhvr>
                                        <p:cTn id="14" dur="600" fill="hold">
                                          <p:stCondLst>
                                            <p:cond delay="0"/>
                                          </p:stCondLst>
                                        </p:cTn>
                                        <p:tgtEl>
                                          <p:spTgt spid="4">
                                            <p:txEl>
                                              <p:pRg st="3" end="3"/>
                                            </p:txEl>
                                          </p:spTgt>
                                        </p:tgtEl>
                                        <p:attrNameLst>
                                          <p:attrName>ppt_x</p:attrName>
                                        </p:attrNameLst>
                                      </p:cBhvr>
                                    </p:anim>
                                    <p:anim from="0" to="-1.0" calcmode="lin" valueType="num">
                                      <p:cBhvr>
                                        <p:cTn id="15" dur="200" decel="50000" autoRev="1" fill="hold">
                                          <p:stCondLst>
                                            <p:cond delay="600"/>
                                          </p:stCondLst>
                                        </p:cTn>
                                        <p:tgtEl>
                                          <p:spTgt spid="4">
                                            <p:txEl>
                                              <p:pRg st="3" end="3"/>
                                            </p:txEl>
                                          </p:spTgt>
                                        </p:tgtEl>
                                        <p:attrNameLst>
                                          <p:attrName>xshear</p:attrName>
                                        </p:attrNameLst>
                                      </p:cBhvr>
                                    </p:anim>
                                    <p:animScale>
                                      <p:cBhvr>
                                        <p:cTn id="16" dur="200" decel="100000" autoRev="1" fill="hold">
                                          <p:stCondLst>
                                            <p:cond delay="600"/>
                                          </p:stCondLst>
                                        </p:cTn>
                                        <p:tgtEl>
                                          <p:spTgt spid="4">
                                            <p:txEl>
                                              <p:pRg st="3" end="3"/>
                                            </p:txEl>
                                          </p:spTgt>
                                        </p:tgtEl>
                                      </p:cBhvr>
                                      <p:from x="100000" y="100000"/>
                                      <p:to x="80000" y="100000"/>
                                    </p:animScale>
                                    <p:anim by="(#ppt_h/3+#ppt_w*0.1)" calcmode="lin" valueType="num">
                                      <p:cBhvr additive="sum">
                                        <p:cTn id="17" dur="200" decel="100000" autoRev="1" fill="hold">
                                          <p:stCondLst>
                                            <p:cond delay="600"/>
                                          </p:stCondLst>
                                        </p:cTn>
                                        <p:tgtEl>
                                          <p:spTgt spid="4">
                                            <p:txEl>
                                              <p:pRg st="3" end="3"/>
                                            </p:txEl>
                                          </p:spTgt>
                                        </p:tgtEl>
                                        <p:attrNameLst>
                                          <p:attrName>ppt_x</p:attrName>
                                        </p:attrNameLst>
                                      </p:cBhvr>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 calcmode="lin" valueType="num">
                                      <p:cBhvr additive="base">
                                        <p:cTn id="22"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4">
                                            <p:txEl>
                                              <p:pRg st="7" end="7"/>
                                            </p:txEl>
                                          </p:spTgt>
                                        </p:tgtEl>
                                        <p:attrNameLst>
                                          <p:attrName>style.visibility</p:attrName>
                                        </p:attrNameLst>
                                      </p:cBhvr>
                                      <p:to>
                                        <p:strVal val="visible"/>
                                      </p:to>
                                    </p:set>
                                    <p:anim calcmode="lin" valueType="num">
                                      <p:cBhvr additive="base">
                                        <p:cTn id="28"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true"/>
          <p:nvPr/>
        </p:nvSpPr>
        <p:spPr>
          <a:xfrm>
            <a:off x="743585" y="629285"/>
            <a:ext cx="7912100" cy="5631180"/>
          </a:xfrm>
          <a:prstGeom prst="rect">
            <a:avLst/>
          </a:prstGeom>
          <a:noFill/>
          <a:ln w="9525">
            <a:noFill/>
          </a:ln>
        </p:spPr>
        <p:txBody>
          <a:bodyPr wrap="square">
            <a:spAutoFit/>
          </a:bodyPr>
          <a:p>
            <a:pPr marL="0" indent="0" algn="l">
              <a:lnSpc>
                <a:spcPct val="200000"/>
              </a:lnSpc>
              <a:buClr>
                <a:srgbClr val="FF0000"/>
              </a:buClr>
              <a:buFont typeface="东文宋体" charset="0"/>
              <a:buNone/>
            </a:pPr>
            <a:r>
              <a:rPr lang="en-US" altLang="zh-CN" sz="2000" b="0">
                <a:solidFill>
                  <a:srgbClr val="000099"/>
                </a:solidFill>
                <a:effectLst>
                  <a:outerShdw blurRad="38100" dist="19050" dir="2700000" algn="tl" rotWithShape="0">
                    <a:schemeClr val="dk1">
                      <a:alpha val="40000"/>
                    </a:schemeClr>
                  </a:outerShdw>
                </a:effectLst>
                <a:latin typeface="+mn-ea"/>
                <a:ea typeface="+mn-ea"/>
                <a:cs typeface="+mn-ea"/>
              </a:rPr>
              <a:t>6</a:t>
            </a:r>
            <a:r>
              <a:rPr lang="zh-CN" sz="2000" b="0">
                <a:solidFill>
                  <a:srgbClr val="000099"/>
                </a:solidFill>
                <a:effectLst>
                  <a:outerShdw blurRad="38100" dist="19050" dir="2700000" algn="tl" rotWithShape="0">
                    <a:schemeClr val="dk1">
                      <a:alpha val="40000"/>
                    </a:schemeClr>
                  </a:outerShdw>
                </a:effectLst>
                <a:latin typeface="+mn-ea"/>
                <a:ea typeface="+mn-ea"/>
                <a:cs typeface="+mn-ea"/>
              </a:rPr>
              <a:t>.对</a:t>
            </a:r>
            <a:r>
              <a:rPr sz="2000" b="0">
                <a:solidFill>
                  <a:srgbClr val="000099"/>
                </a:solidFill>
                <a:effectLst>
                  <a:outerShdw blurRad="38100" dist="19050" dir="2700000" algn="tl" rotWithShape="0">
                    <a:schemeClr val="dk1">
                      <a:alpha val="40000"/>
                    </a:schemeClr>
                  </a:outerShdw>
                </a:effectLst>
                <a:latin typeface="+mn-ea"/>
                <a:ea typeface="+mn-ea"/>
                <a:cs typeface="+mn-ea"/>
              </a:rPr>
              <a:t>优质结构参评时的否决条件</a:t>
            </a:r>
            <a:r>
              <a:rPr lang="zh-CN" sz="2000" b="0">
                <a:solidFill>
                  <a:srgbClr val="000099"/>
                </a:solidFill>
                <a:effectLst>
                  <a:outerShdw blurRad="38100" dist="19050" dir="2700000" algn="tl" rotWithShape="0">
                    <a:schemeClr val="dk1">
                      <a:alpha val="40000"/>
                    </a:schemeClr>
                  </a:outerShdw>
                </a:effectLst>
                <a:latin typeface="+mn-ea"/>
                <a:ea typeface="+mn-ea"/>
                <a:cs typeface="+mn-ea"/>
              </a:rPr>
              <a:t>进行了局部</a:t>
            </a:r>
            <a:r>
              <a:rPr lang="zh-CN" sz="2000">
                <a:solidFill>
                  <a:srgbClr val="000099"/>
                </a:solidFill>
                <a:effectLst>
                  <a:outerShdw blurRad="38100" dist="19050" dir="2700000" algn="tl" rotWithShape="0">
                    <a:schemeClr val="dk1">
                      <a:alpha val="40000"/>
                    </a:schemeClr>
                  </a:outerShdw>
                </a:effectLst>
                <a:latin typeface="+mn-ea"/>
                <a:ea typeface="+mn-ea"/>
                <a:cs typeface="+mn-ea"/>
                <a:sym typeface="+mn-ea"/>
              </a:rPr>
              <a:t>调整</a:t>
            </a:r>
            <a:r>
              <a:rPr lang="zh-CN" sz="2000" b="0">
                <a:solidFill>
                  <a:srgbClr val="000099"/>
                </a:solidFill>
                <a:effectLst>
                  <a:outerShdw blurRad="38100" dist="19050" dir="2700000" algn="tl" rotWithShape="0">
                    <a:schemeClr val="dk1">
                      <a:alpha val="40000"/>
                    </a:schemeClr>
                  </a:outerShdw>
                </a:effectLst>
                <a:latin typeface="+mn-ea"/>
                <a:ea typeface="+mn-ea"/>
                <a:cs typeface="+mn-ea"/>
              </a:rPr>
              <a:t>。</a:t>
            </a:r>
            <a:endParaRPr sz="2000" b="0">
              <a:solidFill>
                <a:srgbClr val="000099"/>
              </a:solidFill>
              <a:effectLst>
                <a:outerShdw blurRad="38100" dist="19050" dir="2700000" algn="tl" rotWithShape="0">
                  <a:schemeClr val="dk1">
                    <a:alpha val="40000"/>
                  </a:schemeClr>
                </a:outerShdw>
              </a:effectLst>
              <a:latin typeface="+mn-ea"/>
              <a:ea typeface="+mn-ea"/>
              <a:cs typeface="+mn-ea"/>
            </a:endParaRPr>
          </a:p>
          <a:p>
            <a:pPr marL="285750" indent="-285750" algn="l">
              <a:lnSpc>
                <a:spcPct val="200000"/>
              </a:lnSpc>
              <a:buClr>
                <a:srgbClr val="FF0000"/>
              </a:buClr>
              <a:buFont typeface="东文宋体" charset="0"/>
              <a:buChar char="◆"/>
            </a:pPr>
            <a:r>
              <a:rPr lang="zh-CN" sz="2000" b="0">
                <a:solidFill>
                  <a:srgbClr val="FF0000"/>
                </a:solidFill>
                <a:effectLst>
                  <a:outerShdw blurRad="38100" dist="19050" dir="2700000" algn="tl" rotWithShape="0">
                    <a:schemeClr val="dk1">
                      <a:alpha val="40000"/>
                    </a:schemeClr>
                  </a:outerShdw>
                </a:effectLst>
                <a:latin typeface="+mn-ea"/>
                <a:ea typeface="+mn-ea"/>
                <a:cs typeface="+mn-ea"/>
              </a:rPr>
              <a:t>具体条文</a:t>
            </a:r>
            <a:r>
              <a:rPr 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（“三、申报和检查”</a:t>
            </a:r>
            <a:r>
              <a:rPr lang="en-US" alt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 </a:t>
            </a:r>
            <a:r>
              <a:rPr 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中第</a:t>
            </a:r>
            <a:r>
              <a:rPr lang="zh-CN" altLang="en-US" sz="2000">
                <a:solidFill>
                  <a:srgbClr val="FF0000"/>
                </a:solidFill>
                <a:effectLst>
                  <a:outerShdw blurRad="38100" dist="19050" dir="2700000" algn="tl" rotWithShape="0">
                    <a:schemeClr val="dk1">
                      <a:alpha val="40000"/>
                    </a:schemeClr>
                  </a:outerShdw>
                </a:effectLst>
                <a:latin typeface="+mn-ea"/>
                <a:ea typeface="+mn-ea"/>
                <a:cs typeface="+mn-ea"/>
                <a:sym typeface="+mn-ea"/>
              </a:rPr>
              <a:t>五</a:t>
            </a:r>
            <a:r>
              <a:rPr 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条的第五小条）</a:t>
            </a:r>
            <a:r>
              <a:rPr lang="zh-CN" sz="2000" b="0">
                <a:solidFill>
                  <a:srgbClr val="FF0000"/>
                </a:solidFill>
                <a:effectLst>
                  <a:outerShdw blurRad="38100" dist="19050" dir="2700000" algn="tl" rotWithShape="0">
                    <a:schemeClr val="dk1">
                      <a:alpha val="40000"/>
                    </a:schemeClr>
                  </a:outerShdw>
                </a:effectLst>
                <a:latin typeface="+mn-ea"/>
                <a:ea typeface="+mn-ea"/>
                <a:cs typeface="+mn-ea"/>
              </a:rPr>
              <a:t>：</a:t>
            </a:r>
            <a:endParaRPr lang="zh-CN" sz="2000" b="0">
              <a:solidFill>
                <a:srgbClr val="FF0000"/>
              </a:solidFill>
              <a:effectLst>
                <a:outerShdw blurRad="38100" dist="19050" dir="2700000" algn="tl" rotWithShape="0">
                  <a:schemeClr val="dk1">
                    <a:alpha val="40000"/>
                  </a:schemeClr>
                </a:outerShdw>
              </a:effectLst>
              <a:latin typeface="+mn-ea"/>
              <a:ea typeface="+mn-ea"/>
              <a:cs typeface="+mn-ea"/>
            </a:endParaRPr>
          </a:p>
          <a:p>
            <a:pPr marL="285750" indent="-285750" algn="l">
              <a:lnSpc>
                <a:spcPct val="200000"/>
              </a:lnSpc>
              <a:buClr>
                <a:srgbClr val="FF0000"/>
              </a:buClr>
              <a:buFont typeface="Arial" panose="02080604020202020204" pitchFamily="34" charset="0"/>
              <a:buChar char="•"/>
            </a:pPr>
            <a:r>
              <a:rPr sz="2000">
                <a:effectLst>
                  <a:outerShdw blurRad="38100" dist="19050" dir="2700000" algn="tl" rotWithShape="0">
                    <a:schemeClr val="dk1">
                      <a:alpha val="40000"/>
                    </a:schemeClr>
                  </a:outerShdw>
                </a:effectLst>
                <a:latin typeface="+mn-ea"/>
                <a:ea typeface="+mn-ea"/>
                <a:cs typeface="+mn-ea"/>
              </a:rPr>
              <a:t>（五）参评工程应遵守以下规定：</a:t>
            </a:r>
            <a:endParaRPr sz="2000">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Arial" panose="02080604020202020204" pitchFamily="34" charset="0"/>
              <a:buNone/>
            </a:pPr>
            <a:r>
              <a:rPr lang="en-US" sz="2000">
                <a:effectLst>
                  <a:outerShdw blurRad="38100" dist="19050" dir="2700000" algn="tl" rotWithShape="0">
                    <a:schemeClr val="dk1">
                      <a:alpha val="40000"/>
                    </a:schemeClr>
                  </a:outerShdw>
                </a:effectLst>
                <a:latin typeface="+mn-ea"/>
                <a:ea typeface="+mn-ea"/>
                <a:cs typeface="+mn-ea"/>
              </a:rPr>
              <a:t>   </a:t>
            </a:r>
            <a:r>
              <a:rPr sz="2000">
                <a:effectLst>
                  <a:outerShdw blurRad="38100" dist="19050" dir="2700000" algn="tl" rotWithShape="0">
                    <a:schemeClr val="dk1">
                      <a:alpha val="40000"/>
                    </a:schemeClr>
                  </a:outerShdw>
                </a:effectLst>
                <a:latin typeface="+mn-ea"/>
                <a:ea typeface="+mn-ea"/>
                <a:cs typeface="+mn-ea"/>
              </a:rPr>
              <a:t>5.出现下列情况之一的，不得参评衢州市优质结构工程：</a:t>
            </a:r>
            <a:endParaRPr sz="2000">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Arial" panose="02080604020202020204" pitchFamily="34" charset="0"/>
              <a:buNone/>
            </a:pPr>
            <a:r>
              <a:rPr lang="en-US" sz="2000">
                <a:effectLst>
                  <a:outerShdw blurRad="38100" dist="19050" dir="2700000" algn="tl" rotWithShape="0">
                    <a:schemeClr val="dk1">
                      <a:alpha val="40000"/>
                    </a:schemeClr>
                  </a:outerShdw>
                </a:effectLst>
                <a:latin typeface="+mn-ea"/>
                <a:ea typeface="+mn-ea"/>
                <a:cs typeface="+mn-ea"/>
              </a:rPr>
              <a:t>  </a:t>
            </a:r>
            <a:r>
              <a:rPr sz="2000">
                <a:effectLst>
                  <a:outerShdw blurRad="38100" dist="19050" dir="2700000" algn="tl" rotWithShape="0">
                    <a:schemeClr val="dk1">
                      <a:alpha val="40000"/>
                    </a:schemeClr>
                  </a:outerShdw>
                </a:effectLst>
                <a:latin typeface="+mn-ea"/>
                <a:ea typeface="+mn-ea"/>
                <a:cs typeface="+mn-ea"/>
              </a:rPr>
              <a:t>（1）违反国家基本建设程序，未领取施工许可证擅自开工的；</a:t>
            </a:r>
            <a:endParaRPr sz="2000">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Arial" panose="02080604020202020204" pitchFamily="34" charset="0"/>
              <a:buNone/>
            </a:pPr>
            <a:r>
              <a:rPr lang="en-US" sz="2000">
                <a:effectLst>
                  <a:outerShdw blurRad="38100" dist="19050" dir="2700000" algn="tl" rotWithShape="0">
                    <a:schemeClr val="dk1">
                      <a:alpha val="40000"/>
                    </a:schemeClr>
                  </a:outerShdw>
                </a:effectLst>
                <a:latin typeface="+mn-ea"/>
                <a:ea typeface="+mn-ea"/>
                <a:cs typeface="+mn-ea"/>
              </a:rPr>
              <a:t>  </a:t>
            </a:r>
            <a:r>
              <a:rPr sz="2000">
                <a:effectLst>
                  <a:outerShdw blurRad="38100" dist="19050" dir="2700000" algn="tl" rotWithShape="0">
                    <a:schemeClr val="dk1">
                      <a:alpha val="40000"/>
                    </a:schemeClr>
                  </a:outerShdw>
                </a:effectLst>
                <a:latin typeface="+mn-ea"/>
                <a:ea typeface="+mn-ea"/>
                <a:cs typeface="+mn-ea"/>
              </a:rPr>
              <a:t>（2）未经评选办公室组织现场检查或在现场检查时对检查组要求</a:t>
            </a:r>
            <a:r>
              <a:rPr lang="en-US" sz="2000">
                <a:effectLst>
                  <a:outerShdw blurRad="38100" dist="19050" dir="2700000" algn="tl" rotWithShape="0">
                    <a:schemeClr val="dk1">
                      <a:alpha val="40000"/>
                    </a:schemeClr>
                  </a:outerShdw>
                </a:effectLst>
                <a:latin typeface="+mn-ea"/>
                <a:ea typeface="+mn-ea"/>
                <a:cs typeface="+mn-ea"/>
              </a:rPr>
              <a:t>  </a:t>
            </a:r>
            <a:endParaRPr lang="en-US" sz="2000">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Arial" panose="02080604020202020204" pitchFamily="34" charset="0"/>
              <a:buNone/>
            </a:pPr>
            <a:r>
              <a:rPr lang="en-US" sz="2000">
                <a:effectLst>
                  <a:outerShdw blurRad="38100" dist="19050" dir="2700000" algn="tl" rotWithShape="0">
                    <a:schemeClr val="dk1">
                      <a:alpha val="40000"/>
                    </a:schemeClr>
                  </a:outerShdw>
                </a:effectLst>
                <a:latin typeface="+mn-ea"/>
                <a:ea typeface="+mn-ea"/>
                <a:cs typeface="+mn-ea"/>
              </a:rPr>
              <a:t>       </a:t>
            </a:r>
            <a:r>
              <a:rPr sz="2000">
                <a:effectLst>
                  <a:outerShdw blurRad="38100" dist="19050" dir="2700000" algn="tl" rotWithShape="0">
                    <a:schemeClr val="dk1">
                      <a:alpha val="40000"/>
                    </a:schemeClr>
                  </a:outerShdw>
                </a:effectLst>
                <a:latin typeface="+mn-ea"/>
                <a:ea typeface="+mn-ea"/>
                <a:cs typeface="+mn-ea"/>
              </a:rPr>
              <a:t>查看的内容和部位借故回避或拒绝的；</a:t>
            </a:r>
            <a:endParaRPr sz="2000">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Arial" panose="02080604020202020204" pitchFamily="34" charset="0"/>
              <a:buNone/>
            </a:pPr>
            <a:r>
              <a:rPr lang="en-US" sz="2000">
                <a:solidFill>
                  <a:schemeClr val="tx1"/>
                </a:solidFill>
                <a:effectLst>
                  <a:outerShdw blurRad="38100" dist="19050" dir="2700000" algn="tl" rotWithShape="0">
                    <a:schemeClr val="dk1">
                      <a:alpha val="40000"/>
                    </a:schemeClr>
                  </a:outerShdw>
                </a:effectLst>
                <a:latin typeface="+mn-ea"/>
                <a:ea typeface="+mn-ea"/>
                <a:cs typeface="+mn-ea"/>
              </a:rPr>
              <a:t>  </a:t>
            </a:r>
            <a:r>
              <a:rPr sz="2000">
                <a:solidFill>
                  <a:schemeClr val="tx1"/>
                </a:solidFill>
                <a:effectLst>
                  <a:outerShdw blurRad="38100" dist="19050" dir="2700000" algn="tl" rotWithShape="0">
                    <a:schemeClr val="dk1">
                      <a:alpha val="40000"/>
                    </a:schemeClr>
                  </a:outerShdw>
                </a:effectLst>
                <a:latin typeface="+mn-ea"/>
                <a:ea typeface="+mn-ea"/>
                <a:cs typeface="+mn-ea"/>
              </a:rPr>
              <a:t>（3）在主体结构施工过程中因质量问题受到行政处罚的；</a:t>
            </a:r>
            <a:endParaRPr sz="200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Arial" panose="02080604020202020204" pitchFamily="34" charset="0"/>
              <a:buNone/>
            </a:pPr>
            <a:r>
              <a:rPr lang="en-US" sz="2000">
                <a:solidFill>
                  <a:schemeClr val="tx1"/>
                </a:solidFill>
                <a:effectLst>
                  <a:outerShdw blurRad="38100" dist="19050" dir="2700000" algn="tl" rotWithShape="0">
                    <a:schemeClr val="dk1">
                      <a:alpha val="40000"/>
                    </a:schemeClr>
                  </a:outerShdw>
                </a:effectLst>
                <a:latin typeface="+mn-ea"/>
                <a:ea typeface="+mn-ea"/>
                <a:cs typeface="+mn-ea"/>
              </a:rPr>
              <a:t>  </a:t>
            </a:r>
            <a:r>
              <a:rPr sz="2000">
                <a:solidFill>
                  <a:schemeClr val="tx1"/>
                </a:solidFill>
                <a:effectLst>
                  <a:outerShdw blurRad="38100" dist="19050" dir="2700000" algn="tl" rotWithShape="0">
                    <a:schemeClr val="dk1">
                      <a:alpha val="40000"/>
                    </a:schemeClr>
                  </a:outerShdw>
                </a:effectLst>
                <a:latin typeface="+mn-ea"/>
                <a:ea typeface="+mn-ea"/>
                <a:cs typeface="+mn-ea"/>
              </a:rPr>
              <a:t>（4）工程开工至主体结构完成，发生一般及以上质量事故的；</a:t>
            </a:r>
            <a:endParaRPr sz="2000">
              <a:solidFill>
                <a:schemeClr val="tx1"/>
              </a:solidFill>
              <a:effectLst>
                <a:outerShdw blurRad="38100" dist="19050" dir="2700000" algn="tl" rotWithShape="0">
                  <a:schemeClr val="dk1">
                    <a:alpha val="40000"/>
                  </a:schemeClr>
                </a:outerShdw>
              </a:effectLst>
              <a:latin typeface="+mn-ea"/>
              <a:ea typeface="+mn-ea"/>
              <a:cs typeface="+mn-ea"/>
            </a:endParaRPr>
          </a:p>
        </p:txBody>
      </p:sp>
      <p:cxnSp>
        <p:nvCxnSpPr>
          <p:cNvPr id="7" name="直接连接符 6"/>
          <p:cNvCxnSpPr/>
          <p:nvPr/>
        </p:nvCxnSpPr>
        <p:spPr>
          <a:xfrm>
            <a:off x="1858010" y="5570220"/>
            <a:ext cx="1966595"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4" name="直接连接符 3"/>
          <p:cNvCxnSpPr/>
          <p:nvPr/>
        </p:nvCxnSpPr>
        <p:spPr>
          <a:xfrm>
            <a:off x="4285615" y="5570220"/>
            <a:ext cx="1076325"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5" name="直接连接符 4"/>
          <p:cNvCxnSpPr/>
          <p:nvPr/>
        </p:nvCxnSpPr>
        <p:spPr>
          <a:xfrm>
            <a:off x="5932805" y="5570220"/>
            <a:ext cx="1076325"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8" name="直接连接符 7"/>
          <p:cNvCxnSpPr/>
          <p:nvPr/>
        </p:nvCxnSpPr>
        <p:spPr>
          <a:xfrm>
            <a:off x="1543050" y="6167120"/>
            <a:ext cx="2785745"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9" name="直接连接符 8"/>
          <p:cNvCxnSpPr/>
          <p:nvPr/>
        </p:nvCxnSpPr>
        <p:spPr>
          <a:xfrm>
            <a:off x="6419850" y="6167120"/>
            <a:ext cx="1076325"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sp>
        <p:nvSpPr>
          <p:cNvPr id="2" name="矩形 1"/>
          <p:cNvSpPr/>
          <p:nvPr/>
        </p:nvSpPr>
        <p:spPr>
          <a:xfrm>
            <a:off x="7642860" y="31115"/>
            <a:ext cx="1452880" cy="583565"/>
          </a:xfrm>
          <a:prstGeom prst="rect">
            <a:avLst/>
          </a:prstGeom>
          <a:noFill/>
          <a:ln w="9525">
            <a:noFill/>
          </a:ln>
          <a:effectLst>
            <a:glow rad="228600">
              <a:schemeClr val="accent2">
                <a:satMod val="175000"/>
                <a:alpha val="40000"/>
              </a:schemeClr>
            </a:glow>
          </a:effectLst>
        </p:spPr>
        <p:txBody>
          <a:bodyPr wrap="square" anchor="t" anchorCtr="false">
            <a:spAutoFit/>
          </a:bodyPr>
          <a:p>
            <a:pPr lvl="0" algn="l" defTabSz="914400" eaLnBrk="1" fontAlgn="auto" hangingPunct="1">
              <a:buClrTx/>
              <a:buSzTx/>
              <a:buFontTx/>
            </a:pPr>
            <a:r>
              <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rPr>
              <a:t>修订主要内容（优质结构）</a:t>
            </a:r>
            <a:endPar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blinds(horizontal)">
                                      <p:cBhvr>
                                        <p:cTn id="19" dur="500"/>
                                        <p:tgtEl>
                                          <p:spTgt spid="6">
                                            <p:txEl>
                                              <p:pRg st="2" end="2"/>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blinds(horizontal)">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blinds(horizontal)">
                                      <p:cBhvr>
                                        <p:cTn id="27" dur="500"/>
                                        <p:tgtEl>
                                          <p:spTgt spid="6">
                                            <p:txEl>
                                              <p:pRg st="4" end="4"/>
                                            </p:txEl>
                                          </p:spTgt>
                                        </p:tgtEl>
                                      </p:cBhvr>
                                    </p:animEffect>
                                  </p:childTnLst>
                                </p:cTn>
                              </p:par>
                              <p:par>
                                <p:cTn id="28" presetID="3" presetClass="entr" presetSubtype="10" fill="hold" nodeType="withEffect">
                                  <p:stCondLst>
                                    <p:cond delay="0"/>
                                  </p:stCondLst>
                                  <p:childTnLst>
                                    <p:set>
                                      <p:cBhvr>
                                        <p:cTn id="29" dur="1" fill="hold">
                                          <p:stCondLst>
                                            <p:cond delay="0"/>
                                          </p:stCondLst>
                                        </p:cTn>
                                        <p:tgtEl>
                                          <p:spTgt spid="6">
                                            <p:txEl>
                                              <p:pRg st="5" end="5"/>
                                            </p:txEl>
                                          </p:spTgt>
                                        </p:tgtEl>
                                        <p:attrNameLst>
                                          <p:attrName>style.visibility</p:attrName>
                                        </p:attrNameLst>
                                      </p:cBhvr>
                                      <p:to>
                                        <p:strVal val="visible"/>
                                      </p:to>
                                    </p:set>
                                    <p:animEffect transition="in" filter="blinds(horizontal)">
                                      <p:cBhvr>
                                        <p:cTn id="30" dur="500"/>
                                        <p:tgtEl>
                                          <p:spTgt spid="6">
                                            <p:txEl>
                                              <p:pRg st="5" end="5"/>
                                            </p:txEl>
                                          </p:spTgt>
                                        </p:tgtEl>
                                      </p:cBhvr>
                                    </p:animEffect>
                                  </p:childTnLst>
                                </p:cTn>
                              </p:par>
                              <p:par>
                                <p:cTn id="31" presetID="3" presetClass="entr" presetSubtype="10" fill="hold" nodeType="withEffect">
                                  <p:stCondLst>
                                    <p:cond delay="0"/>
                                  </p:stCondLst>
                                  <p:childTnLst>
                                    <p:set>
                                      <p:cBhvr>
                                        <p:cTn id="32" dur="1" fill="hold">
                                          <p:stCondLst>
                                            <p:cond delay="0"/>
                                          </p:stCondLst>
                                        </p:cTn>
                                        <p:tgtEl>
                                          <p:spTgt spid="6">
                                            <p:txEl>
                                              <p:pRg st="6" end="6"/>
                                            </p:txEl>
                                          </p:spTgt>
                                        </p:tgtEl>
                                        <p:attrNameLst>
                                          <p:attrName>style.visibility</p:attrName>
                                        </p:attrNameLst>
                                      </p:cBhvr>
                                      <p:to>
                                        <p:strVal val="visible"/>
                                      </p:to>
                                    </p:set>
                                    <p:animEffect transition="in" filter="blinds(horizontal)">
                                      <p:cBhvr>
                                        <p:cTn id="33" dur="500"/>
                                        <p:tgtEl>
                                          <p:spTgt spid="6">
                                            <p:txEl>
                                              <p:pRg st="6" end="6"/>
                                            </p:txEl>
                                          </p:spTgt>
                                        </p:tgtEl>
                                      </p:cBhvr>
                                    </p:animEffect>
                                  </p:childTnLst>
                                </p:cTn>
                              </p:par>
                              <p:par>
                                <p:cTn id="34" presetID="3" presetClass="entr" presetSubtype="10" fill="hold" nodeType="withEffect">
                                  <p:stCondLst>
                                    <p:cond delay="0"/>
                                  </p:stCondLst>
                                  <p:childTnLst>
                                    <p:set>
                                      <p:cBhvr>
                                        <p:cTn id="35" dur="1" fill="hold">
                                          <p:stCondLst>
                                            <p:cond delay="0"/>
                                          </p:stCondLst>
                                        </p:cTn>
                                        <p:tgtEl>
                                          <p:spTgt spid="6">
                                            <p:txEl>
                                              <p:pRg st="7" end="7"/>
                                            </p:txEl>
                                          </p:spTgt>
                                        </p:tgtEl>
                                        <p:attrNameLst>
                                          <p:attrName>style.visibility</p:attrName>
                                        </p:attrNameLst>
                                      </p:cBhvr>
                                      <p:to>
                                        <p:strVal val="visible"/>
                                      </p:to>
                                    </p:set>
                                    <p:animEffect transition="in" filter="blinds(horizontal)">
                                      <p:cBhvr>
                                        <p:cTn id="36" dur="500"/>
                                        <p:tgtEl>
                                          <p:spTgt spid="6">
                                            <p:txEl>
                                              <p:pRg st="7" end="7"/>
                                            </p:txEl>
                                          </p:spTgt>
                                        </p:tgtEl>
                                      </p:cBhvr>
                                    </p:animEffect>
                                  </p:childTnLst>
                                </p:cTn>
                              </p:par>
                              <p:par>
                                <p:cTn id="37" presetID="3" presetClass="entr" presetSubtype="10" fill="hold" nodeType="with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animEffect transition="in" filter="blinds(horizontal)">
                                      <p:cBhvr>
                                        <p:cTn id="39" dur="500"/>
                                        <p:tgtEl>
                                          <p:spTgt spid="6">
                                            <p:txEl>
                                              <p:pRg st="8" end="8"/>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nodeType="click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blinds(horizontal)">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3" presetClass="entr" presetSubtype="10" fill="hold" nodeType="clickEffect">
                                  <p:stCondLst>
                                    <p:cond delay="0"/>
                                  </p:stCondLst>
                                  <p:childTnLst>
                                    <p:set>
                                      <p:cBhvr>
                                        <p:cTn id="48" dur="1" fill="hold">
                                          <p:stCondLst>
                                            <p:cond delay="0"/>
                                          </p:stCondLst>
                                        </p:cTn>
                                        <p:tgtEl>
                                          <p:spTgt spid="5"/>
                                        </p:tgtEl>
                                        <p:attrNameLst>
                                          <p:attrName>style.visibility</p:attrName>
                                        </p:attrNameLst>
                                      </p:cBhvr>
                                      <p:to>
                                        <p:strVal val="visible"/>
                                      </p:to>
                                    </p:set>
                                    <p:animEffect transition="in" filter="blinds(horizontal)">
                                      <p:cBhvr>
                                        <p:cTn id="49" dur="500"/>
                                        <p:tgtEl>
                                          <p:spTgt spid="5"/>
                                        </p:tgtEl>
                                      </p:cBhvr>
                                    </p:animEffect>
                                  </p:childTnLst>
                                </p:cTn>
                              </p:par>
                            </p:childTnLst>
                          </p:cTn>
                        </p:par>
                      </p:childTnLst>
                    </p:cTn>
                  </p:par>
                  <p:par>
                    <p:cTn id="50" fill="hold">
                      <p:stCondLst>
                        <p:cond delay="indefinite"/>
                      </p:stCondLst>
                      <p:childTnLst>
                        <p:par>
                          <p:cTn id="51" fill="hold">
                            <p:stCondLst>
                              <p:cond delay="0"/>
                            </p:stCondLst>
                            <p:childTnLst>
                              <p:par>
                                <p:cTn id="52" presetID="3" presetClass="entr" presetSubtype="10" fill="hold" nodeType="clickEffect">
                                  <p:stCondLst>
                                    <p:cond delay="0"/>
                                  </p:stCondLst>
                                  <p:childTnLst>
                                    <p:set>
                                      <p:cBhvr>
                                        <p:cTn id="53" dur="1" fill="hold">
                                          <p:stCondLst>
                                            <p:cond delay="0"/>
                                          </p:stCondLst>
                                        </p:cTn>
                                        <p:tgtEl>
                                          <p:spTgt spid="4"/>
                                        </p:tgtEl>
                                        <p:attrNameLst>
                                          <p:attrName>style.visibility</p:attrName>
                                        </p:attrNameLst>
                                      </p:cBhvr>
                                      <p:to>
                                        <p:strVal val="visible"/>
                                      </p:to>
                                    </p:set>
                                    <p:animEffect transition="in" filter="blinds(horizontal)">
                                      <p:cBhvr>
                                        <p:cTn id="54" dur="500"/>
                                        <p:tgtEl>
                                          <p:spTgt spid="4"/>
                                        </p:tgtEl>
                                      </p:cBhvr>
                                    </p:animEffect>
                                  </p:childTnLst>
                                </p:cTn>
                              </p:par>
                            </p:childTnLst>
                          </p:cTn>
                        </p:par>
                      </p:childTnLst>
                    </p:cTn>
                  </p:par>
                  <p:par>
                    <p:cTn id="55" fill="hold">
                      <p:stCondLst>
                        <p:cond delay="indefinite"/>
                      </p:stCondLst>
                      <p:childTnLst>
                        <p:par>
                          <p:cTn id="56" fill="hold">
                            <p:stCondLst>
                              <p:cond delay="0"/>
                            </p:stCondLst>
                            <p:childTnLst>
                              <p:par>
                                <p:cTn id="57" presetID="3" presetClass="entr" presetSubtype="10" fill="hold" nodeType="clickEffect">
                                  <p:stCondLst>
                                    <p:cond delay="0"/>
                                  </p:stCondLst>
                                  <p:childTnLst>
                                    <p:set>
                                      <p:cBhvr>
                                        <p:cTn id="58" dur="1" fill="hold">
                                          <p:stCondLst>
                                            <p:cond delay="0"/>
                                          </p:stCondLst>
                                        </p:cTn>
                                        <p:tgtEl>
                                          <p:spTgt spid="8"/>
                                        </p:tgtEl>
                                        <p:attrNameLst>
                                          <p:attrName>style.visibility</p:attrName>
                                        </p:attrNameLst>
                                      </p:cBhvr>
                                      <p:to>
                                        <p:strVal val="visible"/>
                                      </p:to>
                                    </p:set>
                                    <p:animEffect transition="in" filter="blinds(horizontal)">
                                      <p:cBhvr>
                                        <p:cTn id="59" dur="500"/>
                                        <p:tgtEl>
                                          <p:spTgt spid="8"/>
                                        </p:tgtEl>
                                      </p:cBhvr>
                                    </p:animEffect>
                                  </p:childTnLst>
                                </p:cTn>
                              </p:par>
                            </p:childTnLst>
                          </p:cTn>
                        </p:par>
                      </p:childTnLst>
                    </p:cTn>
                  </p:par>
                  <p:par>
                    <p:cTn id="60" fill="hold">
                      <p:stCondLst>
                        <p:cond delay="indefinite"/>
                      </p:stCondLst>
                      <p:childTnLst>
                        <p:par>
                          <p:cTn id="61" fill="hold">
                            <p:stCondLst>
                              <p:cond delay="0"/>
                            </p:stCondLst>
                            <p:childTnLst>
                              <p:par>
                                <p:cTn id="62" presetID="3" presetClass="entr" presetSubtype="10" fill="hold" nodeType="clickEffect">
                                  <p:stCondLst>
                                    <p:cond delay="0"/>
                                  </p:stCondLst>
                                  <p:childTnLst>
                                    <p:set>
                                      <p:cBhvr>
                                        <p:cTn id="63" dur="1" fill="hold">
                                          <p:stCondLst>
                                            <p:cond delay="0"/>
                                          </p:stCondLst>
                                        </p:cTn>
                                        <p:tgtEl>
                                          <p:spTgt spid="9"/>
                                        </p:tgtEl>
                                        <p:attrNameLst>
                                          <p:attrName>style.visibility</p:attrName>
                                        </p:attrNameLst>
                                      </p:cBhvr>
                                      <p:to>
                                        <p:strVal val="visible"/>
                                      </p:to>
                                    </p:set>
                                    <p:animEffect transition="in" filter="blinds(horizontal)">
                                      <p:cBhvr>
                                        <p:cTn id="6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true"/>
          <p:nvPr/>
        </p:nvSpPr>
        <p:spPr>
          <a:xfrm>
            <a:off x="666750" y="970915"/>
            <a:ext cx="7912100" cy="1938020"/>
          </a:xfrm>
          <a:prstGeom prst="rect">
            <a:avLst/>
          </a:prstGeom>
          <a:noFill/>
          <a:ln w="9525">
            <a:noFill/>
          </a:ln>
        </p:spPr>
        <p:txBody>
          <a:bodyPr wrap="square">
            <a:spAutoFit/>
          </a:bodyPr>
          <a:p>
            <a:pPr marL="0" indent="0" algn="l">
              <a:lnSpc>
                <a:spcPct val="200000"/>
              </a:lnSpc>
              <a:buClr>
                <a:srgbClr val="FF0000"/>
              </a:buClr>
              <a:buFont typeface="东文宋体" charset="0"/>
              <a:buNone/>
            </a:pPr>
            <a:r>
              <a:rPr sz="2000">
                <a:solidFill>
                  <a:schemeClr val="tx1"/>
                </a:solidFill>
                <a:effectLst>
                  <a:outerShdw blurRad="38100" dist="19050" dir="2700000" algn="tl" rotWithShape="0">
                    <a:schemeClr val="dk1">
                      <a:alpha val="40000"/>
                    </a:schemeClr>
                  </a:outerShdw>
                </a:effectLst>
                <a:latin typeface="+mn-ea"/>
                <a:ea typeface="+mn-ea"/>
                <a:cs typeface="+mn-ea"/>
              </a:rPr>
              <a:t>（5）地基基础、主体结构分部施工中出现严重质量缺陷进行加固处</a:t>
            </a:r>
            <a:endParaRPr sz="200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东文宋体" charset="0"/>
              <a:buNone/>
            </a:pPr>
            <a:r>
              <a:rPr sz="2000">
                <a:solidFill>
                  <a:schemeClr val="tx1"/>
                </a:solidFill>
                <a:effectLst>
                  <a:outerShdw blurRad="38100" dist="19050" dir="2700000" algn="tl" rotWithShape="0">
                    <a:schemeClr val="dk1">
                      <a:alpha val="40000"/>
                    </a:schemeClr>
                  </a:outerShdw>
                </a:effectLst>
                <a:latin typeface="+mn-ea"/>
                <a:ea typeface="+mn-ea"/>
                <a:cs typeface="+mn-ea"/>
              </a:rPr>
              <a:t> </a:t>
            </a:r>
            <a:r>
              <a:rPr lang="en-US" sz="2000">
                <a:solidFill>
                  <a:schemeClr val="tx1"/>
                </a:solidFill>
                <a:effectLst>
                  <a:outerShdw blurRad="38100" dist="19050" dir="2700000" algn="tl" rotWithShape="0">
                    <a:schemeClr val="dk1">
                      <a:alpha val="40000"/>
                    </a:schemeClr>
                  </a:outerShdw>
                </a:effectLst>
                <a:latin typeface="+mn-ea"/>
                <a:ea typeface="+mn-ea"/>
                <a:cs typeface="+mn-ea"/>
              </a:rPr>
              <a:t>         </a:t>
            </a:r>
            <a:r>
              <a:rPr sz="2000">
                <a:solidFill>
                  <a:schemeClr val="tx1"/>
                </a:solidFill>
                <a:effectLst>
                  <a:outerShdw blurRad="38100" dist="19050" dir="2700000" algn="tl" rotWithShape="0">
                    <a:schemeClr val="dk1">
                      <a:alpha val="40000"/>
                    </a:schemeClr>
                  </a:outerShdw>
                </a:effectLst>
                <a:latin typeface="+mn-ea"/>
                <a:ea typeface="+mn-ea"/>
                <a:cs typeface="+mn-ea"/>
              </a:rPr>
              <a:t>理的；</a:t>
            </a:r>
            <a:endParaRPr sz="200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东文宋体" charset="0"/>
              <a:buNone/>
            </a:pPr>
            <a:r>
              <a:rPr sz="2000">
                <a:solidFill>
                  <a:schemeClr val="tx1"/>
                </a:solidFill>
                <a:effectLst>
                  <a:outerShdw blurRad="38100" dist="19050" dir="2700000" algn="tl" rotWithShape="0">
                    <a:schemeClr val="dk1">
                      <a:alpha val="40000"/>
                    </a:schemeClr>
                  </a:outerShdw>
                </a:effectLst>
                <a:latin typeface="+mn-ea"/>
                <a:ea typeface="+mn-ea"/>
                <a:cs typeface="+mn-ea"/>
              </a:rPr>
              <a:t>（6）已经参加过衢州市优质结构工程评选未获得通过的。</a:t>
            </a:r>
            <a:endParaRPr sz="2000">
              <a:solidFill>
                <a:schemeClr val="tx1"/>
              </a:solidFill>
              <a:effectLst>
                <a:outerShdw blurRad="38100" dist="19050" dir="2700000" algn="tl" rotWithShape="0">
                  <a:schemeClr val="dk1">
                    <a:alpha val="40000"/>
                  </a:schemeClr>
                </a:outerShdw>
              </a:effectLst>
              <a:latin typeface="+mn-ea"/>
              <a:ea typeface="+mn-ea"/>
              <a:cs typeface="+mn-ea"/>
            </a:endParaRPr>
          </a:p>
        </p:txBody>
      </p:sp>
      <p:cxnSp>
        <p:nvCxnSpPr>
          <p:cNvPr id="4" name="直接连接符 3"/>
          <p:cNvCxnSpPr/>
          <p:nvPr/>
        </p:nvCxnSpPr>
        <p:spPr>
          <a:xfrm>
            <a:off x="1372870" y="1666875"/>
            <a:ext cx="1076325"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2" name="直接连接符 1"/>
          <p:cNvCxnSpPr/>
          <p:nvPr/>
        </p:nvCxnSpPr>
        <p:spPr>
          <a:xfrm>
            <a:off x="2687320" y="1666875"/>
            <a:ext cx="992505"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5" name="直接连接符 4"/>
          <p:cNvCxnSpPr/>
          <p:nvPr/>
        </p:nvCxnSpPr>
        <p:spPr>
          <a:xfrm>
            <a:off x="5487670" y="1666875"/>
            <a:ext cx="2701290"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7" name="直接连接符 6"/>
          <p:cNvCxnSpPr/>
          <p:nvPr/>
        </p:nvCxnSpPr>
        <p:spPr>
          <a:xfrm>
            <a:off x="1276350" y="2908935"/>
            <a:ext cx="5665470"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8" name="直接连接符 7"/>
          <p:cNvCxnSpPr/>
          <p:nvPr/>
        </p:nvCxnSpPr>
        <p:spPr>
          <a:xfrm>
            <a:off x="1372870" y="2287905"/>
            <a:ext cx="504825"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sp>
        <p:nvSpPr>
          <p:cNvPr id="9" name="矩形 8"/>
          <p:cNvSpPr/>
          <p:nvPr/>
        </p:nvSpPr>
        <p:spPr>
          <a:xfrm>
            <a:off x="7642860" y="31115"/>
            <a:ext cx="1452880" cy="583565"/>
          </a:xfrm>
          <a:prstGeom prst="rect">
            <a:avLst/>
          </a:prstGeom>
          <a:noFill/>
          <a:ln w="9525">
            <a:noFill/>
          </a:ln>
          <a:effectLst>
            <a:glow rad="228600">
              <a:schemeClr val="accent2">
                <a:satMod val="175000"/>
                <a:alpha val="40000"/>
              </a:schemeClr>
            </a:glow>
          </a:effectLst>
        </p:spPr>
        <p:txBody>
          <a:bodyPr wrap="square" anchor="t" anchorCtr="false">
            <a:spAutoFit/>
          </a:bodyPr>
          <a:p>
            <a:pPr lvl="0" algn="l" defTabSz="914400" eaLnBrk="1" fontAlgn="auto" hangingPunct="1">
              <a:buClrTx/>
              <a:buSzTx/>
              <a:buFontTx/>
            </a:pPr>
            <a:r>
              <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rPr>
              <a:t>修订主要内容（优质结构）</a:t>
            </a:r>
            <a:endPar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 calcmode="lin" valueType="num">
                                      <p:cBhvr additive="base">
                                        <p:cTn id="12"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 calcmode="lin" valueType="num">
                                      <p:cBhvr additive="base">
                                        <p:cTn id="1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linds(horizontal)">
                                      <p:cBhvr>
                                        <p:cTn id="23" dur="500"/>
                                        <p:tgtEl>
                                          <p:spTgt spid="5"/>
                                        </p:tgtEl>
                                      </p:cBhvr>
                                    </p:animEffect>
                                  </p:childTnLst>
                                </p:cTn>
                              </p:par>
                              <p:par>
                                <p:cTn id="24" presetID="3" presetClass="entr" presetSubtype="1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blinds(horizontal)">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blinds(horizontal)">
                                      <p:cBhvr>
                                        <p:cTn id="31" dur="500"/>
                                        <p:tgtEl>
                                          <p:spTgt spid="4"/>
                                        </p:tgtEl>
                                      </p:cBhvr>
                                    </p:animEffect>
                                  </p:childTnLst>
                                </p:cTn>
                              </p:par>
                              <p:par>
                                <p:cTn id="32" presetID="3" presetClass="entr" presetSubtype="10" fill="hold" nodeType="with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blinds(horizontal)">
                                      <p:cBhvr>
                                        <p:cTn id="34" dur="5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blinds(horizontal)">
                                      <p:cBhvr>
                                        <p:cTn id="3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true"/>
          <p:nvPr/>
        </p:nvSpPr>
        <p:spPr>
          <a:xfrm>
            <a:off x="675005" y="629285"/>
            <a:ext cx="8057515" cy="3169285"/>
          </a:xfrm>
          <a:prstGeom prst="rect">
            <a:avLst/>
          </a:prstGeom>
          <a:noFill/>
          <a:ln w="9525">
            <a:noFill/>
          </a:ln>
        </p:spPr>
        <p:txBody>
          <a:bodyPr wrap="square">
            <a:spAutoFit/>
          </a:bodyPr>
          <a:p>
            <a:pPr marL="0" indent="0" algn="l">
              <a:lnSpc>
                <a:spcPct val="200000"/>
              </a:lnSpc>
              <a:buClr>
                <a:srgbClr val="FF0000"/>
              </a:buClr>
              <a:buFont typeface="东文宋体" charset="0"/>
              <a:buNone/>
            </a:pPr>
            <a:r>
              <a:rPr lang="en-US" altLang="zh-CN" sz="2000" b="0">
                <a:solidFill>
                  <a:srgbClr val="000099"/>
                </a:solidFill>
                <a:effectLst>
                  <a:outerShdw blurRad="38100" dist="19050" dir="2700000" algn="tl" rotWithShape="0">
                    <a:schemeClr val="dk1">
                      <a:alpha val="40000"/>
                    </a:schemeClr>
                  </a:outerShdw>
                </a:effectLst>
                <a:latin typeface="+mn-ea"/>
                <a:ea typeface="+mn-ea"/>
                <a:cs typeface="+mn-ea"/>
              </a:rPr>
              <a:t>7</a:t>
            </a:r>
            <a:r>
              <a:rPr lang="zh-CN" sz="2000" b="0">
                <a:solidFill>
                  <a:srgbClr val="000099"/>
                </a:solidFill>
                <a:effectLst>
                  <a:outerShdw blurRad="38100" dist="19050" dir="2700000" algn="tl" rotWithShape="0">
                    <a:schemeClr val="dk1">
                      <a:alpha val="40000"/>
                    </a:schemeClr>
                  </a:outerShdw>
                </a:effectLst>
                <a:latin typeface="+mn-ea"/>
                <a:ea typeface="+mn-ea"/>
                <a:cs typeface="+mn-ea"/>
              </a:rPr>
              <a:t>.</a:t>
            </a:r>
            <a:r>
              <a:rPr sz="2000" b="0">
                <a:solidFill>
                  <a:srgbClr val="000099"/>
                </a:solidFill>
                <a:effectLst>
                  <a:outerShdw blurRad="38100" dist="19050" dir="2700000" algn="tl" rotWithShape="0">
                    <a:schemeClr val="dk1">
                      <a:alpha val="40000"/>
                    </a:schemeClr>
                  </a:outerShdw>
                </a:effectLst>
                <a:latin typeface="+mn-ea"/>
                <a:ea typeface="+mn-ea"/>
                <a:cs typeface="+mn-ea"/>
              </a:rPr>
              <a:t>补充对申报企业在申报过程中评审纪律要求。</a:t>
            </a:r>
            <a:endParaRPr sz="2000" b="0">
              <a:solidFill>
                <a:srgbClr val="000099"/>
              </a:solidFill>
              <a:effectLst>
                <a:outerShdw blurRad="38100" dist="19050" dir="2700000" algn="tl" rotWithShape="0">
                  <a:schemeClr val="dk1">
                    <a:alpha val="40000"/>
                  </a:schemeClr>
                </a:outerShdw>
              </a:effectLst>
              <a:latin typeface="+mn-ea"/>
              <a:ea typeface="+mn-ea"/>
              <a:cs typeface="+mn-ea"/>
            </a:endParaRPr>
          </a:p>
          <a:p>
            <a:pPr marL="285750" indent="-285750" algn="l">
              <a:lnSpc>
                <a:spcPct val="200000"/>
              </a:lnSpc>
              <a:buClr>
                <a:srgbClr val="FF0000"/>
              </a:buClr>
              <a:buFont typeface="东文宋体" charset="0"/>
              <a:buChar char="◆"/>
            </a:pPr>
            <a:r>
              <a:rPr lang="zh-CN" sz="2000" b="0">
                <a:solidFill>
                  <a:srgbClr val="FF0000"/>
                </a:solidFill>
                <a:effectLst>
                  <a:outerShdw blurRad="38100" dist="19050" dir="2700000" algn="tl" rotWithShape="0">
                    <a:schemeClr val="dk1">
                      <a:alpha val="40000"/>
                    </a:schemeClr>
                  </a:outerShdw>
                </a:effectLst>
                <a:latin typeface="+mn-ea"/>
                <a:ea typeface="+mn-ea"/>
                <a:cs typeface="+mn-ea"/>
              </a:rPr>
              <a:t>具体条文</a:t>
            </a:r>
            <a:r>
              <a:rPr 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（“五、评审纪律”中第</a:t>
            </a:r>
            <a:r>
              <a:rPr lang="zh-CN" altLang="en-US" sz="2000">
                <a:solidFill>
                  <a:srgbClr val="FF0000"/>
                </a:solidFill>
                <a:effectLst>
                  <a:outerShdw blurRad="38100" dist="19050" dir="2700000" algn="tl" rotWithShape="0">
                    <a:schemeClr val="dk1">
                      <a:alpha val="40000"/>
                    </a:schemeClr>
                  </a:outerShdw>
                </a:effectLst>
                <a:latin typeface="+mn-ea"/>
                <a:ea typeface="+mn-ea"/>
                <a:cs typeface="+mn-ea"/>
                <a:sym typeface="+mn-ea"/>
              </a:rPr>
              <a:t>一</a:t>
            </a:r>
            <a:r>
              <a:rPr 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条）</a:t>
            </a:r>
            <a:r>
              <a:rPr lang="zh-CN" sz="2000" b="0">
                <a:solidFill>
                  <a:srgbClr val="FF0000"/>
                </a:solidFill>
                <a:effectLst>
                  <a:outerShdw blurRad="38100" dist="19050" dir="2700000" algn="tl" rotWithShape="0">
                    <a:schemeClr val="dk1">
                      <a:alpha val="40000"/>
                    </a:schemeClr>
                  </a:outerShdw>
                </a:effectLst>
                <a:latin typeface="+mn-ea"/>
                <a:ea typeface="+mn-ea"/>
                <a:cs typeface="+mn-ea"/>
              </a:rPr>
              <a:t>：</a:t>
            </a:r>
            <a:endParaRPr lang="zh-CN" sz="2000" b="0">
              <a:solidFill>
                <a:srgbClr val="FF0000"/>
              </a:solidFill>
              <a:effectLst>
                <a:outerShdw blurRad="38100" dist="19050" dir="2700000" algn="tl" rotWithShape="0">
                  <a:schemeClr val="dk1">
                    <a:alpha val="40000"/>
                  </a:schemeClr>
                </a:outerShdw>
              </a:effectLst>
              <a:latin typeface="+mn-ea"/>
              <a:ea typeface="+mn-ea"/>
              <a:cs typeface="+mn-ea"/>
            </a:endParaRPr>
          </a:p>
          <a:p>
            <a:pPr marL="285750" indent="-285750" algn="l">
              <a:lnSpc>
                <a:spcPct val="200000"/>
              </a:lnSpc>
              <a:buClr>
                <a:srgbClr val="FF0000"/>
              </a:buClr>
              <a:buFont typeface="Arial" panose="02080604020202020204" pitchFamily="34" charset="0"/>
              <a:buChar char="•"/>
            </a:pPr>
            <a:r>
              <a:rPr sz="2000">
                <a:effectLst>
                  <a:outerShdw blurRad="38100" dist="19050" dir="2700000" algn="tl" rotWithShape="0">
                    <a:schemeClr val="dk1">
                      <a:alpha val="40000"/>
                    </a:schemeClr>
                  </a:outerShdw>
                </a:effectLst>
                <a:latin typeface="+mn-ea"/>
                <a:ea typeface="+mn-ea"/>
                <a:cs typeface="+mn-ea"/>
              </a:rPr>
              <a:t>（一）申报企业应实事求是,主动接受社会监督。如有弄虚作假的，</a:t>
            </a:r>
            <a:endParaRPr sz="2000">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Arial" panose="02080604020202020204" pitchFamily="34" charset="0"/>
              <a:buNone/>
            </a:pPr>
            <a:r>
              <a:rPr lang="en-US" sz="2000">
                <a:effectLst>
                  <a:outerShdw blurRad="38100" dist="19050" dir="2700000" algn="tl" rotWithShape="0">
                    <a:schemeClr val="dk1">
                      <a:alpha val="40000"/>
                    </a:schemeClr>
                  </a:outerShdw>
                </a:effectLst>
                <a:latin typeface="+mn-ea"/>
                <a:ea typeface="+mn-ea"/>
                <a:cs typeface="+mn-ea"/>
              </a:rPr>
              <a:t>   </a:t>
            </a:r>
            <a:r>
              <a:rPr sz="2000">
                <a:effectLst>
                  <a:outerShdw blurRad="38100" dist="19050" dir="2700000" algn="tl" rotWithShape="0">
                    <a:schemeClr val="dk1">
                      <a:alpha val="40000"/>
                    </a:schemeClr>
                  </a:outerShdw>
                </a:effectLst>
                <a:latin typeface="+mn-ea"/>
                <a:ea typeface="+mn-ea"/>
                <a:cs typeface="+mn-ea"/>
              </a:rPr>
              <a:t>一经查实，取消其当年参评或获奖资格，予以通报，并取消该企业</a:t>
            </a:r>
            <a:endParaRPr sz="2000">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Arial" panose="02080604020202020204" pitchFamily="34" charset="0"/>
              <a:buNone/>
            </a:pPr>
            <a:r>
              <a:rPr sz="2000">
                <a:effectLst>
                  <a:outerShdw blurRad="38100" dist="19050" dir="2700000" algn="tl" rotWithShape="0">
                    <a:schemeClr val="dk1">
                      <a:alpha val="40000"/>
                    </a:schemeClr>
                  </a:outerShdw>
                </a:effectLst>
                <a:latin typeface="+mn-ea"/>
                <a:ea typeface="+mn-ea"/>
                <a:cs typeface="+mn-ea"/>
              </a:rPr>
              <a:t> </a:t>
            </a:r>
            <a:r>
              <a:rPr lang="en-US" sz="2000">
                <a:effectLst>
                  <a:outerShdw blurRad="38100" dist="19050" dir="2700000" algn="tl" rotWithShape="0">
                    <a:schemeClr val="dk1">
                      <a:alpha val="40000"/>
                    </a:schemeClr>
                  </a:outerShdw>
                </a:effectLst>
                <a:latin typeface="+mn-ea"/>
                <a:ea typeface="+mn-ea"/>
                <a:cs typeface="+mn-ea"/>
              </a:rPr>
              <a:t>  </a:t>
            </a:r>
            <a:r>
              <a:rPr sz="2000">
                <a:effectLst>
                  <a:outerShdw blurRad="38100" dist="19050" dir="2700000" algn="tl" rotWithShape="0">
                    <a:schemeClr val="dk1">
                      <a:alpha val="40000"/>
                    </a:schemeClr>
                  </a:outerShdw>
                </a:effectLst>
                <a:latin typeface="+mn-ea"/>
                <a:ea typeface="+mn-ea"/>
                <a:cs typeface="+mn-ea"/>
              </a:rPr>
              <a:t>下一年度的申报资格。</a:t>
            </a:r>
            <a:endParaRPr sz="2000">
              <a:effectLst>
                <a:outerShdw blurRad="38100" dist="19050" dir="2700000" algn="tl" rotWithShape="0">
                  <a:schemeClr val="dk1">
                    <a:alpha val="40000"/>
                  </a:schemeClr>
                </a:outerShdw>
              </a:effectLst>
              <a:latin typeface="+mn-ea"/>
              <a:ea typeface="+mn-ea"/>
              <a:cs typeface="+mn-ea"/>
            </a:endParaRPr>
          </a:p>
        </p:txBody>
      </p:sp>
      <p:cxnSp>
        <p:nvCxnSpPr>
          <p:cNvPr id="4" name="直接连接符 3"/>
          <p:cNvCxnSpPr/>
          <p:nvPr/>
        </p:nvCxnSpPr>
        <p:spPr>
          <a:xfrm flipV="true">
            <a:off x="2254250" y="3119120"/>
            <a:ext cx="4333875" cy="635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2" name="直接连接符 1"/>
          <p:cNvCxnSpPr/>
          <p:nvPr/>
        </p:nvCxnSpPr>
        <p:spPr>
          <a:xfrm>
            <a:off x="7087870" y="3125470"/>
            <a:ext cx="1228090" cy="15875"/>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5" name="直接连接符 4"/>
          <p:cNvCxnSpPr/>
          <p:nvPr/>
        </p:nvCxnSpPr>
        <p:spPr>
          <a:xfrm flipV="true">
            <a:off x="981710" y="3789045"/>
            <a:ext cx="2221865" cy="762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sp>
        <p:nvSpPr>
          <p:cNvPr id="7" name="矩形 6"/>
          <p:cNvSpPr/>
          <p:nvPr/>
        </p:nvSpPr>
        <p:spPr>
          <a:xfrm>
            <a:off x="7642860" y="31115"/>
            <a:ext cx="1452880" cy="583565"/>
          </a:xfrm>
          <a:prstGeom prst="rect">
            <a:avLst/>
          </a:prstGeom>
          <a:noFill/>
          <a:ln w="9525">
            <a:noFill/>
          </a:ln>
          <a:effectLst>
            <a:glow rad="228600">
              <a:schemeClr val="accent2">
                <a:satMod val="175000"/>
                <a:alpha val="40000"/>
              </a:schemeClr>
            </a:glow>
          </a:effectLst>
        </p:spPr>
        <p:txBody>
          <a:bodyPr wrap="square" anchor="t" anchorCtr="false">
            <a:spAutoFit/>
          </a:bodyPr>
          <a:p>
            <a:pPr lvl="0" algn="l" defTabSz="914400" eaLnBrk="1" fontAlgn="auto" hangingPunct="1">
              <a:buClrTx/>
              <a:buSzTx/>
              <a:buFontTx/>
            </a:pPr>
            <a:r>
              <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rPr>
              <a:t>修订主要内容（优质结构）</a:t>
            </a:r>
            <a:endPar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blinds(horizontal)">
                                      <p:cBhvr>
                                        <p:cTn id="19" dur="500"/>
                                        <p:tgtEl>
                                          <p:spTgt spid="6">
                                            <p:txEl>
                                              <p:pRg st="2" end="2"/>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blinds(horizontal)">
                                      <p:cBhvr>
                                        <p:cTn id="22" dur="500"/>
                                        <p:tgtEl>
                                          <p:spTgt spid="6">
                                            <p:txEl>
                                              <p:pRg st="3" end="3"/>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Effect transition="in" filter="blinds(horizontal)">
                                      <p:cBhvr>
                                        <p:cTn id="25" dur="500"/>
                                        <p:tgtEl>
                                          <p:spTgt spid="6">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blinds(horizontal)">
                                      <p:cBhvr>
                                        <p:cTn id="30" dur="500"/>
                                        <p:tgtEl>
                                          <p:spTgt spid="4"/>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blinds(horizontal)">
                                      <p:cBhvr>
                                        <p:cTn id="35" dur="500"/>
                                        <p:tgtEl>
                                          <p:spTgt spid="2"/>
                                        </p:tgtEl>
                                      </p:cBhvr>
                                    </p:animEffect>
                                  </p:childTnLst>
                                </p:cTn>
                              </p:par>
                              <p:par>
                                <p:cTn id="36" presetID="3" presetClass="entr" presetSubtype="10" fill="hold" nodeType="with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blinds(horizontal)">
                                      <p:cBhvr>
                                        <p:cTn id="3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3"/>
          <p:cNvSpPr>
            <a:spLocks noGrp="true"/>
          </p:cNvSpPr>
          <p:nvPr/>
        </p:nvSpPr>
        <p:spPr>
          <a:xfrm>
            <a:off x="628650" y="1495425"/>
            <a:ext cx="7869555" cy="501650"/>
          </a:xfrm>
          <a:prstGeom prst="rect">
            <a:avLst/>
          </a:prstGeom>
          <a:noFill/>
          <a:ln w="9525">
            <a:noFill/>
            <a:miter lim="800000"/>
          </a:ln>
        </p:spPr>
        <p:txBody>
          <a:bodyPr vert="horz" wrap="square" lIns="91440" tIns="45720" rIns="91440" bIns="45720" numCol="1" anchor="ctr" anchorCtr="false" compatLnSpc="true"/>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anose="02020603050405020304" charset="0"/>
                <a:ea typeface="宋体" panose="02010600030101010101" pitchFamily="2" charset="-122"/>
              </a:defRPr>
            </a:lvl2pPr>
            <a:lvl3pPr algn="ctr" rtl="0" eaLnBrk="0" fontAlgn="base" hangingPunct="0">
              <a:spcBef>
                <a:spcPct val="0"/>
              </a:spcBef>
              <a:spcAft>
                <a:spcPct val="0"/>
              </a:spcAft>
              <a:defRPr kumimoji="1" sz="4400">
                <a:solidFill>
                  <a:schemeClr val="tx2"/>
                </a:solidFill>
                <a:latin typeface="Times New Roman" panose="02020603050405020304" charset="0"/>
                <a:ea typeface="宋体" panose="02010600030101010101" pitchFamily="2" charset="-122"/>
              </a:defRPr>
            </a:lvl3pPr>
            <a:lvl4pPr algn="ctr" rtl="0" eaLnBrk="0" fontAlgn="base" hangingPunct="0">
              <a:spcBef>
                <a:spcPct val="0"/>
              </a:spcBef>
              <a:spcAft>
                <a:spcPct val="0"/>
              </a:spcAft>
              <a:defRPr kumimoji="1" sz="4400">
                <a:solidFill>
                  <a:schemeClr val="tx2"/>
                </a:solidFill>
                <a:latin typeface="Times New Roman" panose="02020603050405020304" charset="0"/>
                <a:ea typeface="宋体" panose="02010600030101010101" pitchFamily="2" charset="-122"/>
              </a:defRPr>
            </a:lvl4pPr>
            <a:lvl5pPr algn="ctr" rtl="0" eaLnBrk="0" fontAlgn="base" hangingPunct="0">
              <a:spcBef>
                <a:spcPct val="0"/>
              </a:spcBef>
              <a:spcAft>
                <a:spcPct val="0"/>
              </a:spcAft>
              <a:defRPr kumimoji="1" sz="4400">
                <a:solidFill>
                  <a:schemeClr val="tx2"/>
                </a:solidFill>
                <a:latin typeface="Times New Roman" panose="02020603050405020304" charset="0"/>
                <a:ea typeface="宋体" panose="02010600030101010101" pitchFamily="2" charset="-122"/>
              </a:defRPr>
            </a:lvl5pPr>
            <a:lvl6pPr marL="457200" algn="ctr" rtl="0" fontAlgn="base">
              <a:spcBef>
                <a:spcPct val="0"/>
              </a:spcBef>
              <a:spcAft>
                <a:spcPct val="0"/>
              </a:spcAft>
              <a:defRPr kumimoji="1" sz="4400">
                <a:solidFill>
                  <a:schemeClr val="tx2"/>
                </a:solidFill>
                <a:latin typeface="Times New Roman" panose="02020603050405020304" charset="0"/>
                <a:ea typeface="宋体" panose="02010600030101010101" pitchFamily="2" charset="-122"/>
              </a:defRPr>
            </a:lvl6pPr>
            <a:lvl7pPr marL="914400" algn="ctr" rtl="0" fontAlgn="base">
              <a:spcBef>
                <a:spcPct val="0"/>
              </a:spcBef>
              <a:spcAft>
                <a:spcPct val="0"/>
              </a:spcAft>
              <a:defRPr kumimoji="1" sz="4400">
                <a:solidFill>
                  <a:schemeClr val="tx2"/>
                </a:solidFill>
                <a:latin typeface="Times New Roman" panose="02020603050405020304" charset="0"/>
                <a:ea typeface="宋体" panose="02010600030101010101" pitchFamily="2" charset="-122"/>
              </a:defRPr>
            </a:lvl7pPr>
            <a:lvl8pPr marL="1371600" algn="ctr" rtl="0" fontAlgn="base">
              <a:spcBef>
                <a:spcPct val="0"/>
              </a:spcBef>
              <a:spcAft>
                <a:spcPct val="0"/>
              </a:spcAft>
              <a:defRPr kumimoji="1" sz="4400">
                <a:solidFill>
                  <a:schemeClr val="tx2"/>
                </a:solidFill>
                <a:latin typeface="Times New Roman" panose="02020603050405020304" charset="0"/>
                <a:ea typeface="宋体" panose="02010600030101010101" pitchFamily="2" charset="-122"/>
              </a:defRPr>
            </a:lvl8pPr>
            <a:lvl9pPr marL="1828800" algn="ctr" rtl="0" fontAlgn="base">
              <a:spcBef>
                <a:spcPct val="0"/>
              </a:spcBef>
              <a:spcAft>
                <a:spcPct val="0"/>
              </a:spcAft>
              <a:defRPr kumimoji="1" sz="4400">
                <a:solidFill>
                  <a:schemeClr val="tx2"/>
                </a:solidFill>
                <a:latin typeface="Times New Roman" panose="02020603050405020304" charset="0"/>
                <a:ea typeface="宋体" panose="02010600030101010101" pitchFamily="2" charset="-122"/>
              </a:defRPr>
            </a:lvl9pPr>
          </a:lstStyle>
          <a:p>
            <a:pPr algn="l">
              <a:lnSpc>
                <a:spcPct val="150000"/>
              </a:lnSpc>
            </a:pPr>
            <a:r>
              <a:rPr lang="zh-CN" altLang="en-US" sz="2200" b="1" dirty="0" smtClean="0">
                <a:solidFill>
                  <a:schemeClr val="accent2"/>
                </a:solidFill>
                <a:latin typeface="+mj-ea"/>
                <a:cs typeface="+mj-ea"/>
              </a:rPr>
              <a:t>与</a:t>
            </a:r>
            <a:r>
              <a:rPr lang="zh-CN" sz="2200" b="1" dirty="0" smtClean="0">
                <a:solidFill>
                  <a:schemeClr val="accent2"/>
                </a:solidFill>
                <a:latin typeface="+mj-ea"/>
                <a:cs typeface="+mj-ea"/>
              </a:rPr>
              <a:t>前版</a:t>
            </a:r>
            <a:r>
              <a:rPr lang="zh-CN" altLang="en-US" sz="2200" b="1" dirty="0" smtClean="0">
                <a:solidFill>
                  <a:schemeClr val="accent2"/>
                </a:solidFill>
                <a:latin typeface="+mj-ea"/>
                <a:cs typeface="+mj-ea"/>
              </a:rPr>
              <a:t>相比较，新《</a:t>
            </a:r>
            <a:r>
              <a:rPr lang="zh-CN" altLang="en-US" sz="2200" b="1" dirty="0" smtClean="0">
                <a:solidFill>
                  <a:schemeClr val="accent2"/>
                </a:solidFill>
                <a:latin typeface="+mj-ea"/>
                <a:cs typeface="+mj-ea"/>
                <a:sym typeface="+mn-ea"/>
              </a:rPr>
              <a:t>评选办法</a:t>
            </a:r>
            <a:r>
              <a:rPr lang="zh-CN" altLang="en-US" sz="2200" b="1" dirty="0" smtClean="0">
                <a:solidFill>
                  <a:schemeClr val="accent2"/>
                </a:solidFill>
                <a:latin typeface="+mj-ea"/>
                <a:cs typeface="+mj-ea"/>
              </a:rPr>
              <a:t>》主要修改内容如下（</a:t>
            </a:r>
            <a:r>
              <a:rPr lang="en-US" altLang="zh-CN" sz="2200" b="1" dirty="0" smtClean="0">
                <a:solidFill>
                  <a:schemeClr val="accent2"/>
                </a:solidFill>
                <a:latin typeface="+mj-ea"/>
                <a:cs typeface="+mj-ea"/>
                <a:sym typeface="+mn-ea"/>
              </a:rPr>
              <a:t>11</a:t>
            </a:r>
            <a:r>
              <a:rPr lang="zh-CN" altLang="en-US" sz="2200" b="1" dirty="0" smtClean="0">
                <a:solidFill>
                  <a:schemeClr val="accent2"/>
                </a:solidFill>
                <a:latin typeface="+mj-ea"/>
                <a:cs typeface="+mj-ea"/>
                <a:sym typeface="+mn-ea"/>
              </a:rPr>
              <a:t>处）</a:t>
            </a:r>
            <a:r>
              <a:rPr lang="zh-CN" altLang="en-US" sz="2200" b="1" dirty="0" smtClean="0">
                <a:solidFill>
                  <a:schemeClr val="accent2"/>
                </a:solidFill>
                <a:latin typeface="+mj-ea"/>
                <a:cs typeface="+mj-ea"/>
              </a:rPr>
              <a:t>：</a:t>
            </a:r>
            <a:endParaRPr lang="zh-CN" altLang="en-US" sz="2200" b="1" dirty="0" smtClean="0">
              <a:solidFill>
                <a:schemeClr val="accent2"/>
              </a:solidFill>
              <a:latin typeface="+mj-ea"/>
              <a:cs typeface="+mj-ea"/>
            </a:endParaRPr>
          </a:p>
        </p:txBody>
      </p:sp>
      <p:sp>
        <p:nvSpPr>
          <p:cNvPr id="6" name="文本框 5"/>
          <p:cNvSpPr txBox="true"/>
          <p:nvPr/>
        </p:nvSpPr>
        <p:spPr>
          <a:xfrm>
            <a:off x="628650" y="1997075"/>
            <a:ext cx="8159750" cy="4399915"/>
          </a:xfrm>
          <a:prstGeom prst="rect">
            <a:avLst/>
          </a:prstGeom>
          <a:noFill/>
          <a:ln w="9525">
            <a:noFill/>
          </a:ln>
        </p:spPr>
        <p:txBody>
          <a:bodyPr wrap="square">
            <a:spAutoFit/>
          </a:bodyPr>
          <a:p>
            <a:pPr marL="0" indent="0" algn="l">
              <a:lnSpc>
                <a:spcPct val="200000"/>
              </a:lnSpc>
              <a:buClr>
                <a:srgbClr val="FF0000"/>
              </a:buClr>
              <a:buFont typeface="东文宋体" charset="0"/>
              <a:buNone/>
            </a:pPr>
            <a:r>
              <a:rPr lang="en-US" sz="2000" b="0">
                <a:solidFill>
                  <a:srgbClr val="000099"/>
                </a:solidFill>
                <a:effectLst>
                  <a:outerShdw blurRad="38100" dist="19050" dir="2700000" algn="tl" rotWithShape="0">
                    <a:schemeClr val="dk1">
                      <a:alpha val="40000"/>
                    </a:schemeClr>
                  </a:outerShdw>
                </a:effectLst>
                <a:latin typeface="+mn-ea"/>
                <a:ea typeface="+mn-ea"/>
                <a:cs typeface="+mn-ea"/>
              </a:rPr>
              <a:t>1.</a:t>
            </a:r>
            <a:r>
              <a:rPr sz="2000" b="0">
                <a:solidFill>
                  <a:srgbClr val="000099"/>
                </a:solidFill>
                <a:effectLst>
                  <a:outerShdw blurRad="38100" dist="19050" dir="2700000" algn="tl" rotWithShape="0">
                    <a:schemeClr val="dk1">
                      <a:alpha val="40000"/>
                    </a:schemeClr>
                  </a:outerShdw>
                </a:effectLst>
                <a:latin typeface="+mn-ea"/>
                <a:ea typeface="+mn-ea"/>
                <a:cs typeface="+mn-ea"/>
              </a:rPr>
              <a:t>评选组织负责工作由原先的市建协修改为市住建局，设立评选办公</a:t>
            </a:r>
            <a:endParaRPr sz="2000" b="0">
              <a:solidFill>
                <a:srgbClr val="000099"/>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东文宋体" charset="0"/>
              <a:buNone/>
            </a:pPr>
            <a:r>
              <a:rPr sz="2000" b="0">
                <a:solidFill>
                  <a:srgbClr val="000099"/>
                </a:solidFill>
                <a:effectLst>
                  <a:outerShdw blurRad="38100" dist="19050" dir="2700000" algn="tl" rotWithShape="0">
                    <a:schemeClr val="dk1">
                      <a:alpha val="40000"/>
                    </a:schemeClr>
                  </a:outerShdw>
                </a:effectLst>
                <a:latin typeface="+mn-ea"/>
                <a:ea typeface="+mn-ea"/>
                <a:cs typeface="+mn-ea"/>
              </a:rPr>
              <a:t> </a:t>
            </a:r>
            <a:r>
              <a:rPr lang="en-US" sz="2000" b="0">
                <a:solidFill>
                  <a:srgbClr val="000099"/>
                </a:solidFill>
                <a:effectLst>
                  <a:outerShdw blurRad="38100" dist="19050" dir="2700000" algn="tl" rotWithShape="0">
                    <a:schemeClr val="dk1">
                      <a:alpha val="40000"/>
                    </a:schemeClr>
                  </a:outerShdw>
                </a:effectLst>
                <a:latin typeface="+mn-ea"/>
                <a:ea typeface="+mn-ea"/>
                <a:cs typeface="+mn-ea"/>
              </a:rPr>
              <a:t> </a:t>
            </a:r>
            <a:r>
              <a:rPr sz="2000" b="0">
                <a:solidFill>
                  <a:srgbClr val="000099"/>
                </a:solidFill>
                <a:effectLst>
                  <a:outerShdw blurRad="38100" dist="19050" dir="2700000" algn="tl" rotWithShape="0">
                    <a:schemeClr val="dk1">
                      <a:alpha val="40000"/>
                    </a:schemeClr>
                  </a:outerShdw>
                </a:effectLst>
                <a:latin typeface="+mn-ea"/>
                <a:ea typeface="+mn-ea"/>
                <a:cs typeface="+mn-ea"/>
              </a:rPr>
              <a:t>室（设在建筑业管理处），日常具体工作委托市质安站组织实施</a:t>
            </a:r>
            <a:r>
              <a:rPr lang="zh-CN" sz="2000" b="0">
                <a:solidFill>
                  <a:srgbClr val="000099"/>
                </a:solidFill>
                <a:effectLst>
                  <a:outerShdw blurRad="38100" dist="19050" dir="2700000" algn="tl" rotWithShape="0">
                    <a:schemeClr val="dk1">
                      <a:alpha val="40000"/>
                    </a:schemeClr>
                  </a:outerShdw>
                </a:effectLst>
                <a:latin typeface="+mn-ea"/>
                <a:ea typeface="+mn-ea"/>
                <a:cs typeface="+mn-ea"/>
              </a:rPr>
              <a:t>。</a:t>
            </a:r>
            <a:endParaRPr lang="zh-CN" sz="2000" b="0">
              <a:solidFill>
                <a:srgbClr val="000099"/>
              </a:solidFill>
              <a:effectLst>
                <a:outerShdw blurRad="38100" dist="19050" dir="2700000" algn="tl" rotWithShape="0">
                  <a:schemeClr val="dk1">
                    <a:alpha val="40000"/>
                  </a:schemeClr>
                </a:outerShdw>
              </a:effectLst>
              <a:latin typeface="+mn-ea"/>
              <a:ea typeface="+mn-ea"/>
              <a:cs typeface="+mn-ea"/>
            </a:endParaRPr>
          </a:p>
          <a:p>
            <a:pPr marL="285750" indent="-285750" algn="l">
              <a:lnSpc>
                <a:spcPct val="200000"/>
              </a:lnSpc>
              <a:buClr>
                <a:srgbClr val="FF0000"/>
              </a:buClr>
              <a:buFont typeface="东文宋体" charset="0"/>
              <a:buChar char="◆"/>
            </a:pPr>
            <a:r>
              <a:rPr 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具体条文（“一、总则”中第三条、“二、组织管理”中第一条）：</a:t>
            </a:r>
            <a:endParaRPr sz="2000" b="0">
              <a:solidFill>
                <a:schemeClr val="tx1"/>
              </a:solidFill>
              <a:effectLst>
                <a:outerShdw blurRad="38100" dist="19050" dir="2700000" algn="tl" rotWithShape="0">
                  <a:schemeClr val="dk1">
                    <a:alpha val="40000"/>
                  </a:schemeClr>
                </a:outerShdw>
              </a:effectLst>
              <a:latin typeface="+mn-ea"/>
              <a:ea typeface="+mn-ea"/>
              <a:cs typeface="+mn-ea"/>
            </a:endParaRPr>
          </a:p>
          <a:p>
            <a:pPr marL="285750" indent="-285750" algn="l">
              <a:lnSpc>
                <a:spcPct val="200000"/>
              </a:lnSpc>
              <a:buClr>
                <a:srgbClr val="FF0000"/>
              </a:buClr>
              <a:buFont typeface="Arial" panose="02080604020202020204" pitchFamily="34" charset="0"/>
              <a:buChar char="•"/>
            </a:pPr>
            <a:r>
              <a:rPr sz="2000" b="0">
                <a:solidFill>
                  <a:schemeClr val="tx1"/>
                </a:solidFill>
                <a:effectLst>
                  <a:outerShdw blurRad="38100" dist="19050" dir="2700000" algn="tl" rotWithShape="0">
                    <a:schemeClr val="dk1">
                      <a:alpha val="40000"/>
                    </a:schemeClr>
                  </a:outerShdw>
                </a:effectLst>
                <a:latin typeface="+mn-ea"/>
                <a:ea typeface="+mn-ea"/>
                <a:cs typeface="+mn-ea"/>
              </a:rPr>
              <a:t>（三）衢江杯评选工作由衢州市住房和城乡建设局（以下简称市住建</a:t>
            </a:r>
            <a:endParaRPr sz="2000" b="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Arial" panose="02080604020202020204" pitchFamily="34" charset="0"/>
              <a:buNone/>
            </a:pPr>
            <a:r>
              <a:rPr lang="en-US" sz="2000" b="0">
                <a:solidFill>
                  <a:schemeClr val="tx1"/>
                </a:solidFill>
                <a:effectLst>
                  <a:outerShdw blurRad="38100" dist="19050" dir="2700000" algn="tl" rotWithShape="0">
                    <a:schemeClr val="dk1">
                      <a:alpha val="40000"/>
                    </a:schemeClr>
                  </a:outerShdw>
                </a:effectLst>
                <a:latin typeface="+mn-ea"/>
                <a:ea typeface="+mn-ea"/>
                <a:cs typeface="+mn-ea"/>
              </a:rPr>
              <a:t>   </a:t>
            </a:r>
            <a:r>
              <a:rPr sz="2000" b="0">
                <a:solidFill>
                  <a:schemeClr val="tx1"/>
                </a:solidFill>
                <a:effectLst>
                  <a:outerShdw blurRad="38100" dist="19050" dir="2700000" algn="tl" rotWithShape="0">
                    <a:schemeClr val="dk1">
                      <a:alpha val="40000"/>
                    </a:schemeClr>
                  </a:outerShdw>
                </a:effectLst>
                <a:latin typeface="+mn-ea"/>
                <a:ea typeface="+mn-ea"/>
                <a:cs typeface="+mn-ea"/>
              </a:rPr>
              <a:t>局）组织实施，每年评选一次，接受社会公众的监督。</a:t>
            </a:r>
            <a:endParaRPr sz="2000" b="0">
              <a:solidFill>
                <a:schemeClr val="tx1"/>
              </a:solidFill>
              <a:effectLst>
                <a:outerShdw blurRad="38100" dist="19050" dir="2700000" algn="tl" rotWithShape="0">
                  <a:schemeClr val="dk1">
                    <a:alpha val="40000"/>
                  </a:schemeClr>
                </a:outerShdw>
              </a:effectLst>
              <a:latin typeface="+mn-ea"/>
              <a:ea typeface="+mn-ea"/>
              <a:cs typeface="+mn-ea"/>
            </a:endParaRPr>
          </a:p>
          <a:p>
            <a:pPr marL="342900" indent="-342900" algn="l">
              <a:lnSpc>
                <a:spcPct val="200000"/>
              </a:lnSpc>
              <a:buClr>
                <a:srgbClr val="FF0000"/>
              </a:buClr>
              <a:buFont typeface="Arial" panose="02080604020202020204" pitchFamily="34" charset="0"/>
              <a:buChar char="•"/>
            </a:pPr>
            <a:r>
              <a:rPr sz="2000" b="0">
                <a:solidFill>
                  <a:schemeClr val="tx1"/>
                </a:solidFill>
                <a:effectLst>
                  <a:outerShdw blurRad="38100" dist="19050" dir="2700000" algn="tl" rotWithShape="0">
                    <a:schemeClr val="dk1">
                      <a:alpha val="40000"/>
                    </a:schemeClr>
                  </a:outerShdw>
                </a:effectLst>
                <a:latin typeface="+mn-ea"/>
                <a:ea typeface="+mn-ea"/>
                <a:cs typeface="+mn-ea"/>
              </a:rPr>
              <a:t>（一）市住建局成立以局长为组长、分管副局长为常务副组长、相关</a:t>
            </a:r>
            <a:endParaRPr sz="2000" b="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Arial" panose="02080604020202020204" pitchFamily="34" charset="0"/>
              <a:buNone/>
            </a:pPr>
            <a:r>
              <a:rPr lang="en-US" sz="2000" b="0">
                <a:solidFill>
                  <a:schemeClr val="tx1"/>
                </a:solidFill>
                <a:effectLst>
                  <a:outerShdw blurRad="38100" dist="19050" dir="2700000" algn="tl" rotWithShape="0">
                    <a:schemeClr val="dk1">
                      <a:alpha val="40000"/>
                    </a:schemeClr>
                  </a:outerShdw>
                </a:effectLst>
                <a:latin typeface="+mn-ea"/>
                <a:ea typeface="+mn-ea"/>
                <a:cs typeface="+mn-ea"/>
              </a:rPr>
              <a:t>    </a:t>
            </a:r>
            <a:r>
              <a:rPr sz="2000" b="0">
                <a:solidFill>
                  <a:schemeClr val="tx1"/>
                </a:solidFill>
                <a:effectLst>
                  <a:outerShdw blurRad="38100" dist="19050" dir="2700000" algn="tl" rotWithShape="0">
                    <a:schemeClr val="dk1">
                      <a:alpha val="40000"/>
                    </a:schemeClr>
                  </a:outerShdw>
                </a:effectLst>
                <a:latin typeface="+mn-ea"/>
                <a:ea typeface="+mn-ea"/>
                <a:cs typeface="+mn-ea"/>
              </a:rPr>
              <a:t>副局长为副组长，局相关处室及下属单位负责人，市建筑业行业协</a:t>
            </a:r>
            <a:endParaRPr sz="2000" b="0">
              <a:solidFill>
                <a:schemeClr val="tx1"/>
              </a:solidFill>
              <a:effectLst>
                <a:outerShdw blurRad="38100" dist="19050" dir="2700000" algn="tl" rotWithShape="0">
                  <a:schemeClr val="dk1">
                    <a:alpha val="40000"/>
                  </a:schemeClr>
                </a:outerShdw>
              </a:effectLst>
              <a:latin typeface="+mn-ea"/>
              <a:ea typeface="+mn-ea"/>
              <a:cs typeface="+mn-ea"/>
            </a:endParaRPr>
          </a:p>
        </p:txBody>
      </p:sp>
      <p:sp>
        <p:nvSpPr>
          <p:cNvPr id="3" name="文本框 2"/>
          <p:cNvSpPr txBox="true"/>
          <p:nvPr/>
        </p:nvSpPr>
        <p:spPr>
          <a:xfrm>
            <a:off x="492760" y="815975"/>
            <a:ext cx="4060190" cy="460375"/>
          </a:xfrm>
          <a:prstGeom prst="rect">
            <a:avLst/>
          </a:prstGeom>
          <a:noFill/>
        </p:spPr>
        <p:txBody>
          <a:bodyPr wrap="square" rtlCol="0" anchor="t">
            <a:spAutoFit/>
          </a:bodyPr>
          <a:p>
            <a:r>
              <a:rPr lang="zh-CN" altLang="en-US" b="1" dirty="0" smtClean="0">
                <a:solidFill>
                  <a:srgbClr val="FF0000"/>
                </a:solidFill>
                <a:latin typeface="+mj-ea"/>
                <a:cs typeface="+mj-ea"/>
                <a:sym typeface="+mn-ea"/>
              </a:rPr>
              <a:t>（二）“衢江杯”评选办法</a:t>
            </a:r>
            <a:endParaRPr lang="zh-CN" altLang="en-US"/>
          </a:p>
        </p:txBody>
      </p:sp>
      <p:sp>
        <p:nvSpPr>
          <p:cNvPr id="7" name="矩形 6"/>
          <p:cNvSpPr/>
          <p:nvPr/>
        </p:nvSpPr>
        <p:spPr>
          <a:xfrm>
            <a:off x="7642860" y="31115"/>
            <a:ext cx="1452880" cy="583565"/>
          </a:xfrm>
          <a:prstGeom prst="rect">
            <a:avLst/>
          </a:prstGeom>
          <a:noFill/>
          <a:ln w="9525">
            <a:noFill/>
          </a:ln>
          <a:effectLst>
            <a:glow rad="228600">
              <a:schemeClr val="accent2">
                <a:satMod val="175000"/>
                <a:alpha val="40000"/>
              </a:schemeClr>
            </a:glow>
          </a:effectLst>
        </p:spPr>
        <p:txBody>
          <a:bodyPr wrap="square" anchor="t" anchorCtr="false">
            <a:spAutoFit/>
          </a:bodyPr>
          <a:p>
            <a:pPr lvl="0" algn="l" defTabSz="914400" eaLnBrk="1" fontAlgn="auto" hangingPunct="1">
              <a:buClrTx/>
              <a:buSzTx/>
              <a:buFontTx/>
            </a:pPr>
            <a:r>
              <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rPr>
              <a:t>修订主要内容（衢江杯）</a:t>
            </a:r>
            <a:endPar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 calcmode="lin" valueType="num">
                                      <p:cBhvr additive="base">
                                        <p:cTn id="12" dur="500"/>
                                        <p:tgtEl>
                                          <p:spTgt spid="2">
                                            <p:txEl>
                                              <p:pRg st="0" end="0"/>
                                            </p:txEl>
                                          </p:spTgt>
                                        </p:tgtEl>
                                        <p:attrNameLst>
                                          <p:attrName>ppt_y</p:attrName>
                                        </p:attrNameLst>
                                      </p:cBhvr>
                                      <p:tavLst>
                                        <p:tav tm="0">
                                          <p:val>
                                            <p:strVal val="#ppt_y+#ppt_h*1.125000"/>
                                          </p:val>
                                        </p:tav>
                                        <p:tav tm="100000">
                                          <p:val>
                                            <p:strVal val="#ppt_y"/>
                                          </p:val>
                                        </p:tav>
                                      </p:tavLst>
                                    </p:anim>
                                    <p:animEffect transition="in" filter="wipe(up)">
                                      <p:cBhvr>
                                        <p:cTn id="13" dur="500"/>
                                        <p:tgtEl>
                                          <p:spTgt spid="2">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blinds(horizontal)">
                                      <p:cBhvr>
                                        <p:cTn id="18" dur="500"/>
                                        <p:tgtEl>
                                          <p:spTgt spid="6">
                                            <p:txEl>
                                              <p:pRg st="0" end="0"/>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Effect transition="in" filter="blinds(horizontal)">
                                      <p:cBhvr>
                                        <p:cTn id="21" dur="500"/>
                                        <p:tgtEl>
                                          <p:spTgt spid="6">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6">
                                            <p:txEl>
                                              <p:pRg st="2" end="2"/>
                                            </p:txEl>
                                          </p:spTgt>
                                        </p:tgtEl>
                                        <p:attrNameLst>
                                          <p:attrName>style.visibility</p:attrName>
                                        </p:attrNameLst>
                                      </p:cBhvr>
                                      <p:to>
                                        <p:strVal val="visible"/>
                                      </p:to>
                                    </p:set>
                                    <p:animEffect transition="in" filter="blinds(horizontal)">
                                      <p:cBhvr>
                                        <p:cTn id="26" dur="500"/>
                                        <p:tgtEl>
                                          <p:spTgt spid="6">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animEffect transition="in" filter="blinds(horizontal)">
                                      <p:cBhvr>
                                        <p:cTn id="31" dur="500"/>
                                        <p:tgtEl>
                                          <p:spTgt spid="6">
                                            <p:txEl>
                                              <p:pRg st="3" end="3"/>
                                            </p:txEl>
                                          </p:spTgt>
                                        </p:tgtEl>
                                      </p:cBhvr>
                                    </p:animEffect>
                                  </p:childTnLst>
                                </p:cTn>
                              </p:par>
                              <p:par>
                                <p:cTn id="32" presetID="3" presetClass="entr" presetSubtype="10" fill="hold" nodeType="withEffect">
                                  <p:stCondLst>
                                    <p:cond delay="0"/>
                                  </p:stCondLst>
                                  <p:childTnLst>
                                    <p:set>
                                      <p:cBhvr>
                                        <p:cTn id="33" dur="1" fill="hold">
                                          <p:stCondLst>
                                            <p:cond delay="0"/>
                                          </p:stCondLst>
                                        </p:cTn>
                                        <p:tgtEl>
                                          <p:spTgt spid="6">
                                            <p:txEl>
                                              <p:pRg st="4" end="4"/>
                                            </p:txEl>
                                          </p:spTgt>
                                        </p:tgtEl>
                                        <p:attrNameLst>
                                          <p:attrName>style.visibility</p:attrName>
                                        </p:attrNameLst>
                                      </p:cBhvr>
                                      <p:to>
                                        <p:strVal val="visible"/>
                                      </p:to>
                                    </p:set>
                                    <p:animEffect transition="in" filter="blinds(horizontal)">
                                      <p:cBhvr>
                                        <p:cTn id="34" dur="500"/>
                                        <p:tgtEl>
                                          <p:spTgt spid="6">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nodeType="clickEffect">
                                  <p:stCondLst>
                                    <p:cond delay="0"/>
                                  </p:stCondLst>
                                  <p:childTnLst>
                                    <p:set>
                                      <p:cBhvr>
                                        <p:cTn id="38" dur="1" fill="hold">
                                          <p:stCondLst>
                                            <p:cond delay="0"/>
                                          </p:stCondLst>
                                        </p:cTn>
                                        <p:tgtEl>
                                          <p:spTgt spid="6">
                                            <p:txEl>
                                              <p:pRg st="5" end="5"/>
                                            </p:txEl>
                                          </p:spTgt>
                                        </p:tgtEl>
                                        <p:attrNameLst>
                                          <p:attrName>style.visibility</p:attrName>
                                        </p:attrNameLst>
                                      </p:cBhvr>
                                      <p:to>
                                        <p:strVal val="visible"/>
                                      </p:to>
                                    </p:set>
                                    <p:animEffect transition="in" filter="blinds(horizontal)">
                                      <p:cBhvr>
                                        <p:cTn id="39" dur="500"/>
                                        <p:tgtEl>
                                          <p:spTgt spid="6">
                                            <p:txEl>
                                              <p:pRg st="5" end="5"/>
                                            </p:txEl>
                                          </p:spTgt>
                                        </p:tgtEl>
                                      </p:cBhvr>
                                    </p:animEffect>
                                  </p:childTnLst>
                                </p:cTn>
                              </p:par>
                              <p:par>
                                <p:cTn id="40" presetID="3" presetClass="entr" presetSubtype="10" fill="hold" nodeType="withEffect">
                                  <p:stCondLst>
                                    <p:cond delay="0"/>
                                  </p:stCondLst>
                                  <p:childTnLst>
                                    <p:set>
                                      <p:cBhvr>
                                        <p:cTn id="41" dur="1" fill="hold">
                                          <p:stCondLst>
                                            <p:cond delay="0"/>
                                          </p:stCondLst>
                                        </p:cTn>
                                        <p:tgtEl>
                                          <p:spTgt spid="6">
                                            <p:txEl>
                                              <p:pRg st="6" end="6"/>
                                            </p:txEl>
                                          </p:spTgt>
                                        </p:tgtEl>
                                        <p:attrNameLst>
                                          <p:attrName>style.visibility</p:attrName>
                                        </p:attrNameLst>
                                      </p:cBhvr>
                                      <p:to>
                                        <p:strVal val="visible"/>
                                      </p:to>
                                    </p:set>
                                    <p:animEffect transition="in" filter="blinds(horizontal)">
                                      <p:cBhvr>
                                        <p:cTn id="42"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true"/>
          <p:nvPr/>
        </p:nvSpPr>
        <p:spPr>
          <a:xfrm>
            <a:off x="600710" y="937895"/>
            <a:ext cx="7942580" cy="3169285"/>
          </a:xfrm>
          <a:prstGeom prst="rect">
            <a:avLst/>
          </a:prstGeom>
          <a:noFill/>
          <a:ln w="9525">
            <a:noFill/>
          </a:ln>
        </p:spPr>
        <p:txBody>
          <a:bodyPr wrap="square">
            <a:spAutoFit/>
          </a:bodyPr>
          <a:p>
            <a:pPr marL="0" indent="0" algn="l">
              <a:lnSpc>
                <a:spcPct val="200000"/>
              </a:lnSpc>
              <a:buClr>
                <a:srgbClr val="FF0000"/>
              </a:buClr>
              <a:buFont typeface="Arial" panose="02080604020202020204" pitchFamily="34" charset="0"/>
              <a:buNone/>
            </a:pPr>
            <a:r>
              <a:rPr sz="2000">
                <a:solidFill>
                  <a:schemeClr val="tx1"/>
                </a:solidFill>
                <a:effectLst>
                  <a:outerShdw blurRad="38100" dist="19050" dir="2700000" algn="tl" rotWithShape="0">
                    <a:schemeClr val="dk1">
                      <a:alpha val="40000"/>
                    </a:schemeClr>
                  </a:outerShdw>
                </a:effectLst>
                <a:latin typeface="+mn-ea"/>
                <a:ea typeface="+mn-ea"/>
                <a:cs typeface="+mn-ea"/>
                <a:sym typeface="+mn-ea"/>
              </a:rPr>
              <a:t>会、市市政公用行业协会负责人，智造新城建管部、各县（市、区）住建局分管领导及交通、水利、电力部门相关负责人为成员的衢江杯评选领导小组。领导小组下设衢江杯评选办公室（以下简称“评选办公室”），评选办公室设在市住建局建筑业管理处，具体工作委托衢州市建设工程质量安全监督站（以下简称“市质安站”）组织实施。</a:t>
            </a:r>
            <a:endParaRPr lang="zh-CN" sz="2000" b="0">
              <a:solidFill>
                <a:schemeClr val="tx1"/>
              </a:solidFill>
              <a:effectLst>
                <a:outerShdw blurRad="38100" dist="19050" dir="2700000" algn="tl" rotWithShape="0">
                  <a:schemeClr val="dk1">
                    <a:alpha val="40000"/>
                  </a:schemeClr>
                </a:outerShdw>
              </a:effectLst>
              <a:latin typeface="+mn-ea"/>
              <a:ea typeface="+mn-ea"/>
              <a:cs typeface="+mn-ea"/>
              <a:sym typeface="+mn-ea"/>
            </a:endParaRPr>
          </a:p>
        </p:txBody>
      </p:sp>
      <p:cxnSp>
        <p:nvCxnSpPr>
          <p:cNvPr id="4" name="直接连接符 3"/>
          <p:cNvCxnSpPr/>
          <p:nvPr/>
        </p:nvCxnSpPr>
        <p:spPr>
          <a:xfrm>
            <a:off x="3538855" y="2817495"/>
            <a:ext cx="4735195"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5" name="直接连接符 4"/>
          <p:cNvCxnSpPr/>
          <p:nvPr/>
        </p:nvCxnSpPr>
        <p:spPr>
          <a:xfrm>
            <a:off x="659765" y="3508375"/>
            <a:ext cx="7580630"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7" name="直接连接符 6"/>
          <p:cNvCxnSpPr/>
          <p:nvPr/>
        </p:nvCxnSpPr>
        <p:spPr>
          <a:xfrm>
            <a:off x="659765" y="4107180"/>
            <a:ext cx="7392670"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sp>
        <p:nvSpPr>
          <p:cNvPr id="8" name="矩形 7"/>
          <p:cNvSpPr/>
          <p:nvPr/>
        </p:nvSpPr>
        <p:spPr>
          <a:xfrm>
            <a:off x="7642860" y="31115"/>
            <a:ext cx="1452880" cy="583565"/>
          </a:xfrm>
          <a:prstGeom prst="rect">
            <a:avLst/>
          </a:prstGeom>
          <a:noFill/>
          <a:ln w="9525">
            <a:noFill/>
          </a:ln>
          <a:effectLst>
            <a:glow rad="228600">
              <a:schemeClr val="accent2">
                <a:satMod val="175000"/>
                <a:alpha val="40000"/>
              </a:schemeClr>
            </a:glow>
          </a:effectLst>
        </p:spPr>
        <p:txBody>
          <a:bodyPr wrap="square" anchor="t" anchorCtr="false">
            <a:spAutoFit/>
          </a:bodyPr>
          <a:p>
            <a:pPr lvl="0" algn="l" defTabSz="914400" eaLnBrk="1" fontAlgn="auto" hangingPunct="1">
              <a:buClrTx/>
              <a:buSzTx/>
              <a:buFontTx/>
            </a:pPr>
            <a:r>
              <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rPr>
              <a:t>修订主要内容（衢江杯）</a:t>
            </a:r>
            <a:endPar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1000" fill="hold"/>
                                        <p:tgtEl>
                                          <p:spTgt spid="6">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6">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6">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linds(horizont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linds(horizont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linds(horizontal)">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true"/>
          <p:nvPr/>
        </p:nvSpPr>
        <p:spPr>
          <a:xfrm>
            <a:off x="692150" y="458470"/>
            <a:ext cx="7912100" cy="3169285"/>
          </a:xfrm>
          <a:prstGeom prst="rect">
            <a:avLst/>
          </a:prstGeom>
          <a:noFill/>
          <a:ln w="9525">
            <a:noFill/>
          </a:ln>
        </p:spPr>
        <p:txBody>
          <a:bodyPr wrap="square">
            <a:spAutoFit/>
          </a:bodyPr>
          <a:p>
            <a:pPr marL="0" indent="0" algn="l">
              <a:lnSpc>
                <a:spcPct val="200000"/>
              </a:lnSpc>
              <a:buClr>
                <a:srgbClr val="FF0000"/>
              </a:buClr>
              <a:buFont typeface="东文宋体" charset="0"/>
              <a:buNone/>
            </a:pPr>
            <a:r>
              <a:rPr lang="zh-CN" sz="2000" b="0">
                <a:solidFill>
                  <a:srgbClr val="000099"/>
                </a:solidFill>
                <a:effectLst>
                  <a:outerShdw blurRad="38100" dist="19050" dir="2700000" algn="tl" rotWithShape="0">
                    <a:schemeClr val="dk1">
                      <a:alpha val="40000"/>
                    </a:schemeClr>
                  </a:outerShdw>
                </a:effectLst>
                <a:latin typeface="+mn-ea"/>
                <a:ea typeface="+mn-ea"/>
                <a:cs typeface="+mn-ea"/>
              </a:rPr>
              <a:t>2.把本地企业在市外承建的项目纳入衢江杯的评选范围。</a:t>
            </a:r>
            <a:endParaRPr lang="zh-CN" sz="2000" b="0">
              <a:solidFill>
                <a:srgbClr val="000099"/>
              </a:solidFill>
              <a:effectLst>
                <a:outerShdw blurRad="38100" dist="19050" dir="2700000" algn="tl" rotWithShape="0">
                  <a:schemeClr val="dk1">
                    <a:alpha val="40000"/>
                  </a:schemeClr>
                </a:outerShdw>
              </a:effectLst>
              <a:latin typeface="+mn-ea"/>
              <a:ea typeface="+mn-ea"/>
              <a:cs typeface="+mn-ea"/>
            </a:endParaRPr>
          </a:p>
          <a:p>
            <a:pPr marL="342900" indent="-342900" algn="l">
              <a:lnSpc>
                <a:spcPct val="200000"/>
              </a:lnSpc>
              <a:buClr>
                <a:srgbClr val="FF0000"/>
              </a:buClr>
              <a:buFont typeface="东文宋体" charset="0"/>
              <a:buChar char="◆"/>
            </a:pPr>
            <a:r>
              <a:rPr lang="zh-CN" sz="2000" b="0">
                <a:solidFill>
                  <a:srgbClr val="FF0000"/>
                </a:solidFill>
                <a:effectLst>
                  <a:outerShdw blurRad="38100" dist="19050" dir="2700000" algn="tl" rotWithShape="0">
                    <a:schemeClr val="dk1">
                      <a:alpha val="40000"/>
                    </a:schemeClr>
                  </a:outerShdw>
                </a:effectLst>
                <a:latin typeface="+mn-ea"/>
                <a:ea typeface="+mn-ea"/>
                <a:cs typeface="+mn-ea"/>
              </a:rPr>
              <a:t>具体条文</a:t>
            </a:r>
            <a:r>
              <a:rPr 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（“一、总则”</a:t>
            </a:r>
            <a:r>
              <a:rPr lang="en-US" alt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 </a:t>
            </a:r>
            <a:r>
              <a:rPr 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中第</a:t>
            </a:r>
            <a:r>
              <a:rPr lang="zh-CN" altLang="en-US" sz="2000">
                <a:solidFill>
                  <a:srgbClr val="FF0000"/>
                </a:solidFill>
                <a:effectLst>
                  <a:outerShdw blurRad="38100" dist="19050" dir="2700000" algn="tl" rotWithShape="0">
                    <a:schemeClr val="dk1">
                      <a:alpha val="40000"/>
                    </a:schemeClr>
                  </a:outerShdw>
                </a:effectLst>
                <a:latin typeface="+mn-ea"/>
                <a:ea typeface="+mn-ea"/>
                <a:cs typeface="+mn-ea"/>
                <a:sym typeface="+mn-ea"/>
              </a:rPr>
              <a:t>五</a:t>
            </a:r>
            <a:r>
              <a:rPr 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条）</a:t>
            </a:r>
            <a:r>
              <a:rPr lang="zh-CN" sz="2000" b="0">
                <a:solidFill>
                  <a:srgbClr val="FF0000"/>
                </a:solidFill>
                <a:effectLst>
                  <a:outerShdw blurRad="38100" dist="19050" dir="2700000" algn="tl" rotWithShape="0">
                    <a:schemeClr val="dk1">
                      <a:alpha val="40000"/>
                    </a:schemeClr>
                  </a:outerShdw>
                </a:effectLst>
                <a:latin typeface="+mn-ea"/>
                <a:ea typeface="+mn-ea"/>
                <a:cs typeface="+mn-ea"/>
              </a:rPr>
              <a:t>：</a:t>
            </a:r>
            <a:endParaRPr lang="zh-CN" sz="2000" b="0">
              <a:solidFill>
                <a:srgbClr val="FF0000"/>
              </a:solidFill>
              <a:effectLst>
                <a:outerShdw blurRad="38100" dist="19050" dir="2700000" algn="tl" rotWithShape="0">
                  <a:schemeClr val="dk1">
                    <a:alpha val="40000"/>
                  </a:schemeClr>
                </a:outerShdw>
              </a:effectLst>
              <a:latin typeface="+mn-ea"/>
              <a:ea typeface="+mn-ea"/>
              <a:cs typeface="+mn-ea"/>
            </a:endParaRPr>
          </a:p>
          <a:p>
            <a:pPr marL="285750" indent="-285750" algn="l">
              <a:lnSpc>
                <a:spcPct val="200000"/>
              </a:lnSpc>
              <a:buClr>
                <a:srgbClr val="FF0000"/>
              </a:buClr>
              <a:buFont typeface="Arial" panose="02080604020202020204" pitchFamily="34" charset="0"/>
              <a:buChar char="•"/>
            </a:pPr>
            <a:r>
              <a:rPr sz="2000" b="0">
                <a:solidFill>
                  <a:schemeClr val="tx1"/>
                </a:solidFill>
                <a:effectLst>
                  <a:outerShdw blurRad="38100" dist="19050" dir="2700000" algn="tl" rotWithShape="0">
                    <a:schemeClr val="dk1">
                      <a:alpha val="40000"/>
                    </a:schemeClr>
                  </a:outerShdw>
                </a:effectLst>
                <a:latin typeface="+mn-ea"/>
                <a:ea typeface="+mn-ea"/>
                <a:cs typeface="+mn-ea"/>
              </a:rPr>
              <a:t>（五）本地企业在市外主承建的房屋建筑和市政基础设施工程建设</a:t>
            </a:r>
            <a:endParaRPr sz="2000" b="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Arial" panose="02080604020202020204" pitchFamily="34" charset="0"/>
              <a:buNone/>
            </a:pPr>
            <a:r>
              <a:rPr lang="en-US" sz="2000" b="0">
                <a:solidFill>
                  <a:schemeClr val="tx1"/>
                </a:solidFill>
                <a:effectLst>
                  <a:outerShdw blurRad="38100" dist="19050" dir="2700000" algn="tl" rotWithShape="0">
                    <a:schemeClr val="dk1">
                      <a:alpha val="40000"/>
                    </a:schemeClr>
                  </a:outerShdw>
                </a:effectLst>
                <a:latin typeface="+mn-ea"/>
                <a:ea typeface="+mn-ea"/>
                <a:cs typeface="+mn-ea"/>
              </a:rPr>
              <a:t>   </a:t>
            </a:r>
            <a:r>
              <a:rPr sz="2000" b="0">
                <a:solidFill>
                  <a:schemeClr val="tx1"/>
                </a:solidFill>
                <a:effectLst>
                  <a:outerShdw blurRad="38100" dist="19050" dir="2700000" algn="tl" rotWithShape="0">
                    <a:schemeClr val="dk1">
                      <a:alpha val="40000"/>
                    </a:schemeClr>
                  </a:outerShdw>
                </a:effectLst>
                <a:latin typeface="+mn-ea"/>
                <a:ea typeface="+mn-ea"/>
                <a:cs typeface="+mn-ea"/>
              </a:rPr>
              <a:t>项目如获得工程所在地设区市建设工程质量最高奖项的，可直接</a:t>
            </a:r>
            <a:r>
              <a:rPr lang="en-US" sz="2000" b="0">
                <a:solidFill>
                  <a:schemeClr val="tx1"/>
                </a:solidFill>
                <a:effectLst>
                  <a:outerShdw blurRad="38100" dist="19050" dir="2700000" algn="tl" rotWithShape="0">
                    <a:schemeClr val="dk1">
                      <a:alpha val="40000"/>
                    </a:schemeClr>
                  </a:outerShdw>
                </a:effectLst>
                <a:latin typeface="+mn-ea"/>
                <a:ea typeface="+mn-ea"/>
                <a:cs typeface="+mn-ea"/>
              </a:rPr>
              <a:t>   </a:t>
            </a:r>
            <a:endParaRPr lang="en-US" sz="2000" b="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Arial" panose="02080604020202020204" pitchFamily="34" charset="0"/>
              <a:buNone/>
            </a:pPr>
            <a:r>
              <a:rPr lang="en-US" sz="2000" b="0">
                <a:solidFill>
                  <a:schemeClr val="tx1"/>
                </a:solidFill>
                <a:effectLst>
                  <a:outerShdw blurRad="38100" dist="19050" dir="2700000" algn="tl" rotWithShape="0">
                    <a:schemeClr val="dk1">
                      <a:alpha val="40000"/>
                    </a:schemeClr>
                  </a:outerShdw>
                </a:effectLst>
                <a:latin typeface="+mn-ea"/>
                <a:ea typeface="+mn-ea"/>
                <a:cs typeface="+mn-ea"/>
              </a:rPr>
              <a:t>   </a:t>
            </a:r>
            <a:r>
              <a:rPr sz="2000" b="0">
                <a:solidFill>
                  <a:schemeClr val="tx1"/>
                </a:solidFill>
                <a:effectLst>
                  <a:outerShdw blurRad="38100" dist="19050" dir="2700000" algn="tl" rotWithShape="0">
                    <a:schemeClr val="dk1">
                      <a:alpha val="40000"/>
                    </a:schemeClr>
                  </a:outerShdw>
                </a:effectLst>
                <a:latin typeface="+mn-ea"/>
                <a:ea typeface="+mn-ea"/>
                <a:cs typeface="+mn-ea"/>
              </a:rPr>
              <a:t>认定衢江杯。</a:t>
            </a:r>
            <a:endParaRPr sz="2000" b="0">
              <a:solidFill>
                <a:schemeClr val="tx1"/>
              </a:solidFill>
              <a:effectLst>
                <a:outerShdw blurRad="38100" dist="19050" dir="2700000" algn="tl" rotWithShape="0">
                  <a:schemeClr val="dk1">
                    <a:alpha val="40000"/>
                  </a:schemeClr>
                </a:outerShdw>
              </a:effectLst>
              <a:latin typeface="+mn-ea"/>
              <a:ea typeface="+mn-ea"/>
              <a:cs typeface="+mn-ea"/>
            </a:endParaRPr>
          </a:p>
        </p:txBody>
      </p:sp>
      <p:cxnSp>
        <p:nvCxnSpPr>
          <p:cNvPr id="4" name="直接连接符 3"/>
          <p:cNvCxnSpPr/>
          <p:nvPr/>
        </p:nvCxnSpPr>
        <p:spPr>
          <a:xfrm>
            <a:off x="7378700" y="2954655"/>
            <a:ext cx="717550"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2" name="直接连接符 1"/>
          <p:cNvCxnSpPr/>
          <p:nvPr/>
        </p:nvCxnSpPr>
        <p:spPr>
          <a:xfrm>
            <a:off x="1040130" y="3627755"/>
            <a:ext cx="1239520"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sp>
        <p:nvSpPr>
          <p:cNvPr id="5" name="矩形 4"/>
          <p:cNvSpPr/>
          <p:nvPr/>
        </p:nvSpPr>
        <p:spPr>
          <a:xfrm>
            <a:off x="7642860" y="31115"/>
            <a:ext cx="1452880" cy="583565"/>
          </a:xfrm>
          <a:prstGeom prst="rect">
            <a:avLst/>
          </a:prstGeom>
          <a:noFill/>
          <a:ln w="9525">
            <a:noFill/>
          </a:ln>
          <a:effectLst>
            <a:glow rad="228600">
              <a:schemeClr val="accent2">
                <a:satMod val="175000"/>
                <a:alpha val="40000"/>
              </a:schemeClr>
            </a:glow>
          </a:effectLst>
        </p:spPr>
        <p:txBody>
          <a:bodyPr wrap="square" anchor="t" anchorCtr="false">
            <a:spAutoFit/>
          </a:bodyPr>
          <a:p>
            <a:pPr lvl="0" algn="l" defTabSz="914400" eaLnBrk="1" fontAlgn="auto" hangingPunct="1">
              <a:buClrTx/>
              <a:buSzTx/>
              <a:buFontTx/>
            </a:pPr>
            <a:r>
              <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rPr>
              <a:t>修订主要内容（衢江杯）</a:t>
            </a:r>
            <a:endPar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p:tgtEl>
                                          <p:spTgt spid="6">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6">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blinds(horizontal)">
                                      <p:cBhvr>
                                        <p:cTn id="19" dur="500"/>
                                        <p:tgtEl>
                                          <p:spTgt spid="6">
                                            <p:txEl>
                                              <p:pRg st="2" end="2"/>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blinds(horizontal)">
                                      <p:cBhvr>
                                        <p:cTn id="22" dur="500"/>
                                        <p:tgtEl>
                                          <p:spTgt spid="6">
                                            <p:txEl>
                                              <p:pRg st="3" end="3"/>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Effect transition="in" filter="blinds(horizontal)">
                                      <p:cBhvr>
                                        <p:cTn id="25" dur="500"/>
                                        <p:tgtEl>
                                          <p:spTgt spid="6">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blinds(horizontal)">
                                      <p:cBhvr>
                                        <p:cTn id="30" dur="500"/>
                                        <p:tgtEl>
                                          <p:spTgt spid="4"/>
                                        </p:tgtEl>
                                      </p:cBhvr>
                                    </p:animEffect>
                                  </p:childTnLst>
                                </p:cTn>
                              </p:par>
                              <p:par>
                                <p:cTn id="31" presetID="3" presetClass="entr" presetSubtype="10" fill="hold" nodeType="with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blinds(horizontal)">
                                      <p:cBhvr>
                                        <p:cTn id="3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true"/>
          <p:nvPr/>
        </p:nvSpPr>
        <p:spPr>
          <a:xfrm>
            <a:off x="743585" y="629285"/>
            <a:ext cx="8091170" cy="5631180"/>
          </a:xfrm>
          <a:prstGeom prst="rect">
            <a:avLst/>
          </a:prstGeom>
          <a:noFill/>
          <a:ln w="9525">
            <a:noFill/>
          </a:ln>
        </p:spPr>
        <p:txBody>
          <a:bodyPr wrap="square">
            <a:spAutoFit/>
          </a:bodyPr>
          <a:p>
            <a:pPr marL="0" indent="0" algn="l">
              <a:lnSpc>
                <a:spcPct val="200000"/>
              </a:lnSpc>
              <a:buClr>
                <a:srgbClr val="FF0000"/>
              </a:buClr>
              <a:buFont typeface="东文宋体" charset="0"/>
              <a:buNone/>
            </a:pPr>
            <a:r>
              <a:rPr sz="2000" b="0">
                <a:solidFill>
                  <a:srgbClr val="000099"/>
                </a:solidFill>
                <a:effectLst>
                  <a:outerShdw blurRad="38100" dist="19050" dir="2700000" algn="tl" rotWithShape="0">
                    <a:schemeClr val="dk1">
                      <a:alpha val="40000"/>
                    </a:schemeClr>
                  </a:outerShdw>
                </a:effectLst>
                <a:latin typeface="+mn-ea"/>
                <a:ea typeface="+mn-ea"/>
                <a:cs typeface="+mn-ea"/>
              </a:rPr>
              <a:t>3.要求农房工程、市政工程中的城市桥梁、隧道、高架道路等工程结</a:t>
            </a:r>
            <a:endParaRPr sz="2000" b="0">
              <a:solidFill>
                <a:srgbClr val="000099"/>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东文宋体" charset="0"/>
              <a:buNone/>
            </a:pPr>
            <a:r>
              <a:rPr sz="2000" b="0">
                <a:solidFill>
                  <a:srgbClr val="000099"/>
                </a:solidFill>
                <a:effectLst>
                  <a:outerShdw blurRad="38100" dist="19050" dir="2700000" algn="tl" rotWithShape="0">
                    <a:schemeClr val="dk1">
                      <a:alpha val="40000"/>
                    </a:schemeClr>
                  </a:outerShdw>
                </a:effectLst>
                <a:latin typeface="+mn-ea"/>
                <a:ea typeface="+mn-ea"/>
                <a:cs typeface="+mn-ea"/>
              </a:rPr>
              <a:t> </a:t>
            </a:r>
            <a:r>
              <a:rPr lang="en-US" sz="2000" b="0">
                <a:solidFill>
                  <a:srgbClr val="000099"/>
                </a:solidFill>
                <a:effectLst>
                  <a:outerShdw blurRad="38100" dist="19050" dir="2700000" algn="tl" rotWithShape="0">
                    <a:schemeClr val="dk1">
                      <a:alpha val="40000"/>
                    </a:schemeClr>
                  </a:outerShdw>
                </a:effectLst>
                <a:latin typeface="+mn-ea"/>
                <a:ea typeface="+mn-ea"/>
                <a:cs typeface="+mn-ea"/>
              </a:rPr>
              <a:t> </a:t>
            </a:r>
            <a:r>
              <a:rPr sz="2000" b="0">
                <a:solidFill>
                  <a:srgbClr val="000099"/>
                </a:solidFill>
                <a:effectLst>
                  <a:outerShdw blurRad="38100" dist="19050" dir="2700000" algn="tl" rotWithShape="0">
                    <a:schemeClr val="dk1">
                      <a:alpha val="40000"/>
                    </a:schemeClr>
                  </a:outerShdw>
                </a:effectLst>
                <a:latin typeface="+mn-ea"/>
                <a:ea typeface="+mn-ea"/>
                <a:cs typeface="+mn-ea"/>
              </a:rPr>
              <a:t>构以及专业工程中以建筑工程结构为主的工程应参评市优质结构，</a:t>
            </a:r>
            <a:endParaRPr sz="2000" b="0">
              <a:solidFill>
                <a:srgbClr val="000099"/>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东文宋体" charset="0"/>
              <a:buNone/>
            </a:pPr>
            <a:r>
              <a:rPr sz="2000" b="0">
                <a:solidFill>
                  <a:srgbClr val="000099"/>
                </a:solidFill>
                <a:effectLst>
                  <a:outerShdw blurRad="38100" dist="19050" dir="2700000" algn="tl" rotWithShape="0">
                    <a:schemeClr val="dk1">
                      <a:alpha val="40000"/>
                    </a:schemeClr>
                  </a:outerShdw>
                </a:effectLst>
                <a:latin typeface="+mn-ea"/>
                <a:ea typeface="+mn-ea"/>
                <a:cs typeface="+mn-ea"/>
              </a:rPr>
              <a:t> </a:t>
            </a:r>
            <a:r>
              <a:rPr lang="en-US" sz="2000" b="0">
                <a:solidFill>
                  <a:srgbClr val="000099"/>
                </a:solidFill>
                <a:effectLst>
                  <a:outerShdw blurRad="38100" dist="19050" dir="2700000" algn="tl" rotWithShape="0">
                    <a:schemeClr val="dk1">
                      <a:alpha val="40000"/>
                    </a:schemeClr>
                  </a:outerShdw>
                </a:effectLst>
                <a:latin typeface="+mn-ea"/>
                <a:ea typeface="+mn-ea"/>
                <a:cs typeface="+mn-ea"/>
              </a:rPr>
              <a:t> </a:t>
            </a:r>
            <a:r>
              <a:rPr sz="2000" b="0">
                <a:solidFill>
                  <a:srgbClr val="000099"/>
                </a:solidFill>
                <a:effectLst>
                  <a:outerShdw blurRad="38100" dist="19050" dir="2700000" algn="tl" rotWithShape="0">
                    <a:schemeClr val="dk1">
                      <a:alpha val="40000"/>
                    </a:schemeClr>
                  </a:outerShdw>
                </a:effectLst>
                <a:latin typeface="+mn-ea"/>
                <a:ea typeface="+mn-ea"/>
                <a:cs typeface="+mn-ea"/>
              </a:rPr>
              <a:t>作为衢江杯评选前提条件之一</a:t>
            </a:r>
            <a:r>
              <a:rPr lang="zh-CN" sz="2000" b="0">
                <a:solidFill>
                  <a:srgbClr val="000099"/>
                </a:solidFill>
                <a:effectLst>
                  <a:outerShdw blurRad="38100" dist="19050" dir="2700000" algn="tl" rotWithShape="0">
                    <a:schemeClr val="dk1">
                      <a:alpha val="40000"/>
                    </a:schemeClr>
                  </a:outerShdw>
                </a:effectLst>
                <a:latin typeface="+mn-ea"/>
                <a:ea typeface="+mn-ea"/>
                <a:cs typeface="+mn-ea"/>
              </a:rPr>
              <a:t>。</a:t>
            </a:r>
            <a:endParaRPr sz="2000" b="0">
              <a:solidFill>
                <a:srgbClr val="000099"/>
              </a:solidFill>
              <a:effectLst>
                <a:outerShdw blurRad="38100" dist="19050" dir="2700000" algn="tl" rotWithShape="0">
                  <a:schemeClr val="dk1">
                    <a:alpha val="40000"/>
                  </a:schemeClr>
                </a:outerShdw>
              </a:effectLst>
              <a:latin typeface="+mn-ea"/>
              <a:ea typeface="+mn-ea"/>
              <a:cs typeface="+mn-ea"/>
            </a:endParaRPr>
          </a:p>
          <a:p>
            <a:pPr marL="285750" indent="-285750" algn="l">
              <a:lnSpc>
                <a:spcPct val="200000"/>
              </a:lnSpc>
              <a:buClr>
                <a:srgbClr val="FF0000"/>
              </a:buClr>
              <a:buFont typeface="东文宋体" charset="0"/>
              <a:buChar char="◆"/>
            </a:pPr>
            <a:r>
              <a:rPr lang="zh-CN" sz="2000" b="0">
                <a:solidFill>
                  <a:srgbClr val="FF0000"/>
                </a:solidFill>
                <a:effectLst>
                  <a:outerShdw blurRad="38100" dist="19050" dir="2700000" algn="tl" rotWithShape="0">
                    <a:schemeClr val="dk1">
                      <a:alpha val="40000"/>
                    </a:schemeClr>
                  </a:outerShdw>
                </a:effectLst>
                <a:latin typeface="+mn-ea"/>
                <a:ea typeface="+mn-ea"/>
                <a:cs typeface="+mn-ea"/>
              </a:rPr>
              <a:t>具体条文</a:t>
            </a:r>
            <a:r>
              <a:rPr 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（“三、评选条件”</a:t>
            </a:r>
            <a:r>
              <a:rPr lang="en-US" alt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 </a:t>
            </a:r>
            <a:r>
              <a:rPr 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中第</a:t>
            </a:r>
            <a:r>
              <a:rPr lang="zh-CN" altLang="en-US" sz="2000">
                <a:solidFill>
                  <a:srgbClr val="FF0000"/>
                </a:solidFill>
                <a:effectLst>
                  <a:outerShdw blurRad="38100" dist="19050" dir="2700000" algn="tl" rotWithShape="0">
                    <a:schemeClr val="dk1">
                      <a:alpha val="40000"/>
                    </a:schemeClr>
                  </a:outerShdw>
                </a:effectLst>
                <a:latin typeface="+mn-ea"/>
                <a:ea typeface="+mn-ea"/>
                <a:cs typeface="+mn-ea"/>
                <a:sym typeface="+mn-ea"/>
              </a:rPr>
              <a:t>一</a:t>
            </a:r>
            <a:r>
              <a:rPr 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条的第四小条）</a:t>
            </a:r>
            <a:r>
              <a:rPr lang="zh-CN" sz="2000" b="0">
                <a:solidFill>
                  <a:srgbClr val="FF0000"/>
                </a:solidFill>
                <a:effectLst>
                  <a:outerShdw blurRad="38100" dist="19050" dir="2700000" algn="tl" rotWithShape="0">
                    <a:schemeClr val="dk1">
                      <a:alpha val="40000"/>
                    </a:schemeClr>
                  </a:outerShdw>
                </a:effectLst>
                <a:latin typeface="+mn-ea"/>
                <a:ea typeface="+mn-ea"/>
                <a:cs typeface="+mn-ea"/>
              </a:rPr>
              <a:t>：</a:t>
            </a:r>
            <a:endParaRPr lang="zh-CN" sz="2000" b="0">
              <a:solidFill>
                <a:srgbClr val="FF0000"/>
              </a:solidFill>
              <a:effectLst>
                <a:outerShdw blurRad="38100" dist="19050" dir="2700000" algn="tl" rotWithShape="0">
                  <a:schemeClr val="dk1">
                    <a:alpha val="40000"/>
                  </a:schemeClr>
                </a:outerShdw>
              </a:effectLst>
              <a:latin typeface="+mn-ea"/>
              <a:ea typeface="+mn-ea"/>
              <a:cs typeface="+mn-ea"/>
            </a:endParaRPr>
          </a:p>
          <a:p>
            <a:pPr marL="285750" indent="-285750" algn="l">
              <a:lnSpc>
                <a:spcPct val="200000"/>
              </a:lnSpc>
              <a:buClr>
                <a:srgbClr val="FF0000"/>
              </a:buClr>
              <a:buFont typeface="Arial" panose="02080604020202020204" pitchFamily="34" charset="0"/>
              <a:buChar char="•"/>
            </a:pPr>
            <a:r>
              <a:rPr sz="2000" b="0">
                <a:solidFill>
                  <a:schemeClr val="tx1"/>
                </a:solidFill>
                <a:effectLst>
                  <a:outerShdw blurRad="38100" dist="19050" dir="2700000" algn="tl" rotWithShape="0">
                    <a:schemeClr val="dk1">
                      <a:alpha val="40000"/>
                    </a:schemeClr>
                  </a:outerShdw>
                </a:effectLst>
                <a:latin typeface="+mn-ea"/>
                <a:ea typeface="+mn-ea"/>
                <a:cs typeface="+mn-ea"/>
              </a:rPr>
              <a:t>（一）评选项目应当符合以下基本条件：</a:t>
            </a:r>
            <a:endParaRPr sz="2000" b="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Arial" panose="02080604020202020204" pitchFamily="34" charset="0"/>
              <a:buNone/>
            </a:pPr>
            <a:r>
              <a:rPr lang="en-US" sz="2000" b="0">
                <a:solidFill>
                  <a:schemeClr val="tx1"/>
                </a:solidFill>
                <a:effectLst>
                  <a:outerShdw blurRad="38100" dist="19050" dir="2700000" algn="tl" rotWithShape="0">
                    <a:schemeClr val="dk1">
                      <a:alpha val="40000"/>
                    </a:schemeClr>
                  </a:outerShdw>
                </a:effectLst>
                <a:latin typeface="+mn-ea"/>
                <a:ea typeface="+mn-ea"/>
                <a:cs typeface="+mn-ea"/>
              </a:rPr>
              <a:t>   </a:t>
            </a:r>
            <a:r>
              <a:rPr sz="2000" b="0">
                <a:solidFill>
                  <a:schemeClr val="tx1"/>
                </a:solidFill>
                <a:effectLst>
                  <a:outerShdw blurRad="38100" dist="19050" dir="2700000" algn="tl" rotWithShape="0">
                    <a:schemeClr val="dk1">
                      <a:alpha val="40000"/>
                    </a:schemeClr>
                  </a:outerShdw>
                </a:effectLst>
                <a:latin typeface="+mn-ea"/>
                <a:ea typeface="+mn-ea"/>
                <a:cs typeface="+mn-ea"/>
              </a:rPr>
              <a:t>4.严格落实工程质量、安全管理标准化要求，工程设计、施工工</a:t>
            </a:r>
            <a:endParaRPr sz="2000" b="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Arial" panose="02080604020202020204" pitchFamily="34" charset="0"/>
              <a:buNone/>
            </a:pPr>
            <a:r>
              <a:rPr sz="2000" b="0">
                <a:solidFill>
                  <a:schemeClr val="tx1"/>
                </a:solidFill>
                <a:effectLst>
                  <a:outerShdw blurRad="38100" dist="19050" dir="2700000" algn="tl" rotWithShape="0">
                    <a:schemeClr val="dk1">
                      <a:alpha val="40000"/>
                    </a:schemeClr>
                  </a:outerShdw>
                </a:effectLst>
                <a:latin typeface="+mn-ea"/>
                <a:ea typeface="+mn-ea"/>
                <a:cs typeface="+mn-ea"/>
              </a:rPr>
              <a:t> </a:t>
            </a:r>
            <a:r>
              <a:rPr lang="en-US" sz="2000" b="0">
                <a:solidFill>
                  <a:schemeClr val="tx1"/>
                </a:solidFill>
                <a:effectLst>
                  <a:outerShdw blurRad="38100" dist="19050" dir="2700000" algn="tl" rotWithShape="0">
                    <a:schemeClr val="dk1">
                      <a:alpha val="40000"/>
                    </a:schemeClr>
                  </a:outerShdw>
                </a:effectLst>
                <a:latin typeface="+mn-ea"/>
                <a:ea typeface="+mn-ea"/>
                <a:cs typeface="+mn-ea"/>
              </a:rPr>
              <a:t>    </a:t>
            </a:r>
            <a:r>
              <a:rPr sz="2000" b="0">
                <a:solidFill>
                  <a:schemeClr val="tx1"/>
                </a:solidFill>
                <a:effectLst>
                  <a:outerShdw blurRad="38100" dist="19050" dir="2700000" algn="tl" rotWithShape="0">
                    <a:schemeClr val="dk1">
                      <a:alpha val="40000"/>
                    </a:schemeClr>
                  </a:outerShdw>
                </a:effectLst>
                <a:latin typeface="+mn-ea"/>
                <a:ea typeface="+mn-ea"/>
                <a:cs typeface="+mn-ea"/>
              </a:rPr>
              <a:t>艺和技术措施先进合理，工程施工质量达到市内领先水平；其</a:t>
            </a:r>
            <a:endParaRPr sz="2000" b="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Arial" panose="02080604020202020204" pitchFamily="34" charset="0"/>
              <a:buNone/>
            </a:pPr>
            <a:r>
              <a:rPr sz="2000" b="0">
                <a:solidFill>
                  <a:schemeClr val="tx1"/>
                </a:solidFill>
                <a:effectLst>
                  <a:outerShdw blurRad="38100" dist="19050" dir="2700000" algn="tl" rotWithShape="0">
                    <a:schemeClr val="dk1">
                      <a:alpha val="40000"/>
                    </a:schemeClr>
                  </a:outerShdw>
                </a:effectLst>
                <a:latin typeface="+mn-ea"/>
                <a:ea typeface="+mn-ea"/>
                <a:cs typeface="+mn-ea"/>
              </a:rPr>
              <a:t> </a:t>
            </a:r>
            <a:r>
              <a:rPr lang="en-US" sz="2000" b="0">
                <a:solidFill>
                  <a:schemeClr val="tx1"/>
                </a:solidFill>
                <a:effectLst>
                  <a:outerShdw blurRad="38100" dist="19050" dir="2700000" algn="tl" rotWithShape="0">
                    <a:schemeClr val="dk1">
                      <a:alpha val="40000"/>
                    </a:schemeClr>
                  </a:outerShdw>
                </a:effectLst>
                <a:latin typeface="+mn-ea"/>
                <a:ea typeface="+mn-ea"/>
                <a:cs typeface="+mn-ea"/>
              </a:rPr>
              <a:t>    </a:t>
            </a:r>
            <a:r>
              <a:rPr sz="2000" b="0">
                <a:solidFill>
                  <a:schemeClr val="tx1"/>
                </a:solidFill>
                <a:effectLst>
                  <a:outerShdw blurRad="38100" dist="19050" dir="2700000" algn="tl" rotWithShape="0">
                    <a:schemeClr val="dk1">
                      <a:alpha val="40000"/>
                    </a:schemeClr>
                  </a:outerShdw>
                </a:effectLst>
                <a:latin typeface="+mn-ea"/>
                <a:ea typeface="+mn-ea"/>
                <a:cs typeface="+mn-ea"/>
              </a:rPr>
              <a:t>中，房屋建筑（含农村住房工程）、市政工程中的高架道路、</a:t>
            </a:r>
            <a:endParaRPr sz="2000" b="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Arial" panose="02080604020202020204" pitchFamily="34" charset="0"/>
              <a:buNone/>
            </a:pPr>
            <a:r>
              <a:rPr sz="2000" b="0">
                <a:solidFill>
                  <a:schemeClr val="tx1"/>
                </a:solidFill>
                <a:effectLst>
                  <a:outerShdw blurRad="38100" dist="19050" dir="2700000" algn="tl" rotWithShape="0">
                    <a:schemeClr val="dk1">
                      <a:alpha val="40000"/>
                    </a:schemeClr>
                  </a:outerShdw>
                </a:effectLst>
                <a:latin typeface="+mn-ea"/>
                <a:ea typeface="+mn-ea"/>
                <a:cs typeface="+mn-ea"/>
              </a:rPr>
              <a:t> </a:t>
            </a:r>
            <a:r>
              <a:rPr lang="en-US" sz="2000" b="0">
                <a:solidFill>
                  <a:schemeClr val="tx1"/>
                </a:solidFill>
                <a:effectLst>
                  <a:outerShdw blurRad="38100" dist="19050" dir="2700000" algn="tl" rotWithShape="0">
                    <a:schemeClr val="dk1">
                      <a:alpha val="40000"/>
                    </a:schemeClr>
                  </a:outerShdw>
                </a:effectLst>
                <a:latin typeface="+mn-ea"/>
                <a:ea typeface="+mn-ea"/>
                <a:cs typeface="+mn-ea"/>
              </a:rPr>
              <a:t>    </a:t>
            </a:r>
            <a:r>
              <a:rPr sz="2000" b="0">
                <a:solidFill>
                  <a:schemeClr val="tx1"/>
                </a:solidFill>
                <a:effectLst>
                  <a:outerShdw blurRad="38100" dist="19050" dir="2700000" algn="tl" rotWithShape="0">
                    <a:schemeClr val="dk1">
                      <a:alpha val="40000"/>
                    </a:schemeClr>
                  </a:outerShdw>
                </a:effectLst>
                <a:latin typeface="+mn-ea"/>
                <a:ea typeface="+mn-ea"/>
                <a:cs typeface="+mn-ea"/>
              </a:rPr>
              <a:t>立交桥等工程结构以及专业工程中以建筑工程结构为主的工程</a:t>
            </a:r>
            <a:endParaRPr sz="2000" b="0">
              <a:solidFill>
                <a:schemeClr val="tx1"/>
              </a:solidFill>
              <a:effectLst>
                <a:outerShdw blurRad="38100" dist="19050" dir="2700000" algn="tl" rotWithShape="0">
                  <a:schemeClr val="dk1">
                    <a:alpha val="40000"/>
                  </a:schemeClr>
                </a:outerShdw>
              </a:effectLst>
              <a:latin typeface="+mn-ea"/>
              <a:ea typeface="+mn-ea"/>
              <a:cs typeface="+mn-ea"/>
            </a:endParaRPr>
          </a:p>
        </p:txBody>
      </p:sp>
      <p:cxnSp>
        <p:nvCxnSpPr>
          <p:cNvPr id="4" name="直接连接符 3"/>
          <p:cNvCxnSpPr/>
          <p:nvPr/>
        </p:nvCxnSpPr>
        <p:spPr>
          <a:xfrm flipV="true">
            <a:off x="3201670" y="5517515"/>
            <a:ext cx="1586230" cy="1651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2" name="直接连接符 1"/>
          <p:cNvCxnSpPr/>
          <p:nvPr/>
        </p:nvCxnSpPr>
        <p:spPr>
          <a:xfrm>
            <a:off x="5241925" y="5534025"/>
            <a:ext cx="2631440"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5" name="直接连接符 4"/>
          <p:cNvCxnSpPr/>
          <p:nvPr/>
        </p:nvCxnSpPr>
        <p:spPr>
          <a:xfrm>
            <a:off x="1123950" y="6163310"/>
            <a:ext cx="822325"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7" name="直接连接符 6"/>
          <p:cNvCxnSpPr/>
          <p:nvPr/>
        </p:nvCxnSpPr>
        <p:spPr>
          <a:xfrm>
            <a:off x="3766185" y="6163310"/>
            <a:ext cx="3492500"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sp>
        <p:nvSpPr>
          <p:cNvPr id="8" name="矩形 7"/>
          <p:cNvSpPr/>
          <p:nvPr/>
        </p:nvSpPr>
        <p:spPr>
          <a:xfrm>
            <a:off x="7642860" y="31115"/>
            <a:ext cx="1452880" cy="583565"/>
          </a:xfrm>
          <a:prstGeom prst="rect">
            <a:avLst/>
          </a:prstGeom>
          <a:noFill/>
          <a:ln w="9525">
            <a:noFill/>
          </a:ln>
          <a:effectLst>
            <a:glow rad="228600">
              <a:schemeClr val="accent2">
                <a:satMod val="175000"/>
                <a:alpha val="40000"/>
              </a:schemeClr>
            </a:glow>
          </a:effectLst>
        </p:spPr>
        <p:txBody>
          <a:bodyPr wrap="square" anchor="t" anchorCtr="false">
            <a:spAutoFit/>
          </a:bodyPr>
          <a:p>
            <a:pPr lvl="0" algn="l" defTabSz="914400" eaLnBrk="1" fontAlgn="auto" hangingPunct="1">
              <a:buClrTx/>
              <a:buSzTx/>
              <a:buFontTx/>
            </a:pPr>
            <a:r>
              <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rPr>
              <a:t>修订主要内容（衢江杯）</a:t>
            </a:r>
            <a:endPar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 calcmode="lin" valueType="num">
                                      <p:cBhvr additive="base">
                                        <p:cTn id="12"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 calcmode="lin" valueType="num">
                                      <p:cBhvr additive="base">
                                        <p:cTn id="1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anim calcmode="lin" valueType="num">
                                      <p:cBhvr additive="base">
                                        <p:cTn id="23"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6">
                                            <p:txEl>
                                              <p:pRg st="4" end="4"/>
                                            </p:txEl>
                                          </p:spTgt>
                                        </p:tgtEl>
                                        <p:attrNameLst>
                                          <p:attrName>style.visibility</p:attrName>
                                        </p:attrNameLst>
                                      </p:cBhvr>
                                      <p:to>
                                        <p:strVal val="visible"/>
                                      </p:to>
                                    </p:set>
                                    <p:animEffect transition="in" filter="blinds(horizontal)">
                                      <p:cBhvr>
                                        <p:cTn id="29" dur="500"/>
                                        <p:tgtEl>
                                          <p:spTgt spid="6">
                                            <p:txEl>
                                              <p:pRg st="4" end="4"/>
                                            </p:txEl>
                                          </p:spTgt>
                                        </p:tgtEl>
                                      </p:cBhvr>
                                    </p:animEffect>
                                  </p:childTnLst>
                                </p:cTn>
                              </p:par>
                              <p:par>
                                <p:cTn id="30" presetID="3" presetClass="entr" presetSubtype="10" fill="hold" nodeType="with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blinds(horizontal)">
                                      <p:cBhvr>
                                        <p:cTn id="32" dur="500"/>
                                        <p:tgtEl>
                                          <p:spTgt spid="6">
                                            <p:txEl>
                                              <p:pRg st="5" end="5"/>
                                            </p:txEl>
                                          </p:spTgt>
                                        </p:tgtEl>
                                      </p:cBhvr>
                                    </p:animEffect>
                                  </p:childTnLst>
                                </p:cTn>
                              </p:par>
                              <p:par>
                                <p:cTn id="33" presetID="3" presetClass="entr" presetSubtype="10" fill="hold" nodeType="withEffect">
                                  <p:stCondLst>
                                    <p:cond delay="0"/>
                                  </p:stCondLst>
                                  <p:childTnLst>
                                    <p:set>
                                      <p:cBhvr>
                                        <p:cTn id="34" dur="1" fill="hold">
                                          <p:stCondLst>
                                            <p:cond delay="0"/>
                                          </p:stCondLst>
                                        </p:cTn>
                                        <p:tgtEl>
                                          <p:spTgt spid="6">
                                            <p:txEl>
                                              <p:pRg st="6" end="6"/>
                                            </p:txEl>
                                          </p:spTgt>
                                        </p:tgtEl>
                                        <p:attrNameLst>
                                          <p:attrName>style.visibility</p:attrName>
                                        </p:attrNameLst>
                                      </p:cBhvr>
                                      <p:to>
                                        <p:strVal val="visible"/>
                                      </p:to>
                                    </p:set>
                                    <p:animEffect transition="in" filter="blinds(horizontal)">
                                      <p:cBhvr>
                                        <p:cTn id="35" dur="500"/>
                                        <p:tgtEl>
                                          <p:spTgt spid="6">
                                            <p:txEl>
                                              <p:pRg st="6" end="6"/>
                                            </p:txEl>
                                          </p:spTgt>
                                        </p:tgtEl>
                                      </p:cBhvr>
                                    </p:animEffect>
                                  </p:childTnLst>
                                </p:cTn>
                              </p:par>
                              <p:par>
                                <p:cTn id="36" presetID="3" presetClass="entr" presetSubtype="10" fill="hold" nodeType="withEffect">
                                  <p:stCondLst>
                                    <p:cond delay="0"/>
                                  </p:stCondLst>
                                  <p:childTnLst>
                                    <p:set>
                                      <p:cBhvr>
                                        <p:cTn id="37" dur="1" fill="hold">
                                          <p:stCondLst>
                                            <p:cond delay="0"/>
                                          </p:stCondLst>
                                        </p:cTn>
                                        <p:tgtEl>
                                          <p:spTgt spid="6">
                                            <p:txEl>
                                              <p:pRg st="7" end="7"/>
                                            </p:txEl>
                                          </p:spTgt>
                                        </p:tgtEl>
                                        <p:attrNameLst>
                                          <p:attrName>style.visibility</p:attrName>
                                        </p:attrNameLst>
                                      </p:cBhvr>
                                      <p:to>
                                        <p:strVal val="visible"/>
                                      </p:to>
                                    </p:set>
                                    <p:animEffect transition="in" filter="blinds(horizontal)">
                                      <p:cBhvr>
                                        <p:cTn id="38" dur="500"/>
                                        <p:tgtEl>
                                          <p:spTgt spid="6">
                                            <p:txEl>
                                              <p:pRg st="7" end="7"/>
                                            </p:txEl>
                                          </p:spTgt>
                                        </p:tgtEl>
                                      </p:cBhvr>
                                    </p:animEffect>
                                  </p:childTnLst>
                                </p:cTn>
                              </p:par>
                              <p:par>
                                <p:cTn id="39" presetID="3" presetClass="entr" presetSubtype="10" fill="hold" nodeType="withEffect">
                                  <p:stCondLst>
                                    <p:cond delay="0"/>
                                  </p:stCondLst>
                                  <p:childTnLst>
                                    <p:set>
                                      <p:cBhvr>
                                        <p:cTn id="40" dur="1" fill="hold">
                                          <p:stCondLst>
                                            <p:cond delay="0"/>
                                          </p:stCondLst>
                                        </p:cTn>
                                        <p:tgtEl>
                                          <p:spTgt spid="6">
                                            <p:txEl>
                                              <p:pRg st="8" end="8"/>
                                            </p:txEl>
                                          </p:spTgt>
                                        </p:tgtEl>
                                        <p:attrNameLst>
                                          <p:attrName>style.visibility</p:attrName>
                                        </p:attrNameLst>
                                      </p:cBhvr>
                                      <p:to>
                                        <p:strVal val="visible"/>
                                      </p:to>
                                    </p:set>
                                    <p:animEffect transition="in" filter="blinds(horizontal)">
                                      <p:cBhvr>
                                        <p:cTn id="41" dur="500"/>
                                        <p:tgtEl>
                                          <p:spTgt spid="6">
                                            <p:txEl>
                                              <p:pRg st="8" end="8"/>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nodeType="clickEffect">
                                  <p:stCondLst>
                                    <p:cond delay="0"/>
                                  </p:stCondLst>
                                  <p:childTnLst>
                                    <p:set>
                                      <p:cBhvr>
                                        <p:cTn id="45" dur="1" fill="hold">
                                          <p:stCondLst>
                                            <p:cond delay="0"/>
                                          </p:stCondLst>
                                        </p:cTn>
                                        <p:tgtEl>
                                          <p:spTgt spid="4"/>
                                        </p:tgtEl>
                                        <p:attrNameLst>
                                          <p:attrName>style.visibility</p:attrName>
                                        </p:attrNameLst>
                                      </p:cBhvr>
                                      <p:to>
                                        <p:strVal val="visible"/>
                                      </p:to>
                                    </p:set>
                                    <p:animEffect transition="in" filter="blinds(horizontal)">
                                      <p:cBhvr>
                                        <p:cTn id="46" dur="500"/>
                                        <p:tgtEl>
                                          <p:spTgt spid="4"/>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nodeType="clickEffect">
                                  <p:stCondLst>
                                    <p:cond delay="0"/>
                                  </p:stCondLst>
                                  <p:childTnLst>
                                    <p:set>
                                      <p:cBhvr>
                                        <p:cTn id="50" dur="1" fill="hold">
                                          <p:stCondLst>
                                            <p:cond delay="0"/>
                                          </p:stCondLst>
                                        </p:cTn>
                                        <p:tgtEl>
                                          <p:spTgt spid="2"/>
                                        </p:tgtEl>
                                        <p:attrNameLst>
                                          <p:attrName>style.visibility</p:attrName>
                                        </p:attrNameLst>
                                      </p:cBhvr>
                                      <p:to>
                                        <p:strVal val="visible"/>
                                      </p:to>
                                    </p:set>
                                    <p:animEffect transition="in" filter="blinds(horizontal)">
                                      <p:cBhvr>
                                        <p:cTn id="51" dur="500"/>
                                        <p:tgtEl>
                                          <p:spTgt spid="2"/>
                                        </p:tgtEl>
                                      </p:cBhvr>
                                    </p:animEffect>
                                  </p:childTnLst>
                                </p:cTn>
                              </p:par>
                              <p:par>
                                <p:cTn id="52" presetID="3" presetClass="entr" presetSubtype="10" fill="hold" nodeType="withEffect">
                                  <p:stCondLst>
                                    <p:cond delay="0"/>
                                  </p:stCondLst>
                                  <p:childTnLst>
                                    <p:set>
                                      <p:cBhvr>
                                        <p:cTn id="53" dur="1" fill="hold">
                                          <p:stCondLst>
                                            <p:cond delay="0"/>
                                          </p:stCondLst>
                                        </p:cTn>
                                        <p:tgtEl>
                                          <p:spTgt spid="5"/>
                                        </p:tgtEl>
                                        <p:attrNameLst>
                                          <p:attrName>style.visibility</p:attrName>
                                        </p:attrNameLst>
                                      </p:cBhvr>
                                      <p:to>
                                        <p:strVal val="visible"/>
                                      </p:to>
                                    </p:set>
                                    <p:animEffect transition="in" filter="blinds(horizontal)">
                                      <p:cBhvr>
                                        <p:cTn id="54" dur="500"/>
                                        <p:tgtEl>
                                          <p:spTgt spid="5"/>
                                        </p:tgtEl>
                                      </p:cBhvr>
                                    </p:animEffect>
                                  </p:childTnLst>
                                </p:cTn>
                              </p:par>
                            </p:childTnLst>
                          </p:cTn>
                        </p:par>
                      </p:childTnLst>
                    </p:cTn>
                  </p:par>
                  <p:par>
                    <p:cTn id="55" fill="hold">
                      <p:stCondLst>
                        <p:cond delay="indefinite"/>
                      </p:stCondLst>
                      <p:childTnLst>
                        <p:par>
                          <p:cTn id="56" fill="hold">
                            <p:stCondLst>
                              <p:cond delay="0"/>
                            </p:stCondLst>
                            <p:childTnLst>
                              <p:par>
                                <p:cTn id="57" presetID="3" presetClass="entr" presetSubtype="10" fill="hold" nodeType="clickEffect">
                                  <p:stCondLst>
                                    <p:cond delay="0"/>
                                  </p:stCondLst>
                                  <p:childTnLst>
                                    <p:set>
                                      <p:cBhvr>
                                        <p:cTn id="58" dur="1" fill="hold">
                                          <p:stCondLst>
                                            <p:cond delay="0"/>
                                          </p:stCondLst>
                                        </p:cTn>
                                        <p:tgtEl>
                                          <p:spTgt spid="7"/>
                                        </p:tgtEl>
                                        <p:attrNameLst>
                                          <p:attrName>style.visibility</p:attrName>
                                        </p:attrNameLst>
                                      </p:cBhvr>
                                      <p:to>
                                        <p:strVal val="visible"/>
                                      </p:to>
                                    </p:set>
                                    <p:animEffect transition="in" filter="blinds(horizontal)">
                                      <p:cBhvr>
                                        <p:cTn id="5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true"/>
          <p:nvPr/>
        </p:nvSpPr>
        <p:spPr>
          <a:xfrm>
            <a:off x="453390" y="1099820"/>
            <a:ext cx="7912100" cy="1938020"/>
          </a:xfrm>
          <a:prstGeom prst="rect">
            <a:avLst/>
          </a:prstGeom>
          <a:noFill/>
          <a:ln w="9525">
            <a:noFill/>
          </a:ln>
        </p:spPr>
        <p:txBody>
          <a:bodyPr wrap="square">
            <a:spAutoFit/>
          </a:bodyPr>
          <a:p>
            <a:pPr marL="0" indent="0" algn="l">
              <a:lnSpc>
                <a:spcPct val="200000"/>
              </a:lnSpc>
              <a:buClr>
                <a:srgbClr val="FF0000"/>
              </a:buClr>
              <a:buFont typeface="Arial" panose="02080604020202020204" pitchFamily="34" charset="0"/>
              <a:buNone/>
            </a:pPr>
            <a:r>
              <a:rPr sz="2000">
                <a:solidFill>
                  <a:schemeClr val="tx1"/>
                </a:solidFill>
                <a:effectLst>
                  <a:outerShdw blurRad="38100" dist="19050" dir="2700000" algn="tl" rotWithShape="0">
                    <a:schemeClr val="dk1">
                      <a:alpha val="40000"/>
                    </a:schemeClr>
                  </a:outerShdw>
                </a:effectLst>
                <a:latin typeface="+mn-ea"/>
                <a:ea typeface="+mn-ea"/>
                <a:cs typeface="+mn-ea"/>
                <a:sym typeface="+mn-ea"/>
              </a:rPr>
              <a:t>应是市优质结构工程；市政工程（含园林绿化景观工程）应是“市市政金奖”或“市优秀园林工程奖”工程；水利工程质量应达到“优良”等级</a:t>
            </a:r>
            <a:r>
              <a:rPr lang="zh-CN" sz="2000">
                <a:solidFill>
                  <a:schemeClr val="tx1"/>
                </a:solidFill>
                <a:effectLst>
                  <a:outerShdw blurRad="38100" dist="19050" dir="2700000" algn="tl" rotWithShape="0">
                    <a:schemeClr val="dk1">
                      <a:alpha val="40000"/>
                    </a:schemeClr>
                  </a:outerShdw>
                </a:effectLst>
                <a:latin typeface="+mn-ea"/>
                <a:ea typeface="+mn-ea"/>
                <a:cs typeface="+mn-ea"/>
                <a:sym typeface="+mn-ea"/>
              </a:rPr>
              <a:t>。</a:t>
            </a:r>
            <a:endParaRPr lang="zh-CN" sz="2000" b="0">
              <a:solidFill>
                <a:schemeClr val="tx1"/>
              </a:solidFill>
              <a:effectLst>
                <a:outerShdw blurRad="38100" dist="19050" dir="2700000" algn="tl" rotWithShape="0">
                  <a:schemeClr val="dk1">
                    <a:alpha val="40000"/>
                  </a:schemeClr>
                </a:outerShdw>
              </a:effectLst>
              <a:latin typeface="+mn-ea"/>
              <a:ea typeface="+mn-ea"/>
              <a:cs typeface="+mn-ea"/>
              <a:sym typeface="+mn-ea"/>
            </a:endParaRPr>
          </a:p>
        </p:txBody>
      </p:sp>
      <p:cxnSp>
        <p:nvCxnSpPr>
          <p:cNvPr id="4" name="直接连接符 3"/>
          <p:cNvCxnSpPr/>
          <p:nvPr/>
        </p:nvCxnSpPr>
        <p:spPr>
          <a:xfrm>
            <a:off x="545465" y="1818640"/>
            <a:ext cx="2322830"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sp>
        <p:nvSpPr>
          <p:cNvPr id="7" name="矩形 6"/>
          <p:cNvSpPr/>
          <p:nvPr/>
        </p:nvSpPr>
        <p:spPr>
          <a:xfrm>
            <a:off x="7642860" y="31115"/>
            <a:ext cx="1452880" cy="583565"/>
          </a:xfrm>
          <a:prstGeom prst="rect">
            <a:avLst/>
          </a:prstGeom>
          <a:noFill/>
          <a:ln w="9525">
            <a:noFill/>
          </a:ln>
          <a:effectLst>
            <a:glow rad="228600">
              <a:schemeClr val="accent2">
                <a:satMod val="175000"/>
                <a:alpha val="40000"/>
              </a:schemeClr>
            </a:glow>
          </a:effectLst>
        </p:spPr>
        <p:txBody>
          <a:bodyPr wrap="square" anchor="t" anchorCtr="false">
            <a:spAutoFit/>
          </a:bodyPr>
          <a:p>
            <a:pPr lvl="0" algn="l" defTabSz="914400" eaLnBrk="1" fontAlgn="auto" hangingPunct="1">
              <a:buClrTx/>
              <a:buSzTx/>
              <a:buFontTx/>
            </a:pPr>
            <a:r>
              <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rPr>
              <a:t>修订主要内容（衢江杯）</a:t>
            </a:r>
            <a:endPar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1000" fill="hold"/>
                                        <p:tgtEl>
                                          <p:spTgt spid="6">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6">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6">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linds(horizont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true"/>
          <p:nvPr/>
        </p:nvSpPr>
        <p:spPr>
          <a:xfrm>
            <a:off x="743585" y="629285"/>
            <a:ext cx="7912100" cy="2553335"/>
          </a:xfrm>
          <a:prstGeom prst="rect">
            <a:avLst/>
          </a:prstGeom>
          <a:noFill/>
          <a:ln w="9525">
            <a:noFill/>
          </a:ln>
        </p:spPr>
        <p:txBody>
          <a:bodyPr wrap="square">
            <a:spAutoFit/>
          </a:bodyPr>
          <a:p>
            <a:pPr marL="0" indent="0" algn="l">
              <a:lnSpc>
                <a:spcPct val="200000"/>
              </a:lnSpc>
              <a:buClr>
                <a:srgbClr val="FF0000"/>
              </a:buClr>
              <a:buFont typeface="东文宋体" charset="0"/>
              <a:buNone/>
            </a:pPr>
            <a:r>
              <a:rPr lang="en-US" altLang="zh-CN" sz="2000" b="0">
                <a:solidFill>
                  <a:srgbClr val="000099"/>
                </a:solidFill>
                <a:effectLst>
                  <a:outerShdw blurRad="38100" dist="19050" dir="2700000" algn="tl" rotWithShape="0">
                    <a:schemeClr val="dk1">
                      <a:alpha val="40000"/>
                    </a:schemeClr>
                  </a:outerShdw>
                </a:effectLst>
                <a:latin typeface="+mn-ea"/>
                <a:ea typeface="+mn-ea"/>
                <a:cs typeface="+mn-ea"/>
              </a:rPr>
              <a:t>4</a:t>
            </a:r>
            <a:r>
              <a:rPr lang="zh-CN" sz="2000" b="0">
                <a:solidFill>
                  <a:srgbClr val="000099"/>
                </a:solidFill>
                <a:effectLst>
                  <a:outerShdw blurRad="38100" dist="19050" dir="2700000" algn="tl" rotWithShape="0">
                    <a:schemeClr val="dk1">
                      <a:alpha val="40000"/>
                    </a:schemeClr>
                  </a:outerShdw>
                </a:effectLst>
                <a:latin typeface="+mn-ea"/>
                <a:ea typeface="+mn-ea"/>
                <a:cs typeface="+mn-ea"/>
              </a:rPr>
              <a:t>.</a:t>
            </a:r>
            <a:r>
              <a:rPr sz="2000" b="0">
                <a:solidFill>
                  <a:srgbClr val="000099"/>
                </a:solidFill>
                <a:effectLst>
                  <a:outerShdw blurRad="38100" dist="19050" dir="2700000" algn="tl" rotWithShape="0">
                    <a:schemeClr val="dk1">
                      <a:alpha val="40000"/>
                    </a:schemeClr>
                  </a:outerShdw>
                </a:effectLst>
                <a:latin typeface="+mn-ea"/>
                <a:ea typeface="+mn-ea"/>
                <a:cs typeface="+mn-ea"/>
              </a:rPr>
              <a:t>把各区县的优质工程作为衢江杯评选的前提条件</a:t>
            </a:r>
            <a:r>
              <a:rPr lang="zh-CN" sz="2000" b="0">
                <a:solidFill>
                  <a:srgbClr val="000099"/>
                </a:solidFill>
                <a:effectLst>
                  <a:outerShdw blurRad="38100" dist="19050" dir="2700000" algn="tl" rotWithShape="0">
                    <a:schemeClr val="dk1">
                      <a:alpha val="40000"/>
                    </a:schemeClr>
                  </a:outerShdw>
                </a:effectLst>
                <a:latin typeface="+mn-ea"/>
                <a:ea typeface="+mn-ea"/>
                <a:cs typeface="+mn-ea"/>
              </a:rPr>
              <a:t>之一。</a:t>
            </a:r>
            <a:endParaRPr sz="2000" b="0">
              <a:solidFill>
                <a:srgbClr val="000099"/>
              </a:solidFill>
              <a:effectLst>
                <a:outerShdw blurRad="38100" dist="19050" dir="2700000" algn="tl" rotWithShape="0">
                  <a:schemeClr val="dk1">
                    <a:alpha val="40000"/>
                  </a:schemeClr>
                </a:outerShdw>
              </a:effectLst>
              <a:latin typeface="+mn-ea"/>
              <a:ea typeface="+mn-ea"/>
              <a:cs typeface="+mn-ea"/>
            </a:endParaRPr>
          </a:p>
          <a:p>
            <a:pPr marL="285750" indent="-285750" algn="l">
              <a:lnSpc>
                <a:spcPct val="200000"/>
              </a:lnSpc>
              <a:buClr>
                <a:srgbClr val="FF0000"/>
              </a:buClr>
              <a:buFont typeface="东文宋体" charset="0"/>
              <a:buChar char="◆"/>
            </a:pPr>
            <a:r>
              <a:rPr lang="zh-CN" sz="2000" b="0">
                <a:solidFill>
                  <a:srgbClr val="FF0000"/>
                </a:solidFill>
                <a:effectLst>
                  <a:outerShdw blurRad="38100" dist="19050" dir="2700000" algn="tl" rotWithShape="0">
                    <a:schemeClr val="dk1">
                      <a:alpha val="40000"/>
                    </a:schemeClr>
                  </a:outerShdw>
                </a:effectLst>
                <a:latin typeface="+mn-ea"/>
                <a:ea typeface="+mn-ea"/>
                <a:cs typeface="+mn-ea"/>
              </a:rPr>
              <a:t>具体条文</a:t>
            </a:r>
            <a:r>
              <a:rPr 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（“三、评选条件”</a:t>
            </a:r>
            <a:r>
              <a:rPr lang="en-US" alt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 </a:t>
            </a:r>
            <a:r>
              <a:rPr 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中第</a:t>
            </a:r>
            <a:r>
              <a:rPr lang="zh-CN" altLang="en-US" sz="2000">
                <a:solidFill>
                  <a:srgbClr val="FF0000"/>
                </a:solidFill>
                <a:effectLst>
                  <a:outerShdw blurRad="38100" dist="19050" dir="2700000" algn="tl" rotWithShape="0">
                    <a:schemeClr val="dk1">
                      <a:alpha val="40000"/>
                    </a:schemeClr>
                  </a:outerShdw>
                </a:effectLst>
                <a:latin typeface="+mn-ea"/>
                <a:ea typeface="+mn-ea"/>
                <a:cs typeface="+mn-ea"/>
                <a:sym typeface="+mn-ea"/>
              </a:rPr>
              <a:t>一</a:t>
            </a:r>
            <a:r>
              <a:rPr 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条的第七小条）</a:t>
            </a:r>
            <a:r>
              <a:rPr lang="zh-CN" sz="2000" b="0">
                <a:solidFill>
                  <a:srgbClr val="FF0000"/>
                </a:solidFill>
                <a:effectLst>
                  <a:outerShdw blurRad="38100" dist="19050" dir="2700000" algn="tl" rotWithShape="0">
                    <a:schemeClr val="dk1">
                      <a:alpha val="40000"/>
                    </a:schemeClr>
                  </a:outerShdw>
                </a:effectLst>
                <a:latin typeface="+mn-ea"/>
                <a:ea typeface="+mn-ea"/>
                <a:cs typeface="+mn-ea"/>
              </a:rPr>
              <a:t>：</a:t>
            </a:r>
            <a:endParaRPr lang="zh-CN" sz="2000" b="0">
              <a:solidFill>
                <a:srgbClr val="FF0000"/>
              </a:solidFill>
              <a:effectLst>
                <a:outerShdw blurRad="38100" dist="19050" dir="2700000" algn="tl" rotWithShape="0">
                  <a:schemeClr val="dk1">
                    <a:alpha val="40000"/>
                  </a:schemeClr>
                </a:outerShdw>
              </a:effectLst>
              <a:latin typeface="+mn-ea"/>
              <a:ea typeface="+mn-ea"/>
              <a:cs typeface="+mn-ea"/>
            </a:endParaRPr>
          </a:p>
          <a:p>
            <a:pPr marL="342900" indent="-342900" algn="l">
              <a:lnSpc>
                <a:spcPct val="200000"/>
              </a:lnSpc>
              <a:buClr>
                <a:srgbClr val="FF0000"/>
              </a:buClr>
              <a:buFont typeface="Arial" panose="02080604020202020204" pitchFamily="34" charset="0"/>
              <a:buChar char="•"/>
            </a:pPr>
            <a:r>
              <a:rPr sz="2000">
                <a:effectLst>
                  <a:outerShdw blurRad="38100" dist="19050" dir="2700000" algn="tl" rotWithShape="0">
                    <a:schemeClr val="dk1">
                      <a:alpha val="40000"/>
                    </a:schemeClr>
                  </a:outerShdw>
                </a:effectLst>
                <a:latin typeface="+mn-ea"/>
                <a:ea typeface="+mn-ea"/>
                <a:cs typeface="+mn-ea"/>
                <a:sym typeface="+mn-ea"/>
              </a:rPr>
              <a:t>（一）评选项目应当符合以下基本条件：</a:t>
            </a:r>
            <a:endParaRPr sz="2000" b="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Arial" panose="02080604020202020204" pitchFamily="34" charset="0"/>
              <a:buNone/>
            </a:pPr>
            <a:r>
              <a:rPr lang="en-US" sz="2000">
                <a:effectLst>
                  <a:outerShdw blurRad="38100" dist="19050" dir="2700000" algn="tl" rotWithShape="0">
                    <a:schemeClr val="dk1">
                      <a:alpha val="40000"/>
                    </a:schemeClr>
                  </a:outerShdw>
                </a:effectLst>
                <a:latin typeface="+mn-ea"/>
                <a:ea typeface="+mn-ea"/>
                <a:cs typeface="+mn-ea"/>
              </a:rPr>
              <a:t>    </a:t>
            </a:r>
            <a:r>
              <a:rPr sz="2000">
                <a:effectLst>
                  <a:outerShdw blurRad="38100" dist="19050" dir="2700000" algn="tl" rotWithShape="0">
                    <a:schemeClr val="dk1">
                      <a:alpha val="40000"/>
                    </a:schemeClr>
                  </a:outerShdw>
                </a:effectLst>
                <a:latin typeface="+mn-ea"/>
                <a:ea typeface="+mn-ea"/>
                <a:cs typeface="+mn-ea"/>
              </a:rPr>
              <a:t>7.开展县级优质工程评定的地区，应为县级优质工程</a:t>
            </a:r>
            <a:r>
              <a:rPr lang="zh-CN" sz="2000">
                <a:effectLst>
                  <a:outerShdw blurRad="38100" dist="19050" dir="2700000" algn="tl" rotWithShape="0">
                    <a:schemeClr val="dk1">
                      <a:alpha val="40000"/>
                    </a:schemeClr>
                  </a:outerShdw>
                </a:effectLst>
                <a:latin typeface="+mn-ea"/>
                <a:ea typeface="+mn-ea"/>
                <a:cs typeface="+mn-ea"/>
              </a:rPr>
              <a:t>。</a:t>
            </a:r>
            <a:endParaRPr lang="zh-CN" sz="2000">
              <a:effectLst>
                <a:outerShdw blurRad="38100" dist="19050" dir="2700000" algn="tl" rotWithShape="0">
                  <a:schemeClr val="dk1">
                    <a:alpha val="40000"/>
                  </a:schemeClr>
                </a:outerShdw>
              </a:effectLst>
              <a:latin typeface="+mn-ea"/>
              <a:ea typeface="+mn-ea"/>
              <a:cs typeface="+mn-ea"/>
            </a:endParaRPr>
          </a:p>
        </p:txBody>
      </p:sp>
      <p:sp>
        <p:nvSpPr>
          <p:cNvPr id="7" name="矩形 6"/>
          <p:cNvSpPr/>
          <p:nvPr/>
        </p:nvSpPr>
        <p:spPr>
          <a:xfrm>
            <a:off x="7642860" y="31115"/>
            <a:ext cx="1452880" cy="583565"/>
          </a:xfrm>
          <a:prstGeom prst="rect">
            <a:avLst/>
          </a:prstGeom>
          <a:noFill/>
          <a:ln w="9525">
            <a:noFill/>
          </a:ln>
          <a:effectLst>
            <a:glow rad="228600">
              <a:schemeClr val="accent2">
                <a:satMod val="175000"/>
                <a:alpha val="40000"/>
              </a:schemeClr>
            </a:glow>
          </a:effectLst>
        </p:spPr>
        <p:txBody>
          <a:bodyPr wrap="square" anchor="t" anchorCtr="false">
            <a:spAutoFit/>
          </a:bodyPr>
          <a:p>
            <a:pPr lvl="0" algn="l" defTabSz="914400" eaLnBrk="1" fontAlgn="auto" hangingPunct="1">
              <a:buClrTx/>
              <a:buSzTx/>
              <a:buFontTx/>
            </a:pPr>
            <a:r>
              <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rPr>
              <a:t>修订主要内容（衢江杯）</a:t>
            </a:r>
            <a:endPar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p:tgtEl>
                                          <p:spTgt spid="6">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6">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blinds(horizontal)">
                                      <p:cBhvr>
                                        <p:cTn id="19" dur="500"/>
                                        <p:tgtEl>
                                          <p:spTgt spid="6">
                                            <p:txEl>
                                              <p:pRg st="2" end="2"/>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blinds(horizontal)">
                                      <p:cBhvr>
                                        <p:cTn id="2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true"/>
          <p:nvPr/>
        </p:nvSpPr>
        <p:spPr>
          <a:xfrm>
            <a:off x="701040" y="613410"/>
            <a:ext cx="8125460" cy="5631180"/>
          </a:xfrm>
          <a:prstGeom prst="rect">
            <a:avLst/>
          </a:prstGeom>
          <a:noFill/>
          <a:ln w="9525">
            <a:noFill/>
          </a:ln>
        </p:spPr>
        <p:txBody>
          <a:bodyPr wrap="square">
            <a:spAutoFit/>
          </a:bodyPr>
          <a:p>
            <a:pPr marL="0" indent="0" algn="l">
              <a:lnSpc>
                <a:spcPct val="200000"/>
              </a:lnSpc>
              <a:buClr>
                <a:srgbClr val="FF0000"/>
              </a:buClr>
              <a:buFont typeface="东文宋体" charset="0"/>
              <a:buNone/>
            </a:pPr>
            <a:r>
              <a:rPr lang="en-US" altLang="zh-CN" sz="2000" b="0">
                <a:solidFill>
                  <a:srgbClr val="000099"/>
                </a:solidFill>
                <a:effectLst>
                  <a:outerShdw blurRad="38100" dist="19050" dir="2700000" algn="tl" rotWithShape="0">
                    <a:schemeClr val="dk1">
                      <a:alpha val="40000"/>
                    </a:schemeClr>
                  </a:outerShdw>
                </a:effectLst>
                <a:latin typeface="+mn-ea"/>
                <a:ea typeface="+mn-ea"/>
                <a:cs typeface="+mn-ea"/>
              </a:rPr>
              <a:t>5</a:t>
            </a:r>
            <a:r>
              <a:rPr lang="zh-CN" sz="2000" b="0">
                <a:solidFill>
                  <a:srgbClr val="000099"/>
                </a:solidFill>
                <a:effectLst>
                  <a:outerShdw blurRad="38100" dist="19050" dir="2700000" algn="tl" rotWithShape="0">
                    <a:schemeClr val="dk1">
                      <a:alpha val="40000"/>
                    </a:schemeClr>
                  </a:outerShdw>
                </a:effectLst>
                <a:latin typeface="+mn-ea"/>
                <a:ea typeface="+mn-ea"/>
                <a:cs typeface="+mn-ea"/>
              </a:rPr>
              <a:t>.</a:t>
            </a:r>
            <a:r>
              <a:rPr sz="2000" b="0">
                <a:solidFill>
                  <a:srgbClr val="000099"/>
                </a:solidFill>
                <a:effectLst>
                  <a:outerShdw blurRad="38100" dist="19050" dir="2700000" algn="tl" rotWithShape="0">
                    <a:schemeClr val="dk1">
                      <a:alpha val="40000"/>
                    </a:schemeClr>
                  </a:outerShdw>
                </a:effectLst>
                <a:latin typeface="+mn-ea"/>
                <a:ea typeface="+mn-ea"/>
                <a:cs typeface="+mn-ea"/>
              </a:rPr>
              <a:t>把专业工程（交通、水利及电力工程）纳入市标化优良工地评选</a:t>
            </a:r>
            <a:r>
              <a:rPr lang="en-US" sz="2000" b="0">
                <a:solidFill>
                  <a:srgbClr val="000099"/>
                </a:solidFill>
                <a:effectLst>
                  <a:outerShdw blurRad="38100" dist="19050" dir="2700000" algn="tl" rotWithShape="0">
                    <a:schemeClr val="dk1">
                      <a:alpha val="40000"/>
                    </a:schemeClr>
                  </a:outerShdw>
                </a:effectLst>
                <a:latin typeface="+mn-ea"/>
                <a:ea typeface="+mn-ea"/>
                <a:cs typeface="+mn-ea"/>
              </a:rPr>
              <a:t> </a:t>
            </a:r>
            <a:endParaRPr lang="en-US" sz="2000" b="0">
              <a:solidFill>
                <a:srgbClr val="000099"/>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东文宋体" charset="0"/>
              <a:buNone/>
            </a:pPr>
            <a:r>
              <a:rPr lang="en-US" sz="2000" b="0">
                <a:solidFill>
                  <a:srgbClr val="000099"/>
                </a:solidFill>
                <a:effectLst>
                  <a:outerShdw blurRad="38100" dist="19050" dir="2700000" algn="tl" rotWithShape="0">
                    <a:schemeClr val="dk1">
                      <a:alpha val="40000"/>
                    </a:schemeClr>
                  </a:outerShdw>
                </a:effectLst>
                <a:latin typeface="+mn-ea"/>
                <a:ea typeface="+mn-ea"/>
                <a:cs typeface="+mn-ea"/>
              </a:rPr>
              <a:t>  </a:t>
            </a:r>
            <a:r>
              <a:rPr sz="2000" b="0">
                <a:solidFill>
                  <a:srgbClr val="000099"/>
                </a:solidFill>
                <a:effectLst>
                  <a:outerShdw blurRad="38100" dist="19050" dir="2700000" algn="tl" rotWithShape="0">
                    <a:schemeClr val="dk1">
                      <a:alpha val="40000"/>
                    </a:schemeClr>
                  </a:outerShdw>
                </a:effectLst>
                <a:latin typeface="+mn-ea"/>
                <a:ea typeface="+mn-ea"/>
                <a:cs typeface="+mn-ea"/>
              </a:rPr>
              <a:t>范围（已设立本专业工程市级施工标准化工地评选的除外）</a:t>
            </a:r>
            <a:r>
              <a:rPr lang="zh-CN" sz="2000" b="0">
                <a:solidFill>
                  <a:srgbClr val="000099"/>
                </a:solidFill>
                <a:effectLst>
                  <a:outerShdw blurRad="38100" dist="19050" dir="2700000" algn="tl" rotWithShape="0">
                    <a:schemeClr val="dk1">
                      <a:alpha val="40000"/>
                    </a:schemeClr>
                  </a:outerShdw>
                </a:effectLst>
                <a:latin typeface="+mn-ea"/>
                <a:ea typeface="+mn-ea"/>
                <a:cs typeface="+mn-ea"/>
              </a:rPr>
              <a:t>。</a:t>
            </a:r>
            <a:endParaRPr sz="2000" b="0">
              <a:solidFill>
                <a:srgbClr val="000099"/>
              </a:solidFill>
              <a:effectLst>
                <a:outerShdw blurRad="38100" dist="19050" dir="2700000" algn="tl" rotWithShape="0">
                  <a:schemeClr val="dk1">
                    <a:alpha val="40000"/>
                  </a:schemeClr>
                </a:outerShdw>
              </a:effectLst>
              <a:latin typeface="+mn-ea"/>
              <a:ea typeface="+mn-ea"/>
              <a:cs typeface="+mn-ea"/>
            </a:endParaRPr>
          </a:p>
          <a:p>
            <a:pPr marL="285750" indent="-285750" algn="l">
              <a:lnSpc>
                <a:spcPct val="200000"/>
              </a:lnSpc>
              <a:buClr>
                <a:srgbClr val="FF0000"/>
              </a:buClr>
              <a:buFont typeface="东文宋体" charset="0"/>
              <a:buChar char="◆"/>
            </a:pPr>
            <a:r>
              <a:rPr 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具体条文（“三、评选条件”</a:t>
            </a:r>
            <a:r>
              <a:rPr lang="en-US" alt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 </a:t>
            </a:r>
            <a:r>
              <a:rPr 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中第</a:t>
            </a:r>
            <a:r>
              <a:rPr lang="zh-CN" altLang="en-US" sz="2000">
                <a:solidFill>
                  <a:srgbClr val="FF0000"/>
                </a:solidFill>
                <a:effectLst>
                  <a:outerShdw blurRad="38100" dist="19050" dir="2700000" algn="tl" rotWithShape="0">
                    <a:schemeClr val="dk1">
                      <a:alpha val="40000"/>
                    </a:schemeClr>
                  </a:outerShdw>
                </a:effectLst>
                <a:latin typeface="+mn-ea"/>
                <a:ea typeface="+mn-ea"/>
                <a:cs typeface="+mn-ea"/>
                <a:sym typeface="+mn-ea"/>
              </a:rPr>
              <a:t>一</a:t>
            </a:r>
            <a:r>
              <a:rPr 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条的第八小条）：</a:t>
            </a:r>
            <a:endParaRPr lang="zh-CN" sz="2000" b="0">
              <a:solidFill>
                <a:srgbClr val="FF0000"/>
              </a:solidFill>
              <a:effectLst>
                <a:outerShdw blurRad="38100" dist="19050" dir="2700000" algn="tl" rotWithShape="0">
                  <a:schemeClr val="dk1">
                    <a:alpha val="40000"/>
                  </a:schemeClr>
                </a:outerShdw>
              </a:effectLst>
              <a:latin typeface="+mn-ea"/>
              <a:ea typeface="+mn-ea"/>
              <a:cs typeface="+mn-ea"/>
            </a:endParaRPr>
          </a:p>
          <a:p>
            <a:pPr marL="342900" indent="-342900" algn="l">
              <a:lnSpc>
                <a:spcPct val="200000"/>
              </a:lnSpc>
              <a:buClr>
                <a:srgbClr val="FF0000"/>
              </a:buClr>
              <a:buFont typeface="Arial" panose="02080604020202020204" pitchFamily="34" charset="0"/>
              <a:buChar char="•"/>
            </a:pPr>
            <a:r>
              <a:rPr sz="2000">
                <a:effectLst>
                  <a:outerShdw blurRad="38100" dist="19050" dir="2700000" algn="tl" rotWithShape="0">
                    <a:schemeClr val="dk1">
                      <a:alpha val="40000"/>
                    </a:schemeClr>
                  </a:outerShdw>
                </a:effectLst>
                <a:latin typeface="+mn-ea"/>
                <a:ea typeface="+mn-ea"/>
                <a:cs typeface="+mn-ea"/>
                <a:sym typeface="+mn-ea"/>
              </a:rPr>
              <a:t>（一）评选项目应当符合以下基本条件：</a:t>
            </a:r>
            <a:endParaRPr sz="2000" b="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Arial" panose="02080604020202020204" pitchFamily="34" charset="0"/>
              <a:buNone/>
            </a:pPr>
            <a:r>
              <a:rPr lang="en-US" sz="2000">
                <a:effectLst>
                  <a:outerShdw blurRad="38100" dist="19050" dir="2700000" algn="tl" rotWithShape="0">
                    <a:schemeClr val="dk1">
                      <a:alpha val="40000"/>
                    </a:schemeClr>
                  </a:outerShdw>
                </a:effectLst>
                <a:latin typeface="+mn-ea"/>
                <a:ea typeface="+mn-ea"/>
                <a:cs typeface="+mn-ea"/>
                <a:sym typeface="+mn-ea"/>
              </a:rPr>
              <a:t>    </a:t>
            </a:r>
            <a:r>
              <a:rPr sz="2000">
                <a:effectLst>
                  <a:outerShdw blurRad="38100" dist="19050" dir="2700000" algn="tl" rotWithShape="0">
                    <a:schemeClr val="dk1">
                      <a:alpha val="40000"/>
                    </a:schemeClr>
                  </a:outerShdw>
                </a:effectLst>
                <a:latin typeface="+mn-ea"/>
                <a:ea typeface="+mn-ea"/>
                <a:cs typeface="+mn-ea"/>
                <a:sym typeface="+mn-ea"/>
              </a:rPr>
              <a:t>8.工程安全生产、文明施工和扬尘控制具有市内同类工程先进</a:t>
            </a:r>
            <a:endParaRPr sz="2000">
              <a:effectLst>
                <a:outerShdw blurRad="38100" dist="19050" dir="2700000" algn="tl" rotWithShape="0">
                  <a:schemeClr val="dk1">
                    <a:alpha val="40000"/>
                  </a:schemeClr>
                </a:outerShdw>
              </a:effectLst>
              <a:latin typeface="+mn-ea"/>
              <a:ea typeface="+mn-ea"/>
              <a:cs typeface="+mn-ea"/>
              <a:sym typeface="+mn-ea"/>
            </a:endParaRPr>
          </a:p>
          <a:p>
            <a:pPr marL="0" indent="0" algn="l">
              <a:lnSpc>
                <a:spcPct val="200000"/>
              </a:lnSpc>
              <a:buClr>
                <a:srgbClr val="FF0000"/>
              </a:buClr>
              <a:buFont typeface="Arial" panose="02080604020202020204" pitchFamily="34" charset="0"/>
              <a:buNone/>
            </a:pPr>
            <a:r>
              <a:rPr sz="2000">
                <a:effectLst>
                  <a:outerShdw blurRad="38100" dist="19050" dir="2700000" algn="tl" rotWithShape="0">
                    <a:schemeClr val="dk1">
                      <a:alpha val="40000"/>
                    </a:schemeClr>
                  </a:outerShdw>
                </a:effectLst>
                <a:latin typeface="+mn-ea"/>
                <a:ea typeface="+mn-ea"/>
                <a:cs typeface="+mn-ea"/>
                <a:sym typeface="+mn-ea"/>
              </a:rPr>
              <a:t> </a:t>
            </a:r>
            <a:r>
              <a:rPr lang="en-US" sz="2000">
                <a:effectLst>
                  <a:outerShdw blurRad="38100" dist="19050" dir="2700000" algn="tl" rotWithShape="0">
                    <a:schemeClr val="dk1">
                      <a:alpha val="40000"/>
                    </a:schemeClr>
                  </a:outerShdw>
                </a:effectLst>
                <a:latin typeface="+mn-ea"/>
                <a:ea typeface="+mn-ea"/>
                <a:cs typeface="+mn-ea"/>
                <a:sym typeface="+mn-ea"/>
              </a:rPr>
              <a:t>     </a:t>
            </a:r>
            <a:r>
              <a:rPr sz="2000">
                <a:effectLst>
                  <a:outerShdw blurRad="38100" dist="19050" dir="2700000" algn="tl" rotWithShape="0">
                    <a:schemeClr val="dk1">
                      <a:alpha val="40000"/>
                    </a:schemeClr>
                  </a:outerShdw>
                </a:effectLst>
                <a:latin typeface="+mn-ea"/>
                <a:ea typeface="+mn-ea"/>
                <a:cs typeface="+mn-ea"/>
                <a:sym typeface="+mn-ea"/>
              </a:rPr>
              <a:t>水平，被评定为衢州市建筑施工安全生产标准化管理优良工</a:t>
            </a:r>
            <a:endParaRPr sz="2000">
              <a:effectLst>
                <a:outerShdw blurRad="38100" dist="19050" dir="2700000" algn="tl" rotWithShape="0">
                  <a:schemeClr val="dk1">
                    <a:alpha val="40000"/>
                  </a:schemeClr>
                </a:outerShdw>
              </a:effectLst>
              <a:latin typeface="+mn-ea"/>
              <a:ea typeface="+mn-ea"/>
              <a:cs typeface="+mn-ea"/>
              <a:sym typeface="+mn-ea"/>
            </a:endParaRPr>
          </a:p>
          <a:p>
            <a:pPr marL="0" indent="0" algn="l">
              <a:lnSpc>
                <a:spcPct val="200000"/>
              </a:lnSpc>
              <a:buClr>
                <a:srgbClr val="FF0000"/>
              </a:buClr>
              <a:buFont typeface="Arial" panose="02080604020202020204" pitchFamily="34" charset="0"/>
              <a:buNone/>
            </a:pPr>
            <a:r>
              <a:rPr sz="2000">
                <a:effectLst>
                  <a:outerShdw blurRad="38100" dist="19050" dir="2700000" algn="tl" rotWithShape="0">
                    <a:schemeClr val="dk1">
                      <a:alpha val="40000"/>
                    </a:schemeClr>
                  </a:outerShdw>
                </a:effectLst>
                <a:latin typeface="+mn-ea"/>
                <a:ea typeface="+mn-ea"/>
                <a:cs typeface="+mn-ea"/>
                <a:sym typeface="+mn-ea"/>
              </a:rPr>
              <a:t> </a:t>
            </a:r>
            <a:r>
              <a:rPr lang="en-US" sz="2000">
                <a:effectLst>
                  <a:outerShdw blurRad="38100" dist="19050" dir="2700000" algn="tl" rotWithShape="0">
                    <a:schemeClr val="dk1">
                      <a:alpha val="40000"/>
                    </a:schemeClr>
                  </a:outerShdw>
                </a:effectLst>
                <a:latin typeface="+mn-ea"/>
                <a:ea typeface="+mn-ea"/>
                <a:cs typeface="+mn-ea"/>
                <a:sym typeface="+mn-ea"/>
              </a:rPr>
              <a:t>     </a:t>
            </a:r>
            <a:r>
              <a:rPr sz="2000">
                <a:effectLst>
                  <a:outerShdw blurRad="38100" dist="19050" dir="2700000" algn="tl" rotWithShape="0">
                    <a:schemeClr val="dk1">
                      <a:alpha val="40000"/>
                    </a:schemeClr>
                  </a:outerShdw>
                </a:effectLst>
                <a:latin typeface="+mn-ea"/>
                <a:ea typeface="+mn-ea"/>
                <a:cs typeface="+mn-ea"/>
                <a:sym typeface="+mn-ea"/>
              </a:rPr>
              <a:t>地（农村住房工程除外）；</a:t>
            </a:r>
            <a:r>
              <a:rPr sz="2000">
                <a:solidFill>
                  <a:schemeClr val="tx1"/>
                </a:solidFill>
                <a:effectLst>
                  <a:outerShdw blurRad="38100" dist="19050" dir="2700000" algn="tl" rotWithShape="0">
                    <a:schemeClr val="dk1">
                      <a:alpha val="40000"/>
                    </a:schemeClr>
                  </a:outerShdw>
                </a:effectLst>
                <a:latin typeface="+mn-ea"/>
                <a:ea typeface="+mn-ea"/>
                <a:cs typeface="+mn-ea"/>
                <a:sym typeface="+mn-ea"/>
              </a:rPr>
              <a:t>各专业工程如设立市级施工标准</a:t>
            </a:r>
            <a:endParaRPr sz="2000">
              <a:solidFill>
                <a:schemeClr val="tx1"/>
              </a:solidFill>
              <a:effectLst>
                <a:outerShdw blurRad="38100" dist="19050" dir="2700000" algn="tl" rotWithShape="0">
                  <a:schemeClr val="dk1">
                    <a:alpha val="40000"/>
                  </a:schemeClr>
                </a:outerShdw>
              </a:effectLst>
              <a:latin typeface="+mn-ea"/>
              <a:ea typeface="+mn-ea"/>
              <a:cs typeface="+mn-ea"/>
              <a:sym typeface="+mn-ea"/>
            </a:endParaRPr>
          </a:p>
          <a:p>
            <a:pPr marL="0" indent="0" algn="l">
              <a:lnSpc>
                <a:spcPct val="200000"/>
              </a:lnSpc>
              <a:buClr>
                <a:srgbClr val="FF0000"/>
              </a:buClr>
              <a:buFont typeface="Arial" panose="02080604020202020204" pitchFamily="34" charset="0"/>
              <a:buNone/>
            </a:pPr>
            <a:r>
              <a:rPr sz="2000">
                <a:solidFill>
                  <a:schemeClr val="tx1"/>
                </a:solidFill>
                <a:effectLst>
                  <a:outerShdw blurRad="38100" dist="19050" dir="2700000" algn="tl" rotWithShape="0">
                    <a:schemeClr val="dk1">
                      <a:alpha val="40000"/>
                    </a:schemeClr>
                  </a:outerShdw>
                </a:effectLst>
                <a:latin typeface="+mn-ea"/>
                <a:ea typeface="+mn-ea"/>
                <a:cs typeface="+mn-ea"/>
                <a:sym typeface="+mn-ea"/>
              </a:rPr>
              <a:t> </a:t>
            </a:r>
            <a:r>
              <a:rPr lang="en-US" sz="2000">
                <a:solidFill>
                  <a:schemeClr val="tx1"/>
                </a:solidFill>
                <a:effectLst>
                  <a:outerShdw blurRad="38100" dist="19050" dir="2700000" algn="tl" rotWithShape="0">
                    <a:schemeClr val="dk1">
                      <a:alpha val="40000"/>
                    </a:schemeClr>
                  </a:outerShdw>
                </a:effectLst>
                <a:latin typeface="+mn-ea"/>
                <a:ea typeface="+mn-ea"/>
                <a:cs typeface="+mn-ea"/>
                <a:sym typeface="+mn-ea"/>
              </a:rPr>
              <a:t>     </a:t>
            </a:r>
            <a:r>
              <a:rPr sz="2000">
                <a:solidFill>
                  <a:schemeClr val="tx1"/>
                </a:solidFill>
                <a:effectLst>
                  <a:outerShdw blurRad="38100" dist="19050" dir="2700000" algn="tl" rotWithShape="0">
                    <a:schemeClr val="dk1">
                      <a:alpha val="40000"/>
                    </a:schemeClr>
                  </a:outerShdw>
                </a:effectLst>
                <a:latin typeface="+mn-ea"/>
                <a:ea typeface="+mn-ea"/>
                <a:cs typeface="+mn-ea"/>
                <a:sym typeface="+mn-ea"/>
              </a:rPr>
              <a:t>化工地评选的，应获得市级专业工程施工标准化工地，如未</a:t>
            </a:r>
            <a:endParaRPr sz="2000">
              <a:solidFill>
                <a:schemeClr val="tx1"/>
              </a:solidFill>
              <a:effectLst>
                <a:outerShdw blurRad="38100" dist="19050" dir="2700000" algn="tl" rotWithShape="0">
                  <a:schemeClr val="dk1">
                    <a:alpha val="40000"/>
                  </a:schemeClr>
                </a:outerShdw>
              </a:effectLst>
              <a:latin typeface="+mn-ea"/>
              <a:ea typeface="+mn-ea"/>
              <a:cs typeface="+mn-ea"/>
              <a:sym typeface="+mn-ea"/>
            </a:endParaRPr>
          </a:p>
          <a:p>
            <a:pPr marL="0" indent="0" algn="l">
              <a:lnSpc>
                <a:spcPct val="200000"/>
              </a:lnSpc>
              <a:buClr>
                <a:srgbClr val="FF0000"/>
              </a:buClr>
              <a:buFont typeface="Arial" panose="02080604020202020204" pitchFamily="34" charset="0"/>
              <a:buNone/>
            </a:pPr>
            <a:r>
              <a:rPr sz="2000">
                <a:solidFill>
                  <a:schemeClr val="tx1"/>
                </a:solidFill>
                <a:effectLst>
                  <a:outerShdw blurRad="38100" dist="19050" dir="2700000" algn="tl" rotWithShape="0">
                    <a:schemeClr val="dk1">
                      <a:alpha val="40000"/>
                    </a:schemeClr>
                  </a:outerShdw>
                </a:effectLst>
                <a:latin typeface="+mn-ea"/>
                <a:ea typeface="+mn-ea"/>
                <a:cs typeface="+mn-ea"/>
                <a:sym typeface="+mn-ea"/>
              </a:rPr>
              <a:t> </a:t>
            </a:r>
            <a:r>
              <a:rPr lang="en-US" sz="2000">
                <a:solidFill>
                  <a:schemeClr val="tx1"/>
                </a:solidFill>
                <a:effectLst>
                  <a:outerShdw blurRad="38100" dist="19050" dir="2700000" algn="tl" rotWithShape="0">
                    <a:schemeClr val="dk1">
                      <a:alpha val="40000"/>
                    </a:schemeClr>
                  </a:outerShdw>
                </a:effectLst>
                <a:latin typeface="+mn-ea"/>
                <a:ea typeface="+mn-ea"/>
                <a:cs typeface="+mn-ea"/>
                <a:sym typeface="+mn-ea"/>
              </a:rPr>
              <a:t>     </a:t>
            </a:r>
            <a:r>
              <a:rPr sz="2000">
                <a:solidFill>
                  <a:schemeClr val="tx1"/>
                </a:solidFill>
                <a:effectLst>
                  <a:outerShdw blurRad="38100" dist="19050" dir="2700000" algn="tl" rotWithShape="0">
                    <a:schemeClr val="dk1">
                      <a:alpha val="40000"/>
                    </a:schemeClr>
                  </a:outerShdw>
                </a:effectLst>
                <a:latin typeface="+mn-ea"/>
                <a:ea typeface="+mn-ea"/>
                <a:cs typeface="+mn-ea"/>
                <a:sym typeface="+mn-ea"/>
              </a:rPr>
              <a:t>设立的，应获得衢州市建筑施工安全生产标准化管理优良工地</a:t>
            </a:r>
            <a:r>
              <a:rPr lang="zh-CN" sz="2000">
                <a:solidFill>
                  <a:schemeClr val="tx1"/>
                </a:solidFill>
                <a:effectLst>
                  <a:outerShdw blurRad="38100" dist="19050" dir="2700000" algn="tl" rotWithShape="0">
                    <a:schemeClr val="dk1">
                      <a:alpha val="40000"/>
                    </a:schemeClr>
                  </a:outerShdw>
                </a:effectLst>
                <a:latin typeface="+mn-ea"/>
                <a:ea typeface="+mn-ea"/>
                <a:cs typeface="+mn-ea"/>
                <a:sym typeface="+mn-ea"/>
              </a:rPr>
              <a:t>。</a:t>
            </a:r>
            <a:endParaRPr lang="zh-CN" sz="2000">
              <a:solidFill>
                <a:schemeClr val="tx1"/>
              </a:solidFill>
              <a:effectLst>
                <a:outerShdw blurRad="38100" dist="19050" dir="2700000" algn="tl" rotWithShape="0">
                  <a:schemeClr val="dk1">
                    <a:alpha val="40000"/>
                  </a:schemeClr>
                </a:outerShdw>
              </a:effectLst>
              <a:latin typeface="+mn-ea"/>
              <a:ea typeface="+mn-ea"/>
              <a:cs typeface="+mn-ea"/>
              <a:sym typeface="+mn-ea"/>
            </a:endParaRPr>
          </a:p>
        </p:txBody>
      </p:sp>
      <p:cxnSp>
        <p:nvCxnSpPr>
          <p:cNvPr id="4" name="直接连接符 3"/>
          <p:cNvCxnSpPr/>
          <p:nvPr/>
        </p:nvCxnSpPr>
        <p:spPr>
          <a:xfrm>
            <a:off x="1675765" y="1930400"/>
            <a:ext cx="5636895"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2" name="直接连接符 1"/>
          <p:cNvCxnSpPr/>
          <p:nvPr/>
        </p:nvCxnSpPr>
        <p:spPr>
          <a:xfrm>
            <a:off x="1675765" y="4970145"/>
            <a:ext cx="2015490"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5" name="直接连接符 4"/>
          <p:cNvCxnSpPr/>
          <p:nvPr/>
        </p:nvCxnSpPr>
        <p:spPr>
          <a:xfrm>
            <a:off x="4208145" y="4970145"/>
            <a:ext cx="3519805"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7" name="直接连接符 6"/>
          <p:cNvCxnSpPr/>
          <p:nvPr/>
        </p:nvCxnSpPr>
        <p:spPr>
          <a:xfrm>
            <a:off x="1166495" y="5608955"/>
            <a:ext cx="5835015"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8" name="直接连接符 7"/>
          <p:cNvCxnSpPr/>
          <p:nvPr/>
        </p:nvCxnSpPr>
        <p:spPr>
          <a:xfrm>
            <a:off x="7312660" y="5608955"/>
            <a:ext cx="511810"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9" name="直接连接符 8"/>
          <p:cNvCxnSpPr/>
          <p:nvPr/>
        </p:nvCxnSpPr>
        <p:spPr>
          <a:xfrm>
            <a:off x="1167765" y="6190615"/>
            <a:ext cx="6808470"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sp>
        <p:nvSpPr>
          <p:cNvPr id="10" name="矩形 9"/>
          <p:cNvSpPr/>
          <p:nvPr/>
        </p:nvSpPr>
        <p:spPr>
          <a:xfrm>
            <a:off x="7642860" y="31115"/>
            <a:ext cx="1452880" cy="583565"/>
          </a:xfrm>
          <a:prstGeom prst="rect">
            <a:avLst/>
          </a:prstGeom>
          <a:noFill/>
          <a:ln w="9525">
            <a:noFill/>
          </a:ln>
          <a:effectLst>
            <a:glow rad="228600">
              <a:schemeClr val="accent2">
                <a:satMod val="175000"/>
                <a:alpha val="40000"/>
              </a:schemeClr>
            </a:glow>
          </a:effectLst>
        </p:spPr>
        <p:txBody>
          <a:bodyPr wrap="square" anchor="t" anchorCtr="false">
            <a:spAutoFit/>
          </a:bodyPr>
          <a:p>
            <a:pPr lvl="0" algn="l" defTabSz="914400" eaLnBrk="1" fontAlgn="auto" hangingPunct="1">
              <a:buClrTx/>
              <a:buSzTx/>
              <a:buFontTx/>
            </a:pPr>
            <a:r>
              <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rPr>
              <a:t>修订主要内容（衢江杯）</a:t>
            </a:r>
            <a:endPar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 calcmode="lin" valueType="num">
                                      <p:cBhvr additive="base">
                                        <p:cTn id="12"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linds(horizontal)">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anim calcmode="lin" valueType="num">
                                      <p:cBhvr additive="base">
                                        <p:cTn id="23" dur="500"/>
                                        <p:tgtEl>
                                          <p:spTgt spid="6">
                                            <p:txEl>
                                              <p:pRg st="2" end="2"/>
                                            </p:txEl>
                                          </p:spTgt>
                                        </p:tgtEl>
                                        <p:attrNameLst>
                                          <p:attrName>ppt_y</p:attrName>
                                        </p:attrNameLst>
                                      </p:cBhvr>
                                      <p:tavLst>
                                        <p:tav tm="0">
                                          <p:val>
                                            <p:strVal val="#ppt_y+#ppt_h*1.125000"/>
                                          </p:val>
                                        </p:tav>
                                        <p:tav tm="100000">
                                          <p:val>
                                            <p:strVal val="#ppt_y"/>
                                          </p:val>
                                        </p:tav>
                                      </p:tavLst>
                                    </p:anim>
                                    <p:animEffect transition="in" filter="wipe(up)">
                                      <p:cBhvr>
                                        <p:cTn id="24" dur="500"/>
                                        <p:tgtEl>
                                          <p:spTgt spid="6">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6">
                                            <p:txEl>
                                              <p:pRg st="3" end="3"/>
                                            </p:txEl>
                                          </p:spTgt>
                                        </p:tgtEl>
                                        <p:attrNameLst>
                                          <p:attrName>style.visibility</p:attrName>
                                        </p:attrNameLst>
                                      </p:cBhvr>
                                      <p:to>
                                        <p:strVal val="visible"/>
                                      </p:to>
                                    </p:set>
                                    <p:animEffect transition="in" filter="blinds(horizontal)">
                                      <p:cBhvr>
                                        <p:cTn id="29" dur="500"/>
                                        <p:tgtEl>
                                          <p:spTgt spid="6">
                                            <p:txEl>
                                              <p:pRg st="3" end="3"/>
                                            </p:txEl>
                                          </p:spTgt>
                                        </p:tgtEl>
                                      </p:cBhvr>
                                    </p:animEffect>
                                  </p:childTnLst>
                                </p:cTn>
                              </p:par>
                              <p:par>
                                <p:cTn id="30" presetID="3" presetClass="entr" presetSubtype="10" fill="hold" nodeType="withEffect">
                                  <p:stCondLst>
                                    <p:cond delay="0"/>
                                  </p:stCondLst>
                                  <p:childTnLst>
                                    <p:set>
                                      <p:cBhvr>
                                        <p:cTn id="31" dur="1" fill="hold">
                                          <p:stCondLst>
                                            <p:cond delay="0"/>
                                          </p:stCondLst>
                                        </p:cTn>
                                        <p:tgtEl>
                                          <p:spTgt spid="6">
                                            <p:txEl>
                                              <p:pRg st="4" end="4"/>
                                            </p:txEl>
                                          </p:spTgt>
                                        </p:tgtEl>
                                        <p:attrNameLst>
                                          <p:attrName>style.visibility</p:attrName>
                                        </p:attrNameLst>
                                      </p:cBhvr>
                                      <p:to>
                                        <p:strVal val="visible"/>
                                      </p:to>
                                    </p:set>
                                    <p:animEffect transition="in" filter="blinds(horizontal)">
                                      <p:cBhvr>
                                        <p:cTn id="32" dur="500"/>
                                        <p:tgtEl>
                                          <p:spTgt spid="6">
                                            <p:txEl>
                                              <p:pRg st="4" end="4"/>
                                            </p:txEl>
                                          </p:spTgt>
                                        </p:tgtEl>
                                      </p:cBhvr>
                                    </p:animEffect>
                                  </p:childTnLst>
                                </p:cTn>
                              </p:par>
                              <p:par>
                                <p:cTn id="33" presetID="3" presetClass="entr" presetSubtype="10" fill="hold" nodeType="withEffect">
                                  <p:stCondLst>
                                    <p:cond delay="0"/>
                                  </p:stCondLst>
                                  <p:childTnLst>
                                    <p:set>
                                      <p:cBhvr>
                                        <p:cTn id="34" dur="1" fill="hold">
                                          <p:stCondLst>
                                            <p:cond delay="0"/>
                                          </p:stCondLst>
                                        </p:cTn>
                                        <p:tgtEl>
                                          <p:spTgt spid="6">
                                            <p:txEl>
                                              <p:pRg st="5" end="5"/>
                                            </p:txEl>
                                          </p:spTgt>
                                        </p:tgtEl>
                                        <p:attrNameLst>
                                          <p:attrName>style.visibility</p:attrName>
                                        </p:attrNameLst>
                                      </p:cBhvr>
                                      <p:to>
                                        <p:strVal val="visible"/>
                                      </p:to>
                                    </p:set>
                                    <p:animEffect transition="in" filter="blinds(horizontal)">
                                      <p:cBhvr>
                                        <p:cTn id="35" dur="500"/>
                                        <p:tgtEl>
                                          <p:spTgt spid="6">
                                            <p:txEl>
                                              <p:pRg st="5" end="5"/>
                                            </p:txEl>
                                          </p:spTgt>
                                        </p:tgtEl>
                                      </p:cBhvr>
                                    </p:animEffect>
                                  </p:childTnLst>
                                </p:cTn>
                              </p:par>
                              <p:par>
                                <p:cTn id="36" presetID="3" presetClass="entr" presetSubtype="10" fill="hold" nodeType="withEffect">
                                  <p:stCondLst>
                                    <p:cond delay="0"/>
                                  </p:stCondLst>
                                  <p:childTnLst>
                                    <p:set>
                                      <p:cBhvr>
                                        <p:cTn id="37" dur="1" fill="hold">
                                          <p:stCondLst>
                                            <p:cond delay="0"/>
                                          </p:stCondLst>
                                        </p:cTn>
                                        <p:tgtEl>
                                          <p:spTgt spid="6">
                                            <p:txEl>
                                              <p:pRg st="6" end="6"/>
                                            </p:txEl>
                                          </p:spTgt>
                                        </p:tgtEl>
                                        <p:attrNameLst>
                                          <p:attrName>style.visibility</p:attrName>
                                        </p:attrNameLst>
                                      </p:cBhvr>
                                      <p:to>
                                        <p:strVal val="visible"/>
                                      </p:to>
                                    </p:set>
                                    <p:animEffect transition="in" filter="blinds(horizontal)">
                                      <p:cBhvr>
                                        <p:cTn id="38" dur="500"/>
                                        <p:tgtEl>
                                          <p:spTgt spid="6">
                                            <p:txEl>
                                              <p:pRg st="6" end="6"/>
                                            </p:txEl>
                                          </p:spTgt>
                                        </p:tgtEl>
                                      </p:cBhvr>
                                    </p:animEffect>
                                  </p:childTnLst>
                                </p:cTn>
                              </p:par>
                              <p:par>
                                <p:cTn id="39" presetID="3" presetClass="entr" presetSubtype="10" fill="hold" nodeType="withEffect">
                                  <p:stCondLst>
                                    <p:cond delay="0"/>
                                  </p:stCondLst>
                                  <p:childTnLst>
                                    <p:set>
                                      <p:cBhvr>
                                        <p:cTn id="40" dur="1" fill="hold">
                                          <p:stCondLst>
                                            <p:cond delay="0"/>
                                          </p:stCondLst>
                                        </p:cTn>
                                        <p:tgtEl>
                                          <p:spTgt spid="6">
                                            <p:txEl>
                                              <p:pRg st="7" end="7"/>
                                            </p:txEl>
                                          </p:spTgt>
                                        </p:tgtEl>
                                        <p:attrNameLst>
                                          <p:attrName>style.visibility</p:attrName>
                                        </p:attrNameLst>
                                      </p:cBhvr>
                                      <p:to>
                                        <p:strVal val="visible"/>
                                      </p:to>
                                    </p:set>
                                    <p:animEffect transition="in" filter="blinds(horizontal)">
                                      <p:cBhvr>
                                        <p:cTn id="41" dur="500"/>
                                        <p:tgtEl>
                                          <p:spTgt spid="6">
                                            <p:txEl>
                                              <p:pRg st="7" end="7"/>
                                            </p:txEl>
                                          </p:spTgt>
                                        </p:tgtEl>
                                      </p:cBhvr>
                                    </p:animEffect>
                                  </p:childTnLst>
                                </p:cTn>
                              </p:par>
                              <p:par>
                                <p:cTn id="42" presetID="3" presetClass="entr" presetSubtype="10" fill="hold" nodeType="withEffect">
                                  <p:stCondLst>
                                    <p:cond delay="0"/>
                                  </p:stCondLst>
                                  <p:childTnLst>
                                    <p:set>
                                      <p:cBhvr>
                                        <p:cTn id="43" dur="1" fill="hold">
                                          <p:stCondLst>
                                            <p:cond delay="0"/>
                                          </p:stCondLst>
                                        </p:cTn>
                                        <p:tgtEl>
                                          <p:spTgt spid="6">
                                            <p:txEl>
                                              <p:pRg st="8" end="8"/>
                                            </p:txEl>
                                          </p:spTgt>
                                        </p:tgtEl>
                                        <p:attrNameLst>
                                          <p:attrName>style.visibility</p:attrName>
                                        </p:attrNameLst>
                                      </p:cBhvr>
                                      <p:to>
                                        <p:strVal val="visible"/>
                                      </p:to>
                                    </p:set>
                                    <p:animEffect transition="in" filter="blinds(horizontal)">
                                      <p:cBhvr>
                                        <p:cTn id="44" dur="500"/>
                                        <p:tgtEl>
                                          <p:spTgt spid="6">
                                            <p:txEl>
                                              <p:pRg st="8" end="8"/>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3" presetClass="entr" presetSubtype="10" fill="hold" nodeType="clickEffect">
                                  <p:stCondLst>
                                    <p:cond delay="0"/>
                                  </p:stCondLst>
                                  <p:childTnLst>
                                    <p:set>
                                      <p:cBhvr>
                                        <p:cTn id="48" dur="1" fill="hold">
                                          <p:stCondLst>
                                            <p:cond delay="0"/>
                                          </p:stCondLst>
                                        </p:cTn>
                                        <p:tgtEl>
                                          <p:spTgt spid="2"/>
                                        </p:tgtEl>
                                        <p:attrNameLst>
                                          <p:attrName>style.visibility</p:attrName>
                                        </p:attrNameLst>
                                      </p:cBhvr>
                                      <p:to>
                                        <p:strVal val="visible"/>
                                      </p:to>
                                    </p:set>
                                    <p:animEffect transition="in" filter="blinds(horizontal)">
                                      <p:cBhvr>
                                        <p:cTn id="49" dur="500"/>
                                        <p:tgtEl>
                                          <p:spTgt spid="2"/>
                                        </p:tgtEl>
                                      </p:cBhvr>
                                    </p:animEffect>
                                  </p:childTnLst>
                                </p:cTn>
                              </p:par>
                            </p:childTnLst>
                          </p:cTn>
                        </p:par>
                      </p:childTnLst>
                    </p:cTn>
                  </p:par>
                  <p:par>
                    <p:cTn id="50" fill="hold">
                      <p:stCondLst>
                        <p:cond delay="indefinite"/>
                      </p:stCondLst>
                      <p:childTnLst>
                        <p:par>
                          <p:cTn id="51" fill="hold">
                            <p:stCondLst>
                              <p:cond delay="0"/>
                            </p:stCondLst>
                            <p:childTnLst>
                              <p:par>
                                <p:cTn id="52" presetID="3" presetClass="entr" presetSubtype="10" fill="hold" nodeType="clickEffect">
                                  <p:stCondLst>
                                    <p:cond delay="0"/>
                                  </p:stCondLst>
                                  <p:childTnLst>
                                    <p:set>
                                      <p:cBhvr>
                                        <p:cTn id="53" dur="1" fill="hold">
                                          <p:stCondLst>
                                            <p:cond delay="0"/>
                                          </p:stCondLst>
                                        </p:cTn>
                                        <p:tgtEl>
                                          <p:spTgt spid="5"/>
                                        </p:tgtEl>
                                        <p:attrNameLst>
                                          <p:attrName>style.visibility</p:attrName>
                                        </p:attrNameLst>
                                      </p:cBhvr>
                                      <p:to>
                                        <p:strVal val="visible"/>
                                      </p:to>
                                    </p:set>
                                    <p:animEffect transition="in" filter="blinds(horizontal)">
                                      <p:cBhvr>
                                        <p:cTn id="54" dur="500"/>
                                        <p:tgtEl>
                                          <p:spTgt spid="5"/>
                                        </p:tgtEl>
                                      </p:cBhvr>
                                    </p:animEffect>
                                  </p:childTnLst>
                                </p:cTn>
                              </p:par>
                            </p:childTnLst>
                          </p:cTn>
                        </p:par>
                      </p:childTnLst>
                    </p:cTn>
                  </p:par>
                  <p:par>
                    <p:cTn id="55" fill="hold">
                      <p:stCondLst>
                        <p:cond delay="indefinite"/>
                      </p:stCondLst>
                      <p:childTnLst>
                        <p:par>
                          <p:cTn id="56" fill="hold">
                            <p:stCondLst>
                              <p:cond delay="0"/>
                            </p:stCondLst>
                            <p:childTnLst>
                              <p:par>
                                <p:cTn id="57" presetID="3" presetClass="entr" presetSubtype="10" fill="hold" nodeType="clickEffect">
                                  <p:stCondLst>
                                    <p:cond delay="0"/>
                                  </p:stCondLst>
                                  <p:childTnLst>
                                    <p:set>
                                      <p:cBhvr>
                                        <p:cTn id="58" dur="1" fill="hold">
                                          <p:stCondLst>
                                            <p:cond delay="0"/>
                                          </p:stCondLst>
                                        </p:cTn>
                                        <p:tgtEl>
                                          <p:spTgt spid="7"/>
                                        </p:tgtEl>
                                        <p:attrNameLst>
                                          <p:attrName>style.visibility</p:attrName>
                                        </p:attrNameLst>
                                      </p:cBhvr>
                                      <p:to>
                                        <p:strVal val="visible"/>
                                      </p:to>
                                    </p:set>
                                    <p:animEffect transition="in" filter="blinds(horizontal)">
                                      <p:cBhvr>
                                        <p:cTn id="59" dur="500"/>
                                        <p:tgtEl>
                                          <p:spTgt spid="7"/>
                                        </p:tgtEl>
                                      </p:cBhvr>
                                    </p:animEffect>
                                  </p:childTnLst>
                                </p:cTn>
                              </p:par>
                            </p:childTnLst>
                          </p:cTn>
                        </p:par>
                      </p:childTnLst>
                    </p:cTn>
                  </p:par>
                  <p:par>
                    <p:cTn id="60" fill="hold">
                      <p:stCondLst>
                        <p:cond delay="indefinite"/>
                      </p:stCondLst>
                      <p:childTnLst>
                        <p:par>
                          <p:cTn id="61" fill="hold">
                            <p:stCondLst>
                              <p:cond delay="0"/>
                            </p:stCondLst>
                            <p:childTnLst>
                              <p:par>
                                <p:cTn id="62" presetID="3" presetClass="entr" presetSubtype="10" fill="hold" nodeType="clickEffect">
                                  <p:stCondLst>
                                    <p:cond delay="0"/>
                                  </p:stCondLst>
                                  <p:childTnLst>
                                    <p:set>
                                      <p:cBhvr>
                                        <p:cTn id="63" dur="1" fill="hold">
                                          <p:stCondLst>
                                            <p:cond delay="0"/>
                                          </p:stCondLst>
                                        </p:cTn>
                                        <p:tgtEl>
                                          <p:spTgt spid="8"/>
                                        </p:tgtEl>
                                        <p:attrNameLst>
                                          <p:attrName>style.visibility</p:attrName>
                                        </p:attrNameLst>
                                      </p:cBhvr>
                                      <p:to>
                                        <p:strVal val="visible"/>
                                      </p:to>
                                    </p:set>
                                    <p:animEffect transition="in" filter="blinds(horizontal)">
                                      <p:cBhvr>
                                        <p:cTn id="64" dur="500"/>
                                        <p:tgtEl>
                                          <p:spTgt spid="8"/>
                                        </p:tgtEl>
                                      </p:cBhvr>
                                    </p:animEffect>
                                  </p:childTnLst>
                                </p:cTn>
                              </p:par>
                            </p:childTnLst>
                          </p:cTn>
                        </p:par>
                      </p:childTnLst>
                    </p:cTn>
                  </p:par>
                  <p:par>
                    <p:cTn id="65" fill="hold">
                      <p:stCondLst>
                        <p:cond delay="indefinite"/>
                      </p:stCondLst>
                      <p:childTnLst>
                        <p:par>
                          <p:cTn id="66" fill="hold">
                            <p:stCondLst>
                              <p:cond delay="0"/>
                            </p:stCondLst>
                            <p:childTnLst>
                              <p:par>
                                <p:cTn id="67" presetID="3" presetClass="entr" presetSubtype="10" fill="hold" nodeType="clickEffect">
                                  <p:stCondLst>
                                    <p:cond delay="0"/>
                                  </p:stCondLst>
                                  <p:childTnLst>
                                    <p:set>
                                      <p:cBhvr>
                                        <p:cTn id="68" dur="1" fill="hold">
                                          <p:stCondLst>
                                            <p:cond delay="0"/>
                                          </p:stCondLst>
                                        </p:cTn>
                                        <p:tgtEl>
                                          <p:spTgt spid="9"/>
                                        </p:tgtEl>
                                        <p:attrNameLst>
                                          <p:attrName>style.visibility</p:attrName>
                                        </p:attrNameLst>
                                      </p:cBhvr>
                                      <p:to>
                                        <p:strVal val="visible"/>
                                      </p:to>
                                    </p:set>
                                    <p:animEffect transition="in" filter="blinds(horizontal)">
                                      <p:cBhvr>
                                        <p:cTn id="6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标题 1"/>
          <p:cNvSpPr>
            <a:spLocks noGrp="true"/>
          </p:cNvSpPr>
          <p:nvPr>
            <p:ph type="title"/>
          </p:nvPr>
        </p:nvSpPr>
        <p:spPr>
          <a:xfrm>
            <a:off x="629285" y="202565"/>
            <a:ext cx="7772400" cy="857250"/>
          </a:xfrm>
        </p:spPr>
        <p:txBody>
          <a:bodyPr/>
          <a:lstStyle/>
          <a:p>
            <a:pPr eaLnBrk="1" hangingPunct="1"/>
            <a:r>
              <a:rPr kumimoji="0" lang="en-US" altLang="zh-CN" sz="3200" b="1" kern="1200" dirty="0" smtClean="0">
                <a:solidFill>
                  <a:srgbClr val="FF0000"/>
                </a:solidFill>
              </a:rPr>
              <a:t>一、修订背景</a:t>
            </a:r>
            <a:r>
              <a:rPr kumimoji="0" lang="zh-CN" altLang="en-US" sz="3200" b="1" kern="1200" dirty="0" smtClean="0">
                <a:solidFill>
                  <a:srgbClr val="FF0000"/>
                </a:solidFill>
              </a:rPr>
              <a:t>及依据</a:t>
            </a:r>
            <a:endParaRPr kumimoji="0" lang="zh-CN" altLang="en-US" sz="3200" b="1" kern="1200" dirty="0" smtClean="0">
              <a:solidFill>
                <a:srgbClr val="FF0000"/>
              </a:solidFill>
            </a:endParaRPr>
          </a:p>
        </p:txBody>
      </p:sp>
      <p:pic>
        <p:nvPicPr>
          <p:cNvPr id="3" name="图片 2"/>
          <p:cNvPicPr>
            <a:picLocks noChangeAspect="true"/>
          </p:cNvPicPr>
          <p:nvPr/>
        </p:nvPicPr>
        <p:blipFill>
          <a:blip r:embed="rId1">
            <a:lum bright="-6000"/>
          </a:blip>
          <a:srcRect l="2584" t="7767"/>
          <a:stretch>
            <a:fillRect/>
          </a:stretch>
        </p:blipFill>
        <p:spPr>
          <a:xfrm>
            <a:off x="796925" y="1552575"/>
            <a:ext cx="3752215" cy="4994910"/>
          </a:xfrm>
          <a:prstGeom prst="rect">
            <a:avLst/>
          </a:prstGeom>
          <a:ln>
            <a:solidFill>
              <a:schemeClr val="tx1"/>
            </a:solidFill>
          </a:ln>
        </p:spPr>
      </p:pic>
      <p:sp>
        <p:nvSpPr>
          <p:cNvPr id="11266" name="标题 3"/>
          <p:cNvSpPr>
            <a:spLocks noGrp="true"/>
          </p:cNvSpPr>
          <p:nvPr/>
        </p:nvSpPr>
        <p:spPr>
          <a:xfrm>
            <a:off x="419100" y="974090"/>
            <a:ext cx="6942455" cy="474980"/>
          </a:xfrm>
          <a:prstGeom prst="rect">
            <a:avLst/>
          </a:prstGeom>
          <a:noFill/>
          <a:ln w="9525">
            <a:noFill/>
            <a:miter lim="800000"/>
          </a:ln>
        </p:spPr>
        <p:txBody>
          <a:bodyPr vert="horz" wrap="square" lIns="91440" tIns="45720" rIns="91440" bIns="45720" numCol="1" anchor="ctr" anchorCtr="false" compatLnSpc="true"/>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anose="02020603050405020304" charset="0"/>
                <a:ea typeface="宋体" panose="02010600030101010101" pitchFamily="2" charset="-122"/>
              </a:defRPr>
            </a:lvl2pPr>
            <a:lvl3pPr algn="ctr" rtl="0" eaLnBrk="0" fontAlgn="base" hangingPunct="0">
              <a:spcBef>
                <a:spcPct val="0"/>
              </a:spcBef>
              <a:spcAft>
                <a:spcPct val="0"/>
              </a:spcAft>
              <a:defRPr kumimoji="1" sz="4400">
                <a:solidFill>
                  <a:schemeClr val="tx2"/>
                </a:solidFill>
                <a:latin typeface="Times New Roman" panose="02020603050405020304" charset="0"/>
                <a:ea typeface="宋体" panose="02010600030101010101" pitchFamily="2" charset="-122"/>
              </a:defRPr>
            </a:lvl3pPr>
            <a:lvl4pPr algn="ctr" rtl="0" eaLnBrk="0" fontAlgn="base" hangingPunct="0">
              <a:spcBef>
                <a:spcPct val="0"/>
              </a:spcBef>
              <a:spcAft>
                <a:spcPct val="0"/>
              </a:spcAft>
              <a:defRPr kumimoji="1" sz="4400">
                <a:solidFill>
                  <a:schemeClr val="tx2"/>
                </a:solidFill>
                <a:latin typeface="Times New Roman" panose="02020603050405020304" charset="0"/>
                <a:ea typeface="宋体" panose="02010600030101010101" pitchFamily="2" charset="-122"/>
              </a:defRPr>
            </a:lvl4pPr>
            <a:lvl5pPr algn="ctr" rtl="0" eaLnBrk="0" fontAlgn="base" hangingPunct="0">
              <a:spcBef>
                <a:spcPct val="0"/>
              </a:spcBef>
              <a:spcAft>
                <a:spcPct val="0"/>
              </a:spcAft>
              <a:defRPr kumimoji="1" sz="4400">
                <a:solidFill>
                  <a:schemeClr val="tx2"/>
                </a:solidFill>
                <a:latin typeface="Times New Roman" panose="02020603050405020304" charset="0"/>
                <a:ea typeface="宋体" panose="02010600030101010101" pitchFamily="2" charset="-122"/>
              </a:defRPr>
            </a:lvl5pPr>
            <a:lvl6pPr marL="457200" algn="ctr" rtl="0" fontAlgn="base">
              <a:spcBef>
                <a:spcPct val="0"/>
              </a:spcBef>
              <a:spcAft>
                <a:spcPct val="0"/>
              </a:spcAft>
              <a:defRPr kumimoji="1" sz="4400">
                <a:solidFill>
                  <a:schemeClr val="tx2"/>
                </a:solidFill>
                <a:latin typeface="Times New Roman" panose="02020603050405020304" charset="0"/>
                <a:ea typeface="宋体" panose="02010600030101010101" pitchFamily="2" charset="-122"/>
              </a:defRPr>
            </a:lvl6pPr>
            <a:lvl7pPr marL="914400" algn="ctr" rtl="0" fontAlgn="base">
              <a:spcBef>
                <a:spcPct val="0"/>
              </a:spcBef>
              <a:spcAft>
                <a:spcPct val="0"/>
              </a:spcAft>
              <a:defRPr kumimoji="1" sz="4400">
                <a:solidFill>
                  <a:schemeClr val="tx2"/>
                </a:solidFill>
                <a:latin typeface="Times New Roman" panose="02020603050405020304" charset="0"/>
                <a:ea typeface="宋体" panose="02010600030101010101" pitchFamily="2" charset="-122"/>
              </a:defRPr>
            </a:lvl7pPr>
            <a:lvl8pPr marL="1371600" algn="ctr" rtl="0" fontAlgn="base">
              <a:spcBef>
                <a:spcPct val="0"/>
              </a:spcBef>
              <a:spcAft>
                <a:spcPct val="0"/>
              </a:spcAft>
              <a:defRPr kumimoji="1" sz="4400">
                <a:solidFill>
                  <a:schemeClr val="tx2"/>
                </a:solidFill>
                <a:latin typeface="Times New Roman" panose="02020603050405020304" charset="0"/>
                <a:ea typeface="宋体" panose="02010600030101010101" pitchFamily="2" charset="-122"/>
              </a:defRPr>
            </a:lvl8pPr>
            <a:lvl9pPr marL="1828800" algn="ctr" rtl="0" fontAlgn="base">
              <a:spcBef>
                <a:spcPct val="0"/>
              </a:spcBef>
              <a:spcAft>
                <a:spcPct val="0"/>
              </a:spcAft>
              <a:defRPr kumimoji="1" sz="4400">
                <a:solidFill>
                  <a:schemeClr val="tx2"/>
                </a:solidFill>
                <a:latin typeface="Times New Roman" panose="02020603050405020304" charset="0"/>
                <a:ea typeface="宋体" panose="02010600030101010101" pitchFamily="2" charset="-122"/>
              </a:defRPr>
            </a:lvl9pPr>
          </a:lstStyle>
          <a:p>
            <a:r>
              <a:rPr lang="en-US" altLang="zh-CN" sz="2400" b="1" dirty="0" smtClean="0">
                <a:solidFill>
                  <a:schemeClr val="accent2"/>
                </a:solidFill>
                <a:latin typeface="+mj-ea"/>
                <a:cs typeface="+mj-ea"/>
              </a:rPr>
              <a:t>1.</a:t>
            </a:r>
            <a:r>
              <a:rPr lang="zh-CN" altLang="en-US" sz="2400" b="1" dirty="0" smtClean="0">
                <a:solidFill>
                  <a:schemeClr val="accent2"/>
                </a:solidFill>
                <a:latin typeface="+mj-ea"/>
                <a:cs typeface="+mj-ea"/>
              </a:rPr>
              <a:t>新《</a:t>
            </a:r>
            <a:r>
              <a:rPr lang="zh-CN" altLang="en-US" sz="2400" b="1" dirty="0" smtClean="0">
                <a:solidFill>
                  <a:schemeClr val="accent2"/>
                </a:solidFill>
                <a:latin typeface="+mj-ea"/>
                <a:cs typeface="+mj-ea"/>
                <a:sym typeface="+mn-ea"/>
              </a:rPr>
              <a:t>评选办法</a:t>
            </a:r>
            <a:r>
              <a:rPr lang="zh-CN" altLang="en-US" sz="2400" b="1" dirty="0" smtClean="0">
                <a:solidFill>
                  <a:schemeClr val="accent2"/>
                </a:solidFill>
                <a:latin typeface="+mj-ea"/>
                <a:cs typeface="+mj-ea"/>
              </a:rPr>
              <a:t>》文件发布</a:t>
            </a:r>
            <a:r>
              <a:rPr lang="zh-CN" altLang="en-US" sz="2000" b="1" dirty="0" smtClean="0">
                <a:solidFill>
                  <a:schemeClr val="accent2"/>
                </a:solidFill>
                <a:latin typeface="+mj-ea"/>
                <a:cs typeface="+mj-ea"/>
              </a:rPr>
              <a:t>（</a:t>
            </a:r>
            <a:r>
              <a:rPr lang="en-US" altLang="zh-CN" sz="2000" b="1" dirty="0" smtClean="0">
                <a:solidFill>
                  <a:schemeClr val="accent2"/>
                </a:solidFill>
                <a:latin typeface="+mj-ea"/>
                <a:cs typeface="+mj-ea"/>
              </a:rPr>
              <a:t>2023</a:t>
            </a:r>
            <a:r>
              <a:rPr lang="zh-CN" altLang="en-US" sz="2000" b="1" dirty="0" smtClean="0">
                <a:solidFill>
                  <a:schemeClr val="accent2"/>
                </a:solidFill>
                <a:latin typeface="+mj-ea"/>
                <a:cs typeface="+mj-ea"/>
              </a:rPr>
              <a:t>年</a:t>
            </a:r>
            <a:r>
              <a:rPr lang="en-US" altLang="zh-CN" sz="2000" b="1" dirty="0" smtClean="0">
                <a:solidFill>
                  <a:schemeClr val="accent2"/>
                </a:solidFill>
                <a:latin typeface="+mj-ea"/>
                <a:cs typeface="+mj-ea"/>
              </a:rPr>
              <a:t>1</a:t>
            </a:r>
            <a:r>
              <a:rPr lang="zh-CN" altLang="en-US" sz="2000" b="1" dirty="0" smtClean="0">
                <a:solidFill>
                  <a:schemeClr val="accent2"/>
                </a:solidFill>
                <a:latin typeface="+mj-ea"/>
                <a:cs typeface="+mj-ea"/>
              </a:rPr>
              <a:t>月</a:t>
            </a:r>
            <a:r>
              <a:rPr lang="en-US" altLang="zh-CN" sz="2000" b="1" dirty="0" smtClean="0">
                <a:solidFill>
                  <a:schemeClr val="accent2"/>
                </a:solidFill>
                <a:latin typeface="+mj-ea"/>
                <a:cs typeface="+mj-ea"/>
              </a:rPr>
              <a:t>1</a:t>
            </a:r>
            <a:r>
              <a:rPr lang="zh-CN" altLang="en-US" sz="2000" b="1" dirty="0" smtClean="0">
                <a:solidFill>
                  <a:schemeClr val="accent2"/>
                </a:solidFill>
                <a:latin typeface="+mj-ea"/>
                <a:cs typeface="+mj-ea"/>
              </a:rPr>
              <a:t>日起施行）</a:t>
            </a:r>
            <a:endParaRPr lang="zh-CN" altLang="en-US" sz="2000" b="1" dirty="0" smtClean="0">
              <a:solidFill>
                <a:schemeClr val="accent2"/>
              </a:solidFill>
              <a:latin typeface="+mj-ea"/>
              <a:cs typeface="+mj-ea"/>
            </a:endParaRPr>
          </a:p>
        </p:txBody>
      </p:sp>
      <p:cxnSp>
        <p:nvCxnSpPr>
          <p:cNvPr id="4" name="直接连接符 3"/>
          <p:cNvCxnSpPr/>
          <p:nvPr/>
        </p:nvCxnSpPr>
        <p:spPr>
          <a:xfrm>
            <a:off x="3086100" y="5755005"/>
            <a:ext cx="896620"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pic>
        <p:nvPicPr>
          <p:cNvPr id="2" name="图片 1"/>
          <p:cNvPicPr>
            <a:picLocks noChangeAspect="true"/>
          </p:cNvPicPr>
          <p:nvPr/>
        </p:nvPicPr>
        <p:blipFill>
          <a:blip r:embed="rId2">
            <a:lum bright="-12000"/>
          </a:blip>
          <a:srcRect t="8377"/>
          <a:stretch>
            <a:fillRect/>
          </a:stretch>
        </p:blipFill>
        <p:spPr>
          <a:xfrm>
            <a:off x="4744085" y="1553210"/>
            <a:ext cx="3522345" cy="4994275"/>
          </a:xfrm>
          <a:prstGeom prst="rect">
            <a:avLst/>
          </a:prstGeom>
          <a:ln>
            <a:solidFill>
              <a:schemeClr val="tx1"/>
            </a:solidFill>
          </a:ln>
        </p:spPr>
      </p:pic>
      <p:cxnSp>
        <p:nvCxnSpPr>
          <p:cNvPr id="7" name="直接连接符 6"/>
          <p:cNvCxnSpPr/>
          <p:nvPr/>
        </p:nvCxnSpPr>
        <p:spPr>
          <a:xfrm>
            <a:off x="6723380" y="5864860"/>
            <a:ext cx="896620"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p:cTn id="7" dur="1000" fill="hold"/>
                                        <p:tgtEl>
                                          <p:spTgt spid="9218"/>
                                        </p:tgtEl>
                                        <p:attrNameLst>
                                          <p:attrName>ppt_w</p:attrName>
                                        </p:attrNameLst>
                                      </p:cBhvr>
                                      <p:tavLst>
                                        <p:tav tm="0">
                                          <p:val>
                                            <p:strVal val="#ppt_w*0.70"/>
                                          </p:val>
                                        </p:tav>
                                        <p:tav tm="100000">
                                          <p:val>
                                            <p:strVal val="#ppt_w"/>
                                          </p:val>
                                        </p:tav>
                                      </p:tavLst>
                                    </p:anim>
                                    <p:anim calcmode="lin" valueType="num">
                                      <p:cBhvr>
                                        <p:cTn id="8" dur="1000" fill="hold"/>
                                        <p:tgtEl>
                                          <p:spTgt spid="9218"/>
                                        </p:tgtEl>
                                        <p:attrNameLst>
                                          <p:attrName>ppt_h</p:attrName>
                                        </p:attrNameLst>
                                      </p:cBhvr>
                                      <p:tavLst>
                                        <p:tav tm="0">
                                          <p:val>
                                            <p:strVal val="#ppt_h"/>
                                          </p:val>
                                        </p:tav>
                                        <p:tav tm="100000">
                                          <p:val>
                                            <p:strVal val="#ppt_h"/>
                                          </p:val>
                                        </p:tav>
                                      </p:tavLst>
                                    </p:anim>
                                    <p:animEffect transition="in" filter="fade">
                                      <p:cBhvr>
                                        <p:cTn id="9" dur="1000"/>
                                        <p:tgtEl>
                                          <p:spTgt spid="9218"/>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1266"/>
                                        </p:tgtEl>
                                        <p:attrNameLst>
                                          <p:attrName>style.visibility</p:attrName>
                                        </p:attrNameLst>
                                      </p:cBhvr>
                                      <p:to>
                                        <p:strVal val="visible"/>
                                      </p:to>
                                    </p:set>
                                    <p:anim calcmode="lin" valueType="num">
                                      <p:cBhvr additive="base">
                                        <p:cTn id="14" dur="500" fill="hold"/>
                                        <p:tgtEl>
                                          <p:spTgt spid="11266"/>
                                        </p:tgtEl>
                                        <p:attrNameLst>
                                          <p:attrName>ppt_x</p:attrName>
                                        </p:attrNameLst>
                                      </p:cBhvr>
                                      <p:tavLst>
                                        <p:tav tm="0">
                                          <p:val>
                                            <p:strVal val="#ppt_x"/>
                                          </p:val>
                                        </p:tav>
                                        <p:tav tm="100000">
                                          <p:val>
                                            <p:strVal val="#ppt_x"/>
                                          </p:val>
                                        </p:tav>
                                      </p:tavLst>
                                    </p:anim>
                                    <p:anim calcmode="lin" valueType="num">
                                      <p:cBhvr additive="base">
                                        <p:cTn id="15" dur="500" fill="hold"/>
                                        <p:tgtEl>
                                          <p:spTgt spid="11266"/>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blinds(horizontal)">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blinds(horizontal)">
                                      <p:cBhvr>
                                        <p:cTn id="25" dur="5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20" presetClass="entr" presetSubtype="0" fill="hold"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wedge">
                                      <p:cBhvr>
                                        <p:cTn id="30" dur="2000"/>
                                        <p:tgtEl>
                                          <p:spTgt spid="2"/>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blinds(horizontal)">
                                      <p:cBhvr>
                                        <p:cTn id="3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P spid="921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true"/>
          <p:nvPr/>
        </p:nvSpPr>
        <p:spPr>
          <a:xfrm>
            <a:off x="675005" y="629285"/>
            <a:ext cx="8057515" cy="2061210"/>
          </a:xfrm>
          <a:prstGeom prst="rect">
            <a:avLst/>
          </a:prstGeom>
          <a:noFill/>
          <a:ln w="9525">
            <a:noFill/>
          </a:ln>
        </p:spPr>
        <p:txBody>
          <a:bodyPr wrap="square">
            <a:spAutoFit/>
          </a:bodyPr>
          <a:p>
            <a:pPr marL="0" indent="0" algn="l">
              <a:lnSpc>
                <a:spcPct val="200000"/>
              </a:lnSpc>
              <a:buClr>
                <a:srgbClr val="FF0000"/>
              </a:buClr>
              <a:buFont typeface="东文宋体" charset="0"/>
              <a:buNone/>
            </a:pPr>
            <a:r>
              <a:rPr lang="en-US" altLang="zh-CN" sz="2000" b="0">
                <a:solidFill>
                  <a:srgbClr val="000099"/>
                </a:solidFill>
                <a:effectLst>
                  <a:outerShdw blurRad="38100" dist="19050" dir="2700000" algn="tl" rotWithShape="0">
                    <a:schemeClr val="dk1">
                      <a:alpha val="40000"/>
                    </a:schemeClr>
                  </a:outerShdw>
                </a:effectLst>
                <a:latin typeface="+mn-ea"/>
                <a:ea typeface="+mn-ea"/>
                <a:cs typeface="+mn-ea"/>
              </a:rPr>
              <a:t>6</a:t>
            </a:r>
            <a:r>
              <a:rPr lang="zh-CN" sz="2000" b="0">
                <a:solidFill>
                  <a:srgbClr val="000099"/>
                </a:solidFill>
                <a:effectLst>
                  <a:outerShdw blurRad="38100" dist="19050" dir="2700000" algn="tl" rotWithShape="0">
                    <a:schemeClr val="dk1">
                      <a:alpha val="40000"/>
                    </a:schemeClr>
                  </a:outerShdw>
                </a:effectLst>
                <a:latin typeface="+mn-ea"/>
                <a:ea typeface="+mn-ea"/>
                <a:cs typeface="+mn-ea"/>
              </a:rPr>
              <a:t>.</a:t>
            </a:r>
            <a:r>
              <a:rPr sz="2000" b="0">
                <a:solidFill>
                  <a:srgbClr val="000099"/>
                </a:solidFill>
                <a:effectLst>
                  <a:outerShdw blurRad="38100" dist="19050" dir="2700000" algn="tl" rotWithShape="0">
                    <a:schemeClr val="dk1">
                      <a:alpha val="40000"/>
                    </a:schemeClr>
                  </a:outerShdw>
                </a:effectLst>
                <a:latin typeface="+mn-ea"/>
                <a:ea typeface="+mn-ea"/>
                <a:cs typeface="+mn-ea"/>
              </a:rPr>
              <a:t>纯装饰装修工程及建筑幕墙工程不再允许参评衢江杯</a:t>
            </a:r>
            <a:r>
              <a:rPr lang="zh-CN" sz="2000" b="0">
                <a:solidFill>
                  <a:srgbClr val="000099"/>
                </a:solidFill>
                <a:effectLst>
                  <a:outerShdw blurRad="38100" dist="19050" dir="2700000" algn="tl" rotWithShape="0">
                    <a:schemeClr val="dk1">
                      <a:alpha val="40000"/>
                    </a:schemeClr>
                  </a:outerShdw>
                </a:effectLst>
                <a:latin typeface="+mn-ea"/>
                <a:ea typeface="+mn-ea"/>
                <a:cs typeface="+mn-ea"/>
              </a:rPr>
              <a:t>。</a:t>
            </a:r>
            <a:endParaRPr sz="2000" b="0">
              <a:solidFill>
                <a:srgbClr val="000099"/>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东文宋体" charset="0"/>
              <a:buNone/>
            </a:pPr>
            <a:r>
              <a:rPr lang="en-US" b="0">
                <a:solidFill>
                  <a:srgbClr val="FF0000"/>
                </a:solidFill>
                <a:effectLst>
                  <a:outerShdw blurRad="38100" dist="19050" dir="2700000" algn="tl" rotWithShape="0">
                    <a:schemeClr val="dk1">
                      <a:alpha val="40000"/>
                    </a:schemeClr>
                  </a:outerShdw>
                </a:effectLst>
                <a:latin typeface="+mn-ea"/>
                <a:ea typeface="+mn-ea"/>
                <a:cs typeface="+mn-ea"/>
              </a:rPr>
              <a:t>  </a:t>
            </a:r>
            <a:r>
              <a:rPr b="0">
                <a:solidFill>
                  <a:srgbClr val="FF0000"/>
                </a:solidFill>
                <a:effectLst>
                  <a:outerShdw blurRad="38100" dist="19050" dir="2700000" algn="tl" rotWithShape="0">
                    <a:schemeClr val="dk1">
                      <a:alpha val="40000"/>
                    </a:schemeClr>
                  </a:outerShdw>
                </a:effectLst>
                <a:latin typeface="+mn-ea"/>
                <a:ea typeface="+mn-ea"/>
                <a:cs typeface="+mn-ea"/>
              </a:rPr>
              <a:t>原则上</a:t>
            </a:r>
            <a:r>
              <a:rPr lang="zh-CN" b="0">
                <a:solidFill>
                  <a:srgbClr val="FF0000"/>
                </a:solidFill>
                <a:effectLst>
                  <a:outerShdw blurRad="38100" dist="19050" dir="2700000" algn="tl" rotWithShape="0">
                    <a:schemeClr val="dk1">
                      <a:alpha val="40000"/>
                    </a:schemeClr>
                  </a:outerShdw>
                </a:effectLst>
                <a:latin typeface="+mn-ea"/>
                <a:ea typeface="+mn-ea"/>
                <a:cs typeface="+mn-ea"/>
              </a:rPr>
              <a:t>要求</a:t>
            </a:r>
            <a:r>
              <a:rPr b="0">
                <a:solidFill>
                  <a:srgbClr val="FF0000"/>
                </a:solidFill>
                <a:effectLst>
                  <a:outerShdw blurRad="38100" dist="19050" dir="2700000" algn="tl" rotWithShape="0">
                    <a:schemeClr val="dk1">
                      <a:alpha val="40000"/>
                    </a:schemeClr>
                  </a:outerShdw>
                </a:effectLst>
                <a:latin typeface="+mn-ea"/>
                <a:ea typeface="+mn-ea"/>
                <a:cs typeface="+mn-ea"/>
              </a:rPr>
              <a:t>以新建+装修的项目参评</a:t>
            </a:r>
            <a:r>
              <a:rPr lang="zh-CN" b="0">
                <a:solidFill>
                  <a:srgbClr val="FF0000"/>
                </a:solidFill>
                <a:effectLst>
                  <a:outerShdw blurRad="38100" dist="19050" dir="2700000" algn="tl" rotWithShape="0">
                    <a:schemeClr val="dk1">
                      <a:alpha val="40000"/>
                    </a:schemeClr>
                  </a:outerShdw>
                </a:effectLst>
                <a:latin typeface="+mn-ea"/>
                <a:ea typeface="+mn-ea"/>
                <a:cs typeface="+mn-ea"/>
              </a:rPr>
              <a:t>。</a:t>
            </a:r>
            <a:endParaRPr sz="2000" b="0">
              <a:solidFill>
                <a:srgbClr val="000099"/>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东文宋体" charset="0"/>
              <a:buNone/>
            </a:pPr>
            <a:endParaRPr sz="2000">
              <a:effectLst>
                <a:outerShdw blurRad="38100" dist="19050" dir="2700000" algn="tl" rotWithShape="0">
                  <a:schemeClr val="dk1">
                    <a:alpha val="40000"/>
                  </a:schemeClr>
                </a:outerShdw>
              </a:effectLst>
              <a:latin typeface="+mn-ea"/>
              <a:ea typeface="+mn-ea"/>
              <a:cs typeface="+mn-ea"/>
            </a:endParaRPr>
          </a:p>
        </p:txBody>
      </p:sp>
      <p:cxnSp>
        <p:nvCxnSpPr>
          <p:cNvPr id="4" name="直接连接符 3"/>
          <p:cNvCxnSpPr/>
          <p:nvPr/>
        </p:nvCxnSpPr>
        <p:spPr>
          <a:xfrm>
            <a:off x="2740660" y="2015490"/>
            <a:ext cx="1383030" cy="0"/>
          </a:xfrm>
          <a:prstGeom prst="line">
            <a:avLst/>
          </a:prstGeom>
          <a:ln w="63500" cmpd="sng"/>
        </p:spPr>
        <p:style>
          <a:lnRef idx="3">
            <a:schemeClr val="accent2"/>
          </a:lnRef>
          <a:fillRef idx="0">
            <a:schemeClr val="accent2"/>
          </a:fillRef>
          <a:effectRef idx="2">
            <a:schemeClr val="accent2"/>
          </a:effectRef>
          <a:fontRef idx="minor">
            <a:schemeClr val="tx1"/>
          </a:fontRef>
        </p:style>
      </p:cxnSp>
      <p:sp>
        <p:nvSpPr>
          <p:cNvPr id="7" name="矩形 6"/>
          <p:cNvSpPr/>
          <p:nvPr/>
        </p:nvSpPr>
        <p:spPr>
          <a:xfrm>
            <a:off x="7642860" y="31115"/>
            <a:ext cx="1452880" cy="583565"/>
          </a:xfrm>
          <a:prstGeom prst="rect">
            <a:avLst/>
          </a:prstGeom>
          <a:noFill/>
          <a:ln w="9525">
            <a:noFill/>
          </a:ln>
          <a:effectLst>
            <a:glow rad="228600">
              <a:schemeClr val="accent2">
                <a:satMod val="175000"/>
                <a:alpha val="40000"/>
              </a:schemeClr>
            </a:glow>
          </a:effectLst>
        </p:spPr>
        <p:txBody>
          <a:bodyPr wrap="square" anchor="t" anchorCtr="false">
            <a:spAutoFit/>
          </a:bodyPr>
          <a:p>
            <a:pPr lvl="0" algn="l" defTabSz="914400" eaLnBrk="1" fontAlgn="auto" hangingPunct="1">
              <a:buClrTx/>
              <a:buSzTx/>
              <a:buFontTx/>
            </a:pPr>
            <a:r>
              <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rPr>
              <a:t>修订主要内容（衢江杯）</a:t>
            </a:r>
            <a:endPar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p:tgtEl>
                                          <p:spTgt spid="6">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6">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linds(horizont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true"/>
          <p:nvPr/>
        </p:nvSpPr>
        <p:spPr>
          <a:xfrm>
            <a:off x="513715" y="613410"/>
            <a:ext cx="8429625" cy="5631180"/>
          </a:xfrm>
          <a:prstGeom prst="rect">
            <a:avLst/>
          </a:prstGeom>
          <a:noFill/>
          <a:ln w="9525">
            <a:noFill/>
          </a:ln>
        </p:spPr>
        <p:txBody>
          <a:bodyPr wrap="square">
            <a:spAutoFit/>
          </a:bodyPr>
          <a:p>
            <a:pPr marL="0" indent="0" algn="l">
              <a:lnSpc>
                <a:spcPct val="200000"/>
              </a:lnSpc>
              <a:buClr>
                <a:srgbClr val="FF0000"/>
              </a:buClr>
              <a:buFont typeface="东文宋体" charset="0"/>
              <a:buNone/>
            </a:pPr>
            <a:r>
              <a:rPr lang="en-US" sz="2000" b="0">
                <a:solidFill>
                  <a:srgbClr val="000099"/>
                </a:solidFill>
                <a:effectLst>
                  <a:outerShdw blurRad="38100" dist="19050" dir="2700000" algn="tl" rotWithShape="0">
                    <a:schemeClr val="dk1">
                      <a:alpha val="40000"/>
                    </a:schemeClr>
                  </a:outerShdw>
                </a:effectLst>
                <a:latin typeface="+mn-ea"/>
                <a:ea typeface="+mn-ea"/>
                <a:cs typeface="+mn-ea"/>
              </a:rPr>
              <a:t>7</a:t>
            </a:r>
            <a:r>
              <a:rPr sz="2000" b="0">
                <a:solidFill>
                  <a:srgbClr val="000099"/>
                </a:solidFill>
                <a:effectLst>
                  <a:outerShdw blurRad="38100" dist="19050" dir="2700000" algn="tl" rotWithShape="0">
                    <a:schemeClr val="dk1">
                      <a:alpha val="40000"/>
                    </a:schemeClr>
                  </a:outerShdw>
                </a:effectLst>
                <a:latin typeface="+mn-ea"/>
                <a:ea typeface="+mn-ea"/>
                <a:cs typeface="+mn-ea"/>
              </a:rPr>
              <a:t>.</a:t>
            </a:r>
            <a:r>
              <a:rPr lang="zh-CN" sz="2000" b="0">
                <a:solidFill>
                  <a:srgbClr val="000099"/>
                </a:solidFill>
                <a:effectLst>
                  <a:outerShdw blurRad="38100" dist="19050" dir="2700000" algn="tl" rotWithShape="0">
                    <a:schemeClr val="dk1">
                      <a:alpha val="40000"/>
                    </a:schemeClr>
                  </a:outerShdw>
                </a:effectLst>
                <a:latin typeface="+mn-ea"/>
                <a:ea typeface="+mn-ea"/>
                <a:cs typeface="+mn-ea"/>
              </a:rPr>
              <a:t>对申报工程项目装饰装修要求做了具体规定。</a:t>
            </a:r>
            <a:r>
              <a:rPr sz="2000" b="0">
                <a:solidFill>
                  <a:srgbClr val="000099"/>
                </a:solidFill>
                <a:effectLst>
                  <a:outerShdw blurRad="38100" dist="19050" dir="2700000" algn="tl" rotWithShape="0">
                    <a:schemeClr val="dk1">
                      <a:alpha val="40000"/>
                    </a:schemeClr>
                  </a:outerShdw>
                </a:effectLst>
                <a:latin typeface="+mn-ea"/>
                <a:ea typeface="+mn-ea"/>
                <a:cs typeface="+mn-ea"/>
              </a:rPr>
              <a:t>不再允许以毛坯形式的</a:t>
            </a:r>
            <a:endParaRPr sz="2000" b="0">
              <a:solidFill>
                <a:srgbClr val="000099"/>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东文宋体" charset="0"/>
              <a:buNone/>
            </a:pPr>
            <a:r>
              <a:rPr sz="2000" b="0">
                <a:solidFill>
                  <a:srgbClr val="000099"/>
                </a:solidFill>
                <a:effectLst>
                  <a:outerShdw blurRad="38100" dist="19050" dir="2700000" algn="tl" rotWithShape="0">
                    <a:schemeClr val="dk1">
                      <a:alpha val="40000"/>
                    </a:schemeClr>
                  </a:outerShdw>
                </a:effectLst>
                <a:latin typeface="+mn-ea"/>
                <a:ea typeface="+mn-ea"/>
                <a:cs typeface="+mn-ea"/>
              </a:rPr>
              <a:t> </a:t>
            </a:r>
            <a:r>
              <a:rPr lang="en-US" sz="2000" b="0">
                <a:solidFill>
                  <a:srgbClr val="000099"/>
                </a:solidFill>
                <a:effectLst>
                  <a:outerShdw blurRad="38100" dist="19050" dir="2700000" algn="tl" rotWithShape="0">
                    <a:schemeClr val="dk1">
                      <a:alpha val="40000"/>
                    </a:schemeClr>
                  </a:outerShdw>
                </a:effectLst>
                <a:latin typeface="+mn-ea"/>
                <a:ea typeface="+mn-ea"/>
                <a:cs typeface="+mn-ea"/>
              </a:rPr>
              <a:t> </a:t>
            </a:r>
            <a:r>
              <a:rPr sz="2000" b="0">
                <a:solidFill>
                  <a:srgbClr val="000099"/>
                </a:solidFill>
                <a:effectLst>
                  <a:outerShdw blurRad="38100" dist="19050" dir="2700000" algn="tl" rotWithShape="0">
                    <a:schemeClr val="dk1">
                      <a:alpha val="40000"/>
                    </a:schemeClr>
                  </a:outerShdw>
                </a:effectLst>
                <a:latin typeface="+mn-ea"/>
                <a:ea typeface="+mn-ea"/>
                <a:cs typeface="+mn-ea"/>
              </a:rPr>
              <a:t>简单粗装修项目参评衢江杯，不管是住宅项目还是公建项目，均须完</a:t>
            </a:r>
            <a:endParaRPr sz="2000" b="0">
              <a:solidFill>
                <a:srgbClr val="000099"/>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东文宋体" charset="0"/>
              <a:buNone/>
            </a:pPr>
            <a:r>
              <a:rPr sz="2000" b="0">
                <a:solidFill>
                  <a:srgbClr val="000099"/>
                </a:solidFill>
                <a:effectLst>
                  <a:outerShdw blurRad="38100" dist="19050" dir="2700000" algn="tl" rotWithShape="0">
                    <a:schemeClr val="dk1">
                      <a:alpha val="40000"/>
                    </a:schemeClr>
                  </a:outerShdw>
                </a:effectLst>
                <a:latin typeface="+mn-ea"/>
                <a:ea typeface="+mn-ea"/>
                <a:cs typeface="+mn-ea"/>
              </a:rPr>
              <a:t> </a:t>
            </a:r>
            <a:r>
              <a:rPr lang="en-US" sz="2000" b="0">
                <a:solidFill>
                  <a:srgbClr val="000099"/>
                </a:solidFill>
                <a:effectLst>
                  <a:outerShdw blurRad="38100" dist="19050" dir="2700000" algn="tl" rotWithShape="0">
                    <a:schemeClr val="dk1">
                      <a:alpha val="40000"/>
                    </a:schemeClr>
                  </a:outerShdw>
                </a:effectLst>
                <a:latin typeface="+mn-ea"/>
                <a:ea typeface="+mn-ea"/>
                <a:cs typeface="+mn-ea"/>
              </a:rPr>
              <a:t> </a:t>
            </a:r>
            <a:r>
              <a:rPr sz="2000" b="0">
                <a:solidFill>
                  <a:srgbClr val="000099"/>
                </a:solidFill>
                <a:effectLst>
                  <a:outerShdw blurRad="38100" dist="19050" dir="2700000" algn="tl" rotWithShape="0">
                    <a:schemeClr val="dk1">
                      <a:alpha val="40000"/>
                    </a:schemeClr>
                  </a:outerShdw>
                </a:effectLst>
                <a:latin typeface="+mn-ea"/>
                <a:ea typeface="+mn-ea"/>
                <a:cs typeface="+mn-ea"/>
              </a:rPr>
              <a:t>成一定量的精装修面积，才能申报衢江杯</a:t>
            </a:r>
            <a:r>
              <a:rPr lang="zh-CN" sz="2000" b="0">
                <a:solidFill>
                  <a:srgbClr val="000099"/>
                </a:solidFill>
                <a:effectLst>
                  <a:outerShdw blurRad="38100" dist="19050" dir="2700000" algn="tl" rotWithShape="0">
                    <a:schemeClr val="dk1">
                      <a:alpha val="40000"/>
                    </a:schemeClr>
                  </a:outerShdw>
                </a:effectLst>
                <a:latin typeface="+mn-ea"/>
                <a:ea typeface="+mn-ea"/>
                <a:cs typeface="+mn-ea"/>
              </a:rPr>
              <a:t>。</a:t>
            </a:r>
            <a:endParaRPr sz="2000" b="0">
              <a:solidFill>
                <a:srgbClr val="000099"/>
              </a:solidFill>
              <a:effectLst>
                <a:outerShdw blurRad="38100" dist="19050" dir="2700000" algn="tl" rotWithShape="0">
                  <a:schemeClr val="dk1">
                    <a:alpha val="40000"/>
                  </a:schemeClr>
                </a:outerShdw>
              </a:effectLst>
              <a:latin typeface="+mn-ea"/>
              <a:ea typeface="+mn-ea"/>
              <a:cs typeface="+mn-ea"/>
            </a:endParaRPr>
          </a:p>
          <a:p>
            <a:pPr marL="285750" indent="-285750" algn="l">
              <a:lnSpc>
                <a:spcPct val="200000"/>
              </a:lnSpc>
              <a:buClr>
                <a:srgbClr val="FF0000"/>
              </a:buClr>
              <a:buFont typeface="东文宋体" charset="0"/>
              <a:buChar char="◆"/>
            </a:pPr>
            <a:r>
              <a:rPr 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具体条文（“三、评选条件”</a:t>
            </a:r>
            <a:r>
              <a:rPr lang="en-US" alt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 </a:t>
            </a:r>
            <a:r>
              <a:rPr 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中第</a:t>
            </a:r>
            <a:r>
              <a:rPr lang="zh-CN" altLang="en-US" sz="2000">
                <a:solidFill>
                  <a:srgbClr val="FF0000"/>
                </a:solidFill>
                <a:effectLst>
                  <a:outerShdw blurRad="38100" dist="19050" dir="2700000" algn="tl" rotWithShape="0">
                    <a:schemeClr val="dk1">
                      <a:alpha val="40000"/>
                    </a:schemeClr>
                  </a:outerShdw>
                </a:effectLst>
                <a:latin typeface="+mn-ea"/>
                <a:ea typeface="+mn-ea"/>
                <a:cs typeface="+mn-ea"/>
                <a:sym typeface="+mn-ea"/>
              </a:rPr>
              <a:t>一</a:t>
            </a:r>
            <a:r>
              <a:rPr 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条的第十小条）：</a:t>
            </a:r>
            <a:endParaRPr lang="zh-CN" sz="2000" b="0">
              <a:solidFill>
                <a:srgbClr val="FF0000"/>
              </a:solidFill>
              <a:effectLst>
                <a:outerShdw blurRad="38100" dist="19050" dir="2700000" algn="tl" rotWithShape="0">
                  <a:schemeClr val="dk1">
                    <a:alpha val="40000"/>
                  </a:schemeClr>
                </a:outerShdw>
              </a:effectLst>
              <a:latin typeface="+mn-ea"/>
              <a:ea typeface="+mn-ea"/>
              <a:cs typeface="+mn-ea"/>
            </a:endParaRPr>
          </a:p>
          <a:p>
            <a:pPr marL="342900" indent="-342900" algn="l">
              <a:lnSpc>
                <a:spcPct val="200000"/>
              </a:lnSpc>
              <a:buClr>
                <a:srgbClr val="FF0000"/>
              </a:buClr>
              <a:buFont typeface="Arial" panose="02080604020202020204" pitchFamily="34" charset="0"/>
              <a:buChar char="•"/>
            </a:pPr>
            <a:r>
              <a:rPr sz="2000">
                <a:effectLst>
                  <a:outerShdw blurRad="38100" dist="19050" dir="2700000" algn="tl" rotWithShape="0">
                    <a:schemeClr val="dk1">
                      <a:alpha val="40000"/>
                    </a:schemeClr>
                  </a:outerShdw>
                </a:effectLst>
                <a:latin typeface="+mn-ea"/>
                <a:ea typeface="+mn-ea"/>
                <a:cs typeface="+mn-ea"/>
                <a:sym typeface="+mn-ea"/>
              </a:rPr>
              <a:t>（一）评选项目应当符合以下基本条件：</a:t>
            </a:r>
            <a:endParaRPr sz="2000" b="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Arial" panose="02080604020202020204" pitchFamily="34" charset="0"/>
              <a:buNone/>
            </a:pPr>
            <a:r>
              <a:rPr lang="en-US" sz="2000">
                <a:effectLst>
                  <a:outerShdw blurRad="38100" dist="19050" dir="2700000" algn="tl" rotWithShape="0">
                    <a:schemeClr val="dk1">
                      <a:alpha val="40000"/>
                    </a:schemeClr>
                  </a:outerShdw>
                </a:effectLst>
                <a:latin typeface="+mn-ea"/>
                <a:ea typeface="+mn-ea"/>
                <a:cs typeface="+mn-ea"/>
                <a:sym typeface="+mn-ea"/>
              </a:rPr>
              <a:t>    10.住宅工程装饰装修全部施工到位（含建筑设备）；公共建筑的</a:t>
            </a:r>
            <a:endParaRPr lang="en-US" sz="2000">
              <a:effectLst>
                <a:outerShdw blurRad="38100" dist="19050" dir="2700000" algn="tl" rotWithShape="0">
                  <a:schemeClr val="dk1">
                    <a:alpha val="40000"/>
                  </a:schemeClr>
                </a:outerShdw>
              </a:effectLst>
              <a:latin typeface="+mn-ea"/>
              <a:ea typeface="+mn-ea"/>
              <a:cs typeface="+mn-ea"/>
              <a:sym typeface="+mn-ea"/>
            </a:endParaRPr>
          </a:p>
          <a:p>
            <a:pPr marL="0" indent="0" algn="l">
              <a:lnSpc>
                <a:spcPct val="200000"/>
              </a:lnSpc>
              <a:buClr>
                <a:srgbClr val="FF0000"/>
              </a:buClr>
              <a:buFont typeface="Arial" panose="02080604020202020204" pitchFamily="34" charset="0"/>
              <a:buNone/>
            </a:pPr>
            <a:r>
              <a:rPr lang="en-US" sz="2000">
                <a:effectLst>
                  <a:outerShdw blurRad="38100" dist="19050" dir="2700000" algn="tl" rotWithShape="0">
                    <a:schemeClr val="dk1">
                      <a:alpha val="40000"/>
                    </a:schemeClr>
                  </a:outerShdw>
                </a:effectLst>
                <a:latin typeface="+mn-ea"/>
                <a:ea typeface="+mn-ea"/>
                <a:cs typeface="+mn-ea"/>
                <a:sym typeface="+mn-ea"/>
              </a:rPr>
              <a:t>       室内部分一次装修到位（含建筑设备）的面积应不低于申报面</a:t>
            </a:r>
            <a:endParaRPr lang="en-US" sz="2000">
              <a:effectLst>
                <a:outerShdw blurRad="38100" dist="19050" dir="2700000" algn="tl" rotWithShape="0">
                  <a:schemeClr val="dk1">
                    <a:alpha val="40000"/>
                  </a:schemeClr>
                </a:outerShdw>
              </a:effectLst>
              <a:latin typeface="+mn-ea"/>
              <a:ea typeface="+mn-ea"/>
              <a:cs typeface="+mn-ea"/>
              <a:sym typeface="+mn-ea"/>
            </a:endParaRPr>
          </a:p>
          <a:p>
            <a:pPr marL="0" indent="0" algn="l">
              <a:lnSpc>
                <a:spcPct val="200000"/>
              </a:lnSpc>
              <a:buClr>
                <a:srgbClr val="FF0000"/>
              </a:buClr>
              <a:buFont typeface="Arial" panose="02080604020202020204" pitchFamily="34" charset="0"/>
              <a:buNone/>
            </a:pPr>
            <a:r>
              <a:rPr lang="en-US" sz="2000">
                <a:effectLst>
                  <a:outerShdw blurRad="38100" dist="19050" dir="2700000" algn="tl" rotWithShape="0">
                    <a:schemeClr val="dk1">
                      <a:alpha val="40000"/>
                    </a:schemeClr>
                  </a:outerShdw>
                </a:effectLst>
                <a:latin typeface="+mn-ea"/>
                <a:ea typeface="+mn-ea"/>
                <a:cs typeface="+mn-ea"/>
                <a:sym typeface="+mn-ea"/>
              </a:rPr>
              <a:t>       积的70%，室内公共部分（如楼梯间、电梯井前室、厕浴、走廊</a:t>
            </a:r>
            <a:r>
              <a:rPr lang="zh-CN" altLang="en-US" sz="2000">
                <a:effectLst>
                  <a:outerShdw blurRad="38100" dist="19050" dir="2700000" algn="tl" rotWithShape="0">
                    <a:schemeClr val="dk1">
                      <a:alpha val="40000"/>
                    </a:schemeClr>
                  </a:outerShdw>
                </a:effectLst>
                <a:latin typeface="+mn-ea"/>
                <a:ea typeface="+mn-ea"/>
                <a:cs typeface="+mn-ea"/>
                <a:sym typeface="+mn-ea"/>
              </a:rPr>
              <a:t>、</a:t>
            </a:r>
            <a:endParaRPr lang="en-US" sz="2000">
              <a:effectLst>
                <a:outerShdw blurRad="38100" dist="19050" dir="2700000" algn="tl" rotWithShape="0">
                  <a:schemeClr val="dk1">
                    <a:alpha val="40000"/>
                  </a:schemeClr>
                </a:outerShdw>
              </a:effectLst>
              <a:latin typeface="+mn-ea"/>
              <a:ea typeface="+mn-ea"/>
              <a:cs typeface="+mn-ea"/>
              <a:sym typeface="+mn-ea"/>
            </a:endParaRPr>
          </a:p>
          <a:p>
            <a:pPr marL="0" indent="0" algn="l">
              <a:lnSpc>
                <a:spcPct val="200000"/>
              </a:lnSpc>
              <a:buClr>
                <a:srgbClr val="FF0000"/>
              </a:buClr>
              <a:buFont typeface="Arial" panose="02080604020202020204" pitchFamily="34" charset="0"/>
              <a:buNone/>
            </a:pPr>
            <a:r>
              <a:rPr lang="en-US" sz="2000">
                <a:effectLst>
                  <a:outerShdw blurRad="38100" dist="19050" dir="2700000" algn="tl" rotWithShape="0">
                    <a:schemeClr val="dk1">
                      <a:alpha val="40000"/>
                    </a:schemeClr>
                  </a:outerShdw>
                </a:effectLst>
                <a:latin typeface="+mn-ea"/>
                <a:ea typeface="+mn-ea"/>
                <a:cs typeface="+mn-ea"/>
                <a:sym typeface="+mn-ea"/>
              </a:rPr>
              <a:t>       地下室等）和室外部分应一次装修到位（含建筑设备）</a:t>
            </a:r>
            <a:r>
              <a:rPr lang="zh-CN" altLang="en-US" sz="2000">
                <a:effectLst>
                  <a:outerShdw blurRad="38100" dist="19050" dir="2700000" algn="tl" rotWithShape="0">
                    <a:schemeClr val="dk1">
                      <a:alpha val="40000"/>
                    </a:schemeClr>
                  </a:outerShdw>
                </a:effectLst>
                <a:latin typeface="+mn-ea"/>
                <a:ea typeface="+mn-ea"/>
                <a:cs typeface="+mn-ea"/>
                <a:sym typeface="+mn-ea"/>
              </a:rPr>
              <a:t>。</a:t>
            </a:r>
            <a:endParaRPr lang="zh-CN" altLang="en-US" sz="2000">
              <a:effectLst>
                <a:outerShdw blurRad="38100" dist="19050" dir="2700000" algn="tl" rotWithShape="0">
                  <a:schemeClr val="dk1">
                    <a:alpha val="40000"/>
                  </a:schemeClr>
                </a:outerShdw>
              </a:effectLst>
              <a:latin typeface="+mn-ea"/>
              <a:ea typeface="+mn-ea"/>
              <a:cs typeface="+mn-ea"/>
              <a:sym typeface="+mn-ea"/>
            </a:endParaRPr>
          </a:p>
        </p:txBody>
      </p:sp>
      <p:cxnSp>
        <p:nvCxnSpPr>
          <p:cNvPr id="4" name="直接连接符 3"/>
          <p:cNvCxnSpPr/>
          <p:nvPr/>
        </p:nvCxnSpPr>
        <p:spPr>
          <a:xfrm>
            <a:off x="5909310" y="1280160"/>
            <a:ext cx="2561590"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2" name="直接连接符 1"/>
          <p:cNvCxnSpPr/>
          <p:nvPr/>
        </p:nvCxnSpPr>
        <p:spPr>
          <a:xfrm>
            <a:off x="887095" y="1938655"/>
            <a:ext cx="3074035"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5" name="直接连接符 4"/>
          <p:cNvCxnSpPr/>
          <p:nvPr/>
        </p:nvCxnSpPr>
        <p:spPr>
          <a:xfrm>
            <a:off x="1219835" y="4363720"/>
            <a:ext cx="973455"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7" name="直接连接符 6"/>
          <p:cNvCxnSpPr/>
          <p:nvPr/>
        </p:nvCxnSpPr>
        <p:spPr>
          <a:xfrm>
            <a:off x="3178175" y="4363720"/>
            <a:ext cx="3100070"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9" name="直接连接符 8"/>
          <p:cNvCxnSpPr/>
          <p:nvPr/>
        </p:nvCxnSpPr>
        <p:spPr>
          <a:xfrm>
            <a:off x="6788785" y="4363720"/>
            <a:ext cx="973455"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10" name="直接连接符 9"/>
          <p:cNvCxnSpPr/>
          <p:nvPr/>
        </p:nvCxnSpPr>
        <p:spPr>
          <a:xfrm>
            <a:off x="1612265" y="5541645"/>
            <a:ext cx="376555"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sp>
        <p:nvSpPr>
          <p:cNvPr id="8" name="矩形 7"/>
          <p:cNvSpPr/>
          <p:nvPr/>
        </p:nvSpPr>
        <p:spPr>
          <a:xfrm>
            <a:off x="7642860" y="31115"/>
            <a:ext cx="1452880" cy="583565"/>
          </a:xfrm>
          <a:prstGeom prst="rect">
            <a:avLst/>
          </a:prstGeom>
          <a:noFill/>
          <a:ln w="9525">
            <a:noFill/>
          </a:ln>
          <a:effectLst>
            <a:glow rad="228600">
              <a:schemeClr val="accent2">
                <a:satMod val="175000"/>
                <a:alpha val="40000"/>
              </a:schemeClr>
            </a:glow>
          </a:effectLst>
        </p:spPr>
        <p:txBody>
          <a:bodyPr wrap="square" anchor="t" anchorCtr="false">
            <a:spAutoFit/>
          </a:bodyPr>
          <a:p>
            <a:pPr lvl="0" algn="l" defTabSz="914400" eaLnBrk="1" fontAlgn="auto" hangingPunct="1">
              <a:buClrTx/>
              <a:buSzTx/>
              <a:buFontTx/>
            </a:pPr>
            <a:r>
              <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rPr>
              <a:t>修订主要内容（衢江杯）</a:t>
            </a:r>
            <a:endPar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 calcmode="lin" valueType="num">
                                      <p:cBhvr additive="base">
                                        <p:cTn id="12"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 calcmode="lin" valueType="num">
                                      <p:cBhvr additive="base">
                                        <p:cTn id="1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linds(horizontal)">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blinds(horizontal)">
                                      <p:cBhvr>
                                        <p:cTn id="28" dur="500"/>
                                        <p:tgtEl>
                                          <p:spTgt spid="2"/>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4" fill="hold" nodeType="clickEffect">
                                  <p:stCondLst>
                                    <p:cond delay="0"/>
                                  </p:stCondLst>
                                  <p:childTnLst>
                                    <p:set>
                                      <p:cBhvr>
                                        <p:cTn id="32" dur="1" fill="hold">
                                          <p:stCondLst>
                                            <p:cond delay="0"/>
                                          </p:stCondLst>
                                        </p:cTn>
                                        <p:tgtEl>
                                          <p:spTgt spid="6">
                                            <p:txEl>
                                              <p:pRg st="3" end="3"/>
                                            </p:txEl>
                                          </p:spTgt>
                                        </p:tgtEl>
                                        <p:attrNameLst>
                                          <p:attrName>style.visibility</p:attrName>
                                        </p:attrNameLst>
                                      </p:cBhvr>
                                      <p:to>
                                        <p:strVal val="visible"/>
                                      </p:to>
                                    </p:set>
                                    <p:anim calcmode="lin" valueType="num">
                                      <p:cBhvr additive="base">
                                        <p:cTn id="33" dur="500"/>
                                        <p:tgtEl>
                                          <p:spTgt spid="6">
                                            <p:txEl>
                                              <p:pRg st="3" end="3"/>
                                            </p:txEl>
                                          </p:spTgt>
                                        </p:tgtEl>
                                        <p:attrNameLst>
                                          <p:attrName>ppt_y</p:attrName>
                                        </p:attrNameLst>
                                      </p:cBhvr>
                                      <p:tavLst>
                                        <p:tav tm="0">
                                          <p:val>
                                            <p:strVal val="#ppt_y+#ppt_h*1.125000"/>
                                          </p:val>
                                        </p:tav>
                                        <p:tav tm="100000">
                                          <p:val>
                                            <p:strVal val="#ppt_y"/>
                                          </p:val>
                                        </p:tav>
                                      </p:tavLst>
                                    </p:anim>
                                    <p:animEffect transition="in" filter="wipe(up)">
                                      <p:cBhvr>
                                        <p:cTn id="34" dur="500"/>
                                        <p:tgtEl>
                                          <p:spTgt spid="6">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nodeType="clickEffect">
                                  <p:stCondLst>
                                    <p:cond delay="0"/>
                                  </p:stCondLst>
                                  <p:childTnLst>
                                    <p:set>
                                      <p:cBhvr>
                                        <p:cTn id="38" dur="1" fill="hold">
                                          <p:stCondLst>
                                            <p:cond delay="0"/>
                                          </p:stCondLst>
                                        </p:cTn>
                                        <p:tgtEl>
                                          <p:spTgt spid="6">
                                            <p:txEl>
                                              <p:pRg st="4" end="4"/>
                                            </p:txEl>
                                          </p:spTgt>
                                        </p:tgtEl>
                                        <p:attrNameLst>
                                          <p:attrName>style.visibility</p:attrName>
                                        </p:attrNameLst>
                                      </p:cBhvr>
                                      <p:to>
                                        <p:strVal val="visible"/>
                                      </p:to>
                                    </p:set>
                                    <p:animEffect transition="in" filter="blinds(horizontal)">
                                      <p:cBhvr>
                                        <p:cTn id="39" dur="500"/>
                                        <p:tgtEl>
                                          <p:spTgt spid="6">
                                            <p:txEl>
                                              <p:pRg st="4" end="4"/>
                                            </p:txEl>
                                          </p:spTgt>
                                        </p:tgtEl>
                                      </p:cBhvr>
                                    </p:animEffect>
                                  </p:childTnLst>
                                </p:cTn>
                              </p:par>
                              <p:par>
                                <p:cTn id="40" presetID="3" presetClass="entr" presetSubtype="10" fill="hold" nodeType="withEffect">
                                  <p:stCondLst>
                                    <p:cond delay="0"/>
                                  </p:stCondLst>
                                  <p:childTnLst>
                                    <p:set>
                                      <p:cBhvr>
                                        <p:cTn id="41" dur="1" fill="hold">
                                          <p:stCondLst>
                                            <p:cond delay="0"/>
                                          </p:stCondLst>
                                        </p:cTn>
                                        <p:tgtEl>
                                          <p:spTgt spid="6">
                                            <p:txEl>
                                              <p:pRg st="5" end="5"/>
                                            </p:txEl>
                                          </p:spTgt>
                                        </p:tgtEl>
                                        <p:attrNameLst>
                                          <p:attrName>style.visibility</p:attrName>
                                        </p:attrNameLst>
                                      </p:cBhvr>
                                      <p:to>
                                        <p:strVal val="visible"/>
                                      </p:to>
                                    </p:set>
                                    <p:animEffect transition="in" filter="blinds(horizontal)">
                                      <p:cBhvr>
                                        <p:cTn id="42" dur="500"/>
                                        <p:tgtEl>
                                          <p:spTgt spid="6">
                                            <p:txEl>
                                              <p:pRg st="5" end="5"/>
                                            </p:txEl>
                                          </p:spTgt>
                                        </p:tgtEl>
                                      </p:cBhvr>
                                    </p:animEffect>
                                  </p:childTnLst>
                                </p:cTn>
                              </p:par>
                              <p:par>
                                <p:cTn id="43" presetID="3" presetClass="entr" presetSubtype="10" fill="hold" nodeType="withEffect">
                                  <p:stCondLst>
                                    <p:cond delay="0"/>
                                  </p:stCondLst>
                                  <p:childTnLst>
                                    <p:set>
                                      <p:cBhvr>
                                        <p:cTn id="44" dur="1" fill="hold">
                                          <p:stCondLst>
                                            <p:cond delay="0"/>
                                          </p:stCondLst>
                                        </p:cTn>
                                        <p:tgtEl>
                                          <p:spTgt spid="6">
                                            <p:txEl>
                                              <p:pRg st="6" end="6"/>
                                            </p:txEl>
                                          </p:spTgt>
                                        </p:tgtEl>
                                        <p:attrNameLst>
                                          <p:attrName>style.visibility</p:attrName>
                                        </p:attrNameLst>
                                      </p:cBhvr>
                                      <p:to>
                                        <p:strVal val="visible"/>
                                      </p:to>
                                    </p:set>
                                    <p:animEffect transition="in" filter="blinds(horizontal)">
                                      <p:cBhvr>
                                        <p:cTn id="45" dur="500"/>
                                        <p:tgtEl>
                                          <p:spTgt spid="6">
                                            <p:txEl>
                                              <p:pRg st="6" end="6"/>
                                            </p:txEl>
                                          </p:spTgt>
                                        </p:tgtEl>
                                      </p:cBhvr>
                                    </p:animEffect>
                                  </p:childTnLst>
                                </p:cTn>
                              </p:par>
                              <p:par>
                                <p:cTn id="46" presetID="3" presetClass="entr" presetSubtype="10" fill="hold" nodeType="withEffect">
                                  <p:stCondLst>
                                    <p:cond delay="0"/>
                                  </p:stCondLst>
                                  <p:childTnLst>
                                    <p:set>
                                      <p:cBhvr>
                                        <p:cTn id="47" dur="1" fill="hold">
                                          <p:stCondLst>
                                            <p:cond delay="0"/>
                                          </p:stCondLst>
                                        </p:cTn>
                                        <p:tgtEl>
                                          <p:spTgt spid="6">
                                            <p:txEl>
                                              <p:pRg st="7" end="7"/>
                                            </p:txEl>
                                          </p:spTgt>
                                        </p:tgtEl>
                                        <p:attrNameLst>
                                          <p:attrName>style.visibility</p:attrName>
                                        </p:attrNameLst>
                                      </p:cBhvr>
                                      <p:to>
                                        <p:strVal val="visible"/>
                                      </p:to>
                                    </p:set>
                                    <p:animEffect transition="in" filter="blinds(horizontal)">
                                      <p:cBhvr>
                                        <p:cTn id="48" dur="500"/>
                                        <p:tgtEl>
                                          <p:spTgt spid="6">
                                            <p:txEl>
                                              <p:pRg st="7" end="7"/>
                                            </p:txEl>
                                          </p:spTgt>
                                        </p:tgtEl>
                                      </p:cBhvr>
                                    </p:animEffect>
                                  </p:childTnLst>
                                </p:cTn>
                              </p:par>
                              <p:par>
                                <p:cTn id="49" presetID="3" presetClass="entr" presetSubtype="10" fill="hold" nodeType="withEffect">
                                  <p:stCondLst>
                                    <p:cond delay="0"/>
                                  </p:stCondLst>
                                  <p:childTnLst>
                                    <p:set>
                                      <p:cBhvr>
                                        <p:cTn id="50" dur="1" fill="hold">
                                          <p:stCondLst>
                                            <p:cond delay="0"/>
                                          </p:stCondLst>
                                        </p:cTn>
                                        <p:tgtEl>
                                          <p:spTgt spid="6">
                                            <p:txEl>
                                              <p:pRg st="8" end="8"/>
                                            </p:txEl>
                                          </p:spTgt>
                                        </p:tgtEl>
                                        <p:attrNameLst>
                                          <p:attrName>style.visibility</p:attrName>
                                        </p:attrNameLst>
                                      </p:cBhvr>
                                      <p:to>
                                        <p:strVal val="visible"/>
                                      </p:to>
                                    </p:set>
                                    <p:animEffect transition="in" filter="blinds(horizontal)">
                                      <p:cBhvr>
                                        <p:cTn id="51" dur="500"/>
                                        <p:tgtEl>
                                          <p:spTgt spid="6">
                                            <p:txEl>
                                              <p:pRg st="8" end="8"/>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3" presetClass="entr" presetSubtype="10" fill="hold" nodeType="clickEffect">
                                  <p:stCondLst>
                                    <p:cond delay="0"/>
                                  </p:stCondLst>
                                  <p:childTnLst>
                                    <p:set>
                                      <p:cBhvr>
                                        <p:cTn id="55" dur="1" fill="hold">
                                          <p:stCondLst>
                                            <p:cond delay="0"/>
                                          </p:stCondLst>
                                        </p:cTn>
                                        <p:tgtEl>
                                          <p:spTgt spid="5"/>
                                        </p:tgtEl>
                                        <p:attrNameLst>
                                          <p:attrName>style.visibility</p:attrName>
                                        </p:attrNameLst>
                                      </p:cBhvr>
                                      <p:to>
                                        <p:strVal val="visible"/>
                                      </p:to>
                                    </p:set>
                                    <p:animEffect transition="in" filter="blinds(horizontal)">
                                      <p:cBhvr>
                                        <p:cTn id="56" dur="500"/>
                                        <p:tgtEl>
                                          <p:spTgt spid="5"/>
                                        </p:tgtEl>
                                      </p:cBhvr>
                                    </p:animEffect>
                                  </p:childTnLst>
                                </p:cTn>
                              </p:par>
                            </p:childTnLst>
                          </p:cTn>
                        </p:par>
                      </p:childTnLst>
                    </p:cTn>
                  </p:par>
                  <p:par>
                    <p:cTn id="57" fill="hold">
                      <p:stCondLst>
                        <p:cond delay="indefinite"/>
                      </p:stCondLst>
                      <p:childTnLst>
                        <p:par>
                          <p:cTn id="58" fill="hold">
                            <p:stCondLst>
                              <p:cond delay="0"/>
                            </p:stCondLst>
                            <p:childTnLst>
                              <p:par>
                                <p:cTn id="59" presetID="3" presetClass="entr" presetSubtype="10" fill="hold" nodeType="clickEffect">
                                  <p:stCondLst>
                                    <p:cond delay="0"/>
                                  </p:stCondLst>
                                  <p:childTnLst>
                                    <p:set>
                                      <p:cBhvr>
                                        <p:cTn id="60" dur="1" fill="hold">
                                          <p:stCondLst>
                                            <p:cond delay="0"/>
                                          </p:stCondLst>
                                        </p:cTn>
                                        <p:tgtEl>
                                          <p:spTgt spid="7"/>
                                        </p:tgtEl>
                                        <p:attrNameLst>
                                          <p:attrName>style.visibility</p:attrName>
                                        </p:attrNameLst>
                                      </p:cBhvr>
                                      <p:to>
                                        <p:strVal val="visible"/>
                                      </p:to>
                                    </p:set>
                                    <p:animEffect transition="in" filter="blinds(horizontal)">
                                      <p:cBhvr>
                                        <p:cTn id="61" dur="500"/>
                                        <p:tgtEl>
                                          <p:spTgt spid="7"/>
                                        </p:tgtEl>
                                      </p:cBhvr>
                                    </p:animEffect>
                                  </p:childTnLst>
                                </p:cTn>
                              </p:par>
                            </p:childTnLst>
                          </p:cTn>
                        </p:par>
                      </p:childTnLst>
                    </p:cTn>
                  </p:par>
                  <p:par>
                    <p:cTn id="62" fill="hold">
                      <p:stCondLst>
                        <p:cond delay="indefinite"/>
                      </p:stCondLst>
                      <p:childTnLst>
                        <p:par>
                          <p:cTn id="63" fill="hold">
                            <p:stCondLst>
                              <p:cond delay="0"/>
                            </p:stCondLst>
                            <p:childTnLst>
                              <p:par>
                                <p:cTn id="64" presetID="3" presetClass="entr" presetSubtype="10" fill="hold" nodeType="clickEffect">
                                  <p:stCondLst>
                                    <p:cond delay="0"/>
                                  </p:stCondLst>
                                  <p:childTnLst>
                                    <p:set>
                                      <p:cBhvr>
                                        <p:cTn id="65" dur="1" fill="hold">
                                          <p:stCondLst>
                                            <p:cond delay="0"/>
                                          </p:stCondLst>
                                        </p:cTn>
                                        <p:tgtEl>
                                          <p:spTgt spid="9"/>
                                        </p:tgtEl>
                                        <p:attrNameLst>
                                          <p:attrName>style.visibility</p:attrName>
                                        </p:attrNameLst>
                                      </p:cBhvr>
                                      <p:to>
                                        <p:strVal val="visible"/>
                                      </p:to>
                                    </p:set>
                                    <p:animEffect transition="in" filter="blinds(horizontal)">
                                      <p:cBhvr>
                                        <p:cTn id="66" dur="500"/>
                                        <p:tgtEl>
                                          <p:spTgt spid="9"/>
                                        </p:tgtEl>
                                      </p:cBhvr>
                                    </p:animEffect>
                                  </p:childTnLst>
                                </p:cTn>
                              </p:par>
                            </p:childTnLst>
                          </p:cTn>
                        </p:par>
                      </p:childTnLst>
                    </p:cTn>
                  </p:par>
                  <p:par>
                    <p:cTn id="67" fill="hold">
                      <p:stCondLst>
                        <p:cond delay="indefinite"/>
                      </p:stCondLst>
                      <p:childTnLst>
                        <p:par>
                          <p:cTn id="68" fill="hold">
                            <p:stCondLst>
                              <p:cond delay="0"/>
                            </p:stCondLst>
                            <p:childTnLst>
                              <p:par>
                                <p:cTn id="69" presetID="3" presetClass="entr" presetSubtype="10" fill="hold" nodeType="clickEffect">
                                  <p:stCondLst>
                                    <p:cond delay="0"/>
                                  </p:stCondLst>
                                  <p:childTnLst>
                                    <p:set>
                                      <p:cBhvr>
                                        <p:cTn id="70" dur="1" fill="hold">
                                          <p:stCondLst>
                                            <p:cond delay="0"/>
                                          </p:stCondLst>
                                        </p:cTn>
                                        <p:tgtEl>
                                          <p:spTgt spid="10"/>
                                        </p:tgtEl>
                                        <p:attrNameLst>
                                          <p:attrName>style.visibility</p:attrName>
                                        </p:attrNameLst>
                                      </p:cBhvr>
                                      <p:to>
                                        <p:strVal val="visible"/>
                                      </p:to>
                                    </p:set>
                                    <p:animEffect transition="in" filter="blinds(horizontal)">
                                      <p:cBhvr>
                                        <p:cTn id="7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true"/>
          <p:nvPr/>
        </p:nvSpPr>
        <p:spPr>
          <a:xfrm>
            <a:off x="521970" y="468630"/>
            <a:ext cx="8429625" cy="6247130"/>
          </a:xfrm>
          <a:prstGeom prst="rect">
            <a:avLst/>
          </a:prstGeom>
          <a:noFill/>
          <a:ln w="9525">
            <a:noFill/>
          </a:ln>
        </p:spPr>
        <p:txBody>
          <a:bodyPr wrap="square">
            <a:spAutoFit/>
          </a:bodyPr>
          <a:p>
            <a:pPr marL="0" indent="0" algn="l">
              <a:lnSpc>
                <a:spcPct val="200000"/>
              </a:lnSpc>
              <a:buClr>
                <a:srgbClr val="FF0000"/>
              </a:buClr>
              <a:buFont typeface="东文宋体" charset="0"/>
              <a:buNone/>
            </a:pPr>
            <a:r>
              <a:rPr lang="en-US" sz="2000" b="0">
                <a:solidFill>
                  <a:srgbClr val="000099"/>
                </a:solidFill>
                <a:effectLst>
                  <a:outerShdw blurRad="38100" dist="19050" dir="2700000" algn="tl" rotWithShape="0">
                    <a:schemeClr val="dk1">
                      <a:alpha val="40000"/>
                    </a:schemeClr>
                  </a:outerShdw>
                </a:effectLst>
                <a:latin typeface="+mn-ea"/>
                <a:ea typeface="+mn-ea"/>
                <a:cs typeface="+mn-ea"/>
              </a:rPr>
              <a:t>8</a:t>
            </a:r>
            <a:r>
              <a:rPr sz="2000" b="0">
                <a:solidFill>
                  <a:srgbClr val="000099"/>
                </a:solidFill>
                <a:effectLst>
                  <a:outerShdw blurRad="38100" dist="19050" dir="2700000" algn="tl" rotWithShape="0">
                    <a:schemeClr val="dk1">
                      <a:alpha val="40000"/>
                    </a:schemeClr>
                  </a:outerShdw>
                </a:effectLst>
                <a:latin typeface="+mn-ea"/>
                <a:ea typeface="+mn-ea"/>
                <a:cs typeface="+mn-ea"/>
              </a:rPr>
              <a:t>.</a:t>
            </a:r>
            <a:r>
              <a:rPr lang="zh-CN" sz="2000" b="0">
                <a:solidFill>
                  <a:srgbClr val="000099"/>
                </a:solidFill>
                <a:effectLst>
                  <a:outerShdw blurRad="38100" dist="19050" dir="2700000" algn="tl" rotWithShape="0">
                    <a:schemeClr val="dk1">
                      <a:alpha val="40000"/>
                    </a:schemeClr>
                  </a:outerShdw>
                </a:effectLst>
                <a:latin typeface="+mn-ea"/>
                <a:ea typeface="+mn-ea"/>
                <a:cs typeface="+mn-ea"/>
              </a:rPr>
              <a:t>对</a:t>
            </a:r>
            <a:r>
              <a:rPr sz="2000" b="0">
                <a:solidFill>
                  <a:srgbClr val="000099"/>
                </a:solidFill>
                <a:effectLst>
                  <a:outerShdw blurRad="38100" dist="19050" dir="2700000" algn="tl" rotWithShape="0">
                    <a:schemeClr val="dk1">
                      <a:alpha val="40000"/>
                    </a:schemeClr>
                  </a:outerShdw>
                </a:effectLst>
                <a:latin typeface="+mn-ea"/>
                <a:ea typeface="+mn-ea"/>
                <a:cs typeface="+mn-ea"/>
              </a:rPr>
              <a:t>申报工程规模</a:t>
            </a:r>
            <a:r>
              <a:rPr lang="zh-CN" sz="2000" b="0">
                <a:solidFill>
                  <a:srgbClr val="000099"/>
                </a:solidFill>
                <a:effectLst>
                  <a:outerShdw blurRad="38100" dist="19050" dir="2700000" algn="tl" rotWithShape="0">
                    <a:schemeClr val="dk1">
                      <a:alpha val="40000"/>
                    </a:schemeClr>
                  </a:outerShdw>
                </a:effectLst>
                <a:latin typeface="+mn-ea"/>
                <a:ea typeface="+mn-ea"/>
                <a:cs typeface="+mn-ea"/>
              </a:rPr>
              <a:t>进行了适当</a:t>
            </a:r>
            <a:r>
              <a:rPr sz="2000" b="0">
                <a:solidFill>
                  <a:srgbClr val="000099"/>
                </a:solidFill>
                <a:effectLst>
                  <a:outerShdw blurRad="38100" dist="19050" dir="2700000" algn="tl" rotWithShape="0">
                    <a:schemeClr val="dk1">
                      <a:alpha val="40000"/>
                    </a:schemeClr>
                  </a:outerShdw>
                </a:effectLst>
                <a:latin typeface="+mn-ea"/>
                <a:ea typeface="+mn-ea"/>
                <a:cs typeface="+mn-ea"/>
              </a:rPr>
              <a:t>调整</a:t>
            </a:r>
            <a:r>
              <a:rPr lang="zh-CN" sz="2000" b="0">
                <a:solidFill>
                  <a:srgbClr val="000099"/>
                </a:solidFill>
                <a:effectLst>
                  <a:outerShdw blurRad="38100" dist="19050" dir="2700000" algn="tl" rotWithShape="0">
                    <a:schemeClr val="dk1">
                      <a:alpha val="40000"/>
                    </a:schemeClr>
                  </a:outerShdw>
                </a:effectLst>
                <a:latin typeface="+mn-ea"/>
                <a:ea typeface="+mn-ea"/>
                <a:cs typeface="+mn-ea"/>
              </a:rPr>
              <a:t>。</a:t>
            </a:r>
            <a:r>
              <a:rPr sz="2000" b="0">
                <a:solidFill>
                  <a:srgbClr val="000099"/>
                </a:solidFill>
                <a:effectLst>
                  <a:outerShdw blurRad="38100" dist="19050" dir="2700000" algn="tl" rotWithShape="0">
                    <a:schemeClr val="dk1">
                      <a:alpha val="40000"/>
                    </a:schemeClr>
                  </a:outerShdw>
                </a:effectLst>
                <a:latin typeface="+mn-ea"/>
                <a:ea typeface="+mn-ea"/>
                <a:cs typeface="+mn-ea"/>
              </a:rPr>
              <a:t>如适当提高市政、园林及专业工程申</a:t>
            </a:r>
            <a:endParaRPr sz="2000" b="0">
              <a:solidFill>
                <a:srgbClr val="000099"/>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东文宋体" charset="0"/>
              <a:buNone/>
            </a:pPr>
            <a:r>
              <a:rPr sz="2000" b="0">
                <a:solidFill>
                  <a:srgbClr val="000099"/>
                </a:solidFill>
                <a:effectLst>
                  <a:outerShdw blurRad="38100" dist="19050" dir="2700000" algn="tl" rotWithShape="0">
                    <a:schemeClr val="dk1">
                      <a:alpha val="40000"/>
                    </a:schemeClr>
                  </a:outerShdw>
                </a:effectLst>
                <a:latin typeface="+mn-ea"/>
                <a:ea typeface="+mn-ea"/>
                <a:cs typeface="+mn-ea"/>
              </a:rPr>
              <a:t> </a:t>
            </a:r>
            <a:r>
              <a:rPr lang="en-US" sz="2000" b="0">
                <a:solidFill>
                  <a:srgbClr val="000099"/>
                </a:solidFill>
                <a:effectLst>
                  <a:outerShdw blurRad="38100" dist="19050" dir="2700000" algn="tl" rotWithShape="0">
                    <a:schemeClr val="dk1">
                      <a:alpha val="40000"/>
                    </a:schemeClr>
                  </a:outerShdw>
                </a:effectLst>
                <a:latin typeface="+mn-ea"/>
                <a:ea typeface="+mn-ea"/>
                <a:cs typeface="+mn-ea"/>
              </a:rPr>
              <a:t> </a:t>
            </a:r>
            <a:r>
              <a:rPr sz="2000" b="0">
                <a:solidFill>
                  <a:srgbClr val="000099"/>
                </a:solidFill>
                <a:effectLst>
                  <a:outerShdw blurRad="38100" dist="19050" dir="2700000" algn="tl" rotWithShape="0">
                    <a:schemeClr val="dk1">
                      <a:alpha val="40000"/>
                    </a:schemeClr>
                  </a:outerShdw>
                </a:effectLst>
                <a:latin typeface="+mn-ea"/>
                <a:ea typeface="+mn-ea"/>
                <a:cs typeface="+mn-ea"/>
              </a:rPr>
              <a:t>报衢江杯的工程造价要求（市政工程由原来400万元调整为1000万元，</a:t>
            </a:r>
            <a:endParaRPr sz="2000" b="0">
              <a:solidFill>
                <a:srgbClr val="000099"/>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东文宋体" charset="0"/>
              <a:buNone/>
            </a:pPr>
            <a:r>
              <a:rPr sz="2000" b="0">
                <a:solidFill>
                  <a:srgbClr val="000099"/>
                </a:solidFill>
                <a:effectLst>
                  <a:outerShdw blurRad="38100" dist="19050" dir="2700000" algn="tl" rotWithShape="0">
                    <a:schemeClr val="dk1">
                      <a:alpha val="40000"/>
                    </a:schemeClr>
                  </a:outerShdw>
                </a:effectLst>
                <a:latin typeface="+mn-ea"/>
                <a:ea typeface="+mn-ea"/>
                <a:cs typeface="+mn-ea"/>
              </a:rPr>
              <a:t> </a:t>
            </a:r>
            <a:r>
              <a:rPr lang="en-US" sz="2000" b="0">
                <a:solidFill>
                  <a:srgbClr val="000099"/>
                </a:solidFill>
                <a:effectLst>
                  <a:outerShdw blurRad="38100" dist="19050" dir="2700000" algn="tl" rotWithShape="0">
                    <a:schemeClr val="dk1">
                      <a:alpha val="40000"/>
                    </a:schemeClr>
                  </a:outerShdw>
                </a:effectLst>
                <a:latin typeface="+mn-ea"/>
                <a:ea typeface="+mn-ea"/>
                <a:cs typeface="+mn-ea"/>
              </a:rPr>
              <a:t> </a:t>
            </a:r>
            <a:r>
              <a:rPr sz="2000" b="0">
                <a:solidFill>
                  <a:srgbClr val="000099"/>
                </a:solidFill>
                <a:effectLst>
                  <a:outerShdw blurRad="38100" dist="19050" dir="2700000" algn="tl" rotWithShape="0">
                    <a:schemeClr val="dk1">
                      <a:alpha val="40000"/>
                    </a:schemeClr>
                  </a:outerShdw>
                </a:effectLst>
                <a:latin typeface="+mn-ea"/>
                <a:ea typeface="+mn-ea"/>
                <a:cs typeface="+mn-ea"/>
              </a:rPr>
              <a:t>园林工程由原来的300万元调整为1000万元，水利工程由原来的800万元</a:t>
            </a:r>
            <a:endParaRPr sz="2000" b="0">
              <a:solidFill>
                <a:srgbClr val="000099"/>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东文宋体" charset="0"/>
              <a:buNone/>
            </a:pPr>
            <a:r>
              <a:rPr sz="2000" b="0">
                <a:solidFill>
                  <a:srgbClr val="000099"/>
                </a:solidFill>
                <a:effectLst>
                  <a:outerShdw blurRad="38100" dist="19050" dir="2700000" algn="tl" rotWithShape="0">
                    <a:schemeClr val="dk1">
                      <a:alpha val="40000"/>
                    </a:schemeClr>
                  </a:outerShdw>
                </a:effectLst>
                <a:latin typeface="+mn-ea"/>
                <a:ea typeface="+mn-ea"/>
                <a:cs typeface="+mn-ea"/>
              </a:rPr>
              <a:t> </a:t>
            </a:r>
            <a:r>
              <a:rPr lang="en-US" sz="2000" b="0">
                <a:solidFill>
                  <a:srgbClr val="000099"/>
                </a:solidFill>
                <a:effectLst>
                  <a:outerShdw blurRad="38100" dist="19050" dir="2700000" algn="tl" rotWithShape="0">
                    <a:schemeClr val="dk1">
                      <a:alpha val="40000"/>
                    </a:schemeClr>
                  </a:outerShdw>
                </a:effectLst>
                <a:latin typeface="+mn-ea"/>
                <a:ea typeface="+mn-ea"/>
                <a:cs typeface="+mn-ea"/>
              </a:rPr>
              <a:t> </a:t>
            </a:r>
            <a:r>
              <a:rPr sz="2000" b="0">
                <a:solidFill>
                  <a:srgbClr val="000099"/>
                </a:solidFill>
                <a:effectLst>
                  <a:outerShdw blurRad="38100" dist="19050" dir="2700000" algn="tl" rotWithShape="0">
                    <a:schemeClr val="dk1">
                      <a:alpha val="40000"/>
                    </a:schemeClr>
                  </a:outerShdw>
                </a:effectLst>
                <a:latin typeface="+mn-ea"/>
                <a:ea typeface="+mn-ea"/>
                <a:cs typeface="+mn-ea"/>
              </a:rPr>
              <a:t>调整为2000万元）</a:t>
            </a:r>
            <a:r>
              <a:rPr lang="zh-CN" sz="2000" b="0">
                <a:solidFill>
                  <a:srgbClr val="000099"/>
                </a:solidFill>
                <a:effectLst>
                  <a:outerShdw blurRad="38100" dist="19050" dir="2700000" algn="tl" rotWithShape="0">
                    <a:schemeClr val="dk1">
                      <a:alpha val="40000"/>
                    </a:schemeClr>
                  </a:outerShdw>
                </a:effectLst>
                <a:latin typeface="+mn-ea"/>
                <a:ea typeface="+mn-ea"/>
                <a:cs typeface="+mn-ea"/>
              </a:rPr>
              <a:t>。</a:t>
            </a:r>
            <a:endParaRPr sz="2000" b="0">
              <a:solidFill>
                <a:srgbClr val="000099"/>
              </a:solidFill>
              <a:effectLst>
                <a:outerShdw blurRad="38100" dist="19050" dir="2700000" algn="tl" rotWithShape="0">
                  <a:schemeClr val="dk1">
                    <a:alpha val="40000"/>
                  </a:schemeClr>
                </a:outerShdw>
              </a:effectLst>
              <a:latin typeface="+mn-ea"/>
              <a:ea typeface="+mn-ea"/>
              <a:cs typeface="+mn-ea"/>
            </a:endParaRPr>
          </a:p>
          <a:p>
            <a:pPr marL="285750" indent="-285750" algn="l">
              <a:lnSpc>
                <a:spcPct val="200000"/>
              </a:lnSpc>
              <a:buClr>
                <a:srgbClr val="FF0000"/>
              </a:buClr>
              <a:buFont typeface="东文宋体" charset="0"/>
              <a:buChar char="◆"/>
            </a:pPr>
            <a:r>
              <a:rPr 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具体条文（“三、评选条件”</a:t>
            </a:r>
            <a:r>
              <a:rPr lang="en-US" alt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 </a:t>
            </a:r>
            <a:r>
              <a:rPr 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中第</a:t>
            </a:r>
            <a:r>
              <a:rPr lang="zh-CN" altLang="en-US" sz="2000">
                <a:solidFill>
                  <a:srgbClr val="FF0000"/>
                </a:solidFill>
                <a:effectLst>
                  <a:outerShdw blurRad="38100" dist="19050" dir="2700000" algn="tl" rotWithShape="0">
                    <a:schemeClr val="dk1">
                      <a:alpha val="40000"/>
                    </a:schemeClr>
                  </a:outerShdw>
                </a:effectLst>
                <a:latin typeface="+mn-ea"/>
                <a:ea typeface="+mn-ea"/>
                <a:cs typeface="+mn-ea"/>
                <a:sym typeface="+mn-ea"/>
              </a:rPr>
              <a:t>三</a:t>
            </a:r>
            <a:r>
              <a:rPr 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条）：</a:t>
            </a:r>
            <a:endParaRPr lang="zh-CN" sz="2000" b="0">
              <a:solidFill>
                <a:srgbClr val="FF0000"/>
              </a:solidFill>
              <a:effectLst>
                <a:outerShdw blurRad="38100" dist="19050" dir="2700000" algn="tl" rotWithShape="0">
                  <a:schemeClr val="dk1">
                    <a:alpha val="40000"/>
                  </a:schemeClr>
                </a:outerShdw>
              </a:effectLst>
              <a:latin typeface="+mn-ea"/>
              <a:ea typeface="+mn-ea"/>
              <a:cs typeface="+mn-ea"/>
            </a:endParaRPr>
          </a:p>
          <a:p>
            <a:pPr marL="342900" indent="-342900" algn="l">
              <a:lnSpc>
                <a:spcPct val="200000"/>
              </a:lnSpc>
              <a:buClr>
                <a:srgbClr val="FF0000"/>
              </a:buClr>
              <a:buFont typeface="Arial" panose="02080604020202020204" pitchFamily="34" charset="0"/>
              <a:buChar char="•"/>
            </a:pPr>
            <a:r>
              <a:rPr lang="en-US" sz="2000">
                <a:effectLst>
                  <a:outerShdw blurRad="38100" dist="19050" dir="2700000" algn="tl" rotWithShape="0">
                    <a:schemeClr val="dk1">
                      <a:alpha val="40000"/>
                    </a:schemeClr>
                  </a:outerShdw>
                </a:effectLst>
                <a:latin typeface="+mn-ea"/>
                <a:ea typeface="+mn-ea"/>
                <a:cs typeface="+mn-ea"/>
                <a:sym typeface="+mn-ea"/>
              </a:rPr>
              <a:t>（三）工程规模应符合下列条件之一：</a:t>
            </a:r>
            <a:endParaRPr lang="en-US" sz="2000">
              <a:effectLst>
                <a:outerShdw blurRad="38100" dist="19050" dir="2700000" algn="tl" rotWithShape="0">
                  <a:schemeClr val="dk1">
                    <a:alpha val="40000"/>
                  </a:schemeClr>
                </a:outerShdw>
              </a:effectLst>
              <a:latin typeface="+mn-ea"/>
              <a:ea typeface="+mn-ea"/>
              <a:cs typeface="+mn-ea"/>
              <a:sym typeface="+mn-ea"/>
            </a:endParaRPr>
          </a:p>
          <a:p>
            <a:pPr marL="0" indent="0" algn="l">
              <a:lnSpc>
                <a:spcPct val="200000"/>
              </a:lnSpc>
              <a:buClr>
                <a:srgbClr val="FF0000"/>
              </a:buClr>
              <a:buFont typeface="Arial" panose="02080604020202020204" pitchFamily="34" charset="0"/>
              <a:buNone/>
            </a:pPr>
            <a:r>
              <a:rPr lang="en-US" altLang="zh-CN" sz="2000">
                <a:effectLst>
                  <a:outerShdw blurRad="38100" dist="19050" dir="2700000" algn="tl" rotWithShape="0">
                    <a:schemeClr val="dk1">
                      <a:alpha val="40000"/>
                    </a:schemeClr>
                  </a:outerShdw>
                </a:effectLst>
                <a:latin typeface="+mn-ea"/>
                <a:ea typeface="+mn-ea"/>
                <a:cs typeface="+mn-ea"/>
                <a:sym typeface="+mn-ea"/>
              </a:rPr>
              <a:t>   </a:t>
            </a:r>
            <a:r>
              <a:rPr lang="zh-CN" altLang="en-US" sz="2000">
                <a:effectLst>
                  <a:outerShdw blurRad="38100" dist="19050" dir="2700000" algn="tl" rotWithShape="0">
                    <a:schemeClr val="dk1">
                      <a:alpha val="40000"/>
                    </a:schemeClr>
                  </a:outerShdw>
                </a:effectLst>
                <a:latin typeface="+mn-ea"/>
                <a:ea typeface="+mn-ea"/>
                <a:cs typeface="+mn-ea"/>
                <a:sym typeface="+mn-ea"/>
              </a:rPr>
              <a:t>1.建筑面积4000平方米以上的单体公共建筑及工业厂房；建筑面积</a:t>
            </a:r>
            <a:r>
              <a:rPr lang="en-US" altLang="zh-CN" sz="2000">
                <a:effectLst>
                  <a:outerShdw blurRad="38100" dist="19050" dir="2700000" algn="tl" rotWithShape="0">
                    <a:schemeClr val="dk1">
                      <a:alpha val="40000"/>
                    </a:schemeClr>
                  </a:outerShdw>
                </a:effectLst>
                <a:latin typeface="+mn-ea"/>
                <a:ea typeface="+mn-ea"/>
                <a:cs typeface="+mn-ea"/>
                <a:sym typeface="+mn-ea"/>
              </a:rPr>
              <a:t> </a:t>
            </a:r>
            <a:endParaRPr lang="en-US" altLang="zh-CN" sz="2000">
              <a:effectLst>
                <a:outerShdw blurRad="38100" dist="19050" dir="2700000" algn="tl" rotWithShape="0">
                  <a:schemeClr val="dk1">
                    <a:alpha val="40000"/>
                  </a:schemeClr>
                </a:outerShdw>
              </a:effectLst>
              <a:latin typeface="+mn-ea"/>
              <a:ea typeface="+mn-ea"/>
              <a:cs typeface="+mn-ea"/>
              <a:sym typeface="+mn-ea"/>
            </a:endParaRPr>
          </a:p>
          <a:p>
            <a:pPr marL="0" indent="0" algn="l">
              <a:lnSpc>
                <a:spcPct val="200000"/>
              </a:lnSpc>
              <a:buClr>
                <a:srgbClr val="FF0000"/>
              </a:buClr>
              <a:buFont typeface="Arial" panose="02080604020202020204" pitchFamily="34" charset="0"/>
              <a:buNone/>
            </a:pPr>
            <a:r>
              <a:rPr lang="en-US" altLang="zh-CN" sz="2000">
                <a:effectLst>
                  <a:outerShdw blurRad="38100" dist="19050" dir="2700000" algn="tl" rotWithShape="0">
                    <a:schemeClr val="dk1">
                      <a:alpha val="40000"/>
                    </a:schemeClr>
                  </a:outerShdw>
                </a:effectLst>
                <a:latin typeface="+mn-ea"/>
                <a:ea typeface="+mn-ea"/>
                <a:cs typeface="+mn-ea"/>
                <a:sym typeface="+mn-ea"/>
              </a:rPr>
              <a:t>     </a:t>
            </a:r>
            <a:r>
              <a:rPr lang="zh-CN" altLang="en-US" sz="2000">
                <a:effectLst>
                  <a:outerShdw blurRad="38100" dist="19050" dir="2700000" algn="tl" rotWithShape="0">
                    <a:schemeClr val="dk1">
                      <a:alpha val="40000"/>
                    </a:schemeClr>
                  </a:outerShdw>
                </a:effectLst>
                <a:latin typeface="+mn-ea"/>
                <a:ea typeface="+mn-ea"/>
                <a:cs typeface="+mn-ea"/>
                <a:sym typeface="+mn-ea"/>
              </a:rPr>
              <a:t>10000平方米以上的群体公共建筑及工业厂房；</a:t>
            </a:r>
            <a:endParaRPr lang="zh-CN" altLang="en-US" sz="2000">
              <a:effectLst>
                <a:outerShdw blurRad="38100" dist="19050" dir="2700000" algn="tl" rotWithShape="0">
                  <a:schemeClr val="dk1">
                    <a:alpha val="40000"/>
                  </a:schemeClr>
                </a:outerShdw>
              </a:effectLst>
              <a:latin typeface="+mn-ea"/>
              <a:ea typeface="+mn-ea"/>
              <a:cs typeface="+mn-ea"/>
              <a:sym typeface="+mn-ea"/>
            </a:endParaRPr>
          </a:p>
          <a:p>
            <a:pPr marL="0" indent="0" algn="l">
              <a:lnSpc>
                <a:spcPct val="200000"/>
              </a:lnSpc>
              <a:buClr>
                <a:srgbClr val="FF0000"/>
              </a:buClr>
              <a:buFont typeface="Arial" panose="02080604020202020204" pitchFamily="34" charset="0"/>
              <a:buNone/>
            </a:pPr>
            <a:r>
              <a:rPr lang="en-US" altLang="zh-CN" sz="2000">
                <a:effectLst>
                  <a:outerShdw blurRad="38100" dist="19050" dir="2700000" algn="tl" rotWithShape="0">
                    <a:schemeClr val="dk1">
                      <a:alpha val="40000"/>
                    </a:schemeClr>
                  </a:outerShdw>
                </a:effectLst>
                <a:latin typeface="+mn-ea"/>
                <a:ea typeface="+mn-ea"/>
                <a:cs typeface="+mn-ea"/>
                <a:sym typeface="+mn-ea"/>
              </a:rPr>
              <a:t>   </a:t>
            </a:r>
            <a:r>
              <a:rPr lang="zh-CN" altLang="en-US" sz="2000">
                <a:effectLst>
                  <a:outerShdw blurRad="38100" dist="19050" dir="2700000" algn="tl" rotWithShape="0">
                    <a:schemeClr val="dk1">
                      <a:alpha val="40000"/>
                    </a:schemeClr>
                  </a:outerShdw>
                </a:effectLst>
                <a:latin typeface="+mn-ea"/>
                <a:ea typeface="+mn-ea"/>
                <a:cs typeface="+mn-ea"/>
                <a:sym typeface="+mn-ea"/>
              </a:rPr>
              <a:t>2.建筑面积4000平方米以上的单体住宅工程或30000平方米以上的住宅</a:t>
            </a:r>
            <a:endParaRPr lang="zh-CN" altLang="en-US" sz="2000">
              <a:effectLst>
                <a:outerShdw blurRad="38100" dist="19050" dir="2700000" algn="tl" rotWithShape="0">
                  <a:schemeClr val="dk1">
                    <a:alpha val="40000"/>
                  </a:schemeClr>
                </a:outerShdw>
              </a:effectLst>
              <a:latin typeface="+mn-ea"/>
              <a:ea typeface="+mn-ea"/>
              <a:cs typeface="+mn-ea"/>
              <a:sym typeface="+mn-ea"/>
            </a:endParaRPr>
          </a:p>
          <a:p>
            <a:pPr marL="0" indent="0" algn="l">
              <a:lnSpc>
                <a:spcPct val="200000"/>
              </a:lnSpc>
              <a:buClr>
                <a:srgbClr val="FF0000"/>
              </a:buClr>
              <a:buFont typeface="Arial" panose="02080604020202020204" pitchFamily="34" charset="0"/>
              <a:buNone/>
            </a:pPr>
            <a:r>
              <a:rPr lang="zh-CN" altLang="en-US" sz="2000">
                <a:effectLst>
                  <a:outerShdw blurRad="38100" dist="19050" dir="2700000" algn="tl" rotWithShape="0">
                    <a:schemeClr val="dk1">
                      <a:alpha val="40000"/>
                    </a:schemeClr>
                  </a:outerShdw>
                </a:effectLst>
                <a:latin typeface="+mn-ea"/>
                <a:ea typeface="+mn-ea"/>
                <a:cs typeface="+mn-ea"/>
                <a:sym typeface="+mn-ea"/>
              </a:rPr>
              <a:t> </a:t>
            </a:r>
            <a:r>
              <a:rPr lang="en-US" altLang="zh-CN" sz="2000">
                <a:effectLst>
                  <a:outerShdw blurRad="38100" dist="19050" dir="2700000" algn="tl" rotWithShape="0">
                    <a:schemeClr val="dk1">
                      <a:alpha val="40000"/>
                    </a:schemeClr>
                  </a:outerShdw>
                </a:effectLst>
                <a:latin typeface="+mn-ea"/>
                <a:ea typeface="+mn-ea"/>
                <a:cs typeface="+mn-ea"/>
                <a:sym typeface="+mn-ea"/>
              </a:rPr>
              <a:t>    </a:t>
            </a:r>
            <a:r>
              <a:rPr lang="zh-CN" altLang="en-US" sz="2000">
                <a:effectLst>
                  <a:outerShdw blurRad="38100" dist="19050" dir="2700000" algn="tl" rotWithShape="0">
                    <a:schemeClr val="dk1">
                      <a:alpha val="40000"/>
                    </a:schemeClr>
                  </a:outerShdw>
                </a:effectLst>
                <a:latin typeface="+mn-ea"/>
                <a:ea typeface="+mn-ea"/>
                <a:cs typeface="+mn-ea"/>
                <a:sym typeface="+mn-ea"/>
              </a:rPr>
              <a:t>小区或组团；保障性住房建筑面积单体工程为3000平方米以上；</a:t>
            </a:r>
            <a:endParaRPr lang="zh-CN" altLang="en-US" sz="2000">
              <a:effectLst>
                <a:outerShdw blurRad="38100" dist="19050" dir="2700000" algn="tl" rotWithShape="0">
                  <a:schemeClr val="dk1">
                    <a:alpha val="40000"/>
                  </a:schemeClr>
                </a:outerShdw>
              </a:effectLst>
              <a:latin typeface="+mn-ea"/>
              <a:ea typeface="+mn-ea"/>
              <a:cs typeface="+mn-ea"/>
              <a:sym typeface="+mn-ea"/>
            </a:endParaRPr>
          </a:p>
        </p:txBody>
      </p:sp>
      <p:cxnSp>
        <p:nvCxnSpPr>
          <p:cNvPr id="4" name="直接连接符 3"/>
          <p:cNvCxnSpPr/>
          <p:nvPr/>
        </p:nvCxnSpPr>
        <p:spPr>
          <a:xfrm flipV="true">
            <a:off x="3842385" y="1746885"/>
            <a:ext cx="970280" cy="3175"/>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2" name="直接连接符 1"/>
          <p:cNvCxnSpPr/>
          <p:nvPr/>
        </p:nvCxnSpPr>
        <p:spPr>
          <a:xfrm flipV="true">
            <a:off x="716280" y="2369820"/>
            <a:ext cx="970280" cy="3175"/>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5" name="直接连接符 4"/>
          <p:cNvCxnSpPr/>
          <p:nvPr/>
        </p:nvCxnSpPr>
        <p:spPr>
          <a:xfrm flipV="true">
            <a:off x="5709920" y="2366645"/>
            <a:ext cx="970280" cy="3175"/>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sp>
        <p:nvSpPr>
          <p:cNvPr id="7" name="矩形 6"/>
          <p:cNvSpPr/>
          <p:nvPr/>
        </p:nvSpPr>
        <p:spPr>
          <a:xfrm>
            <a:off x="7642860" y="31115"/>
            <a:ext cx="1452880" cy="583565"/>
          </a:xfrm>
          <a:prstGeom prst="rect">
            <a:avLst/>
          </a:prstGeom>
          <a:noFill/>
          <a:ln w="9525">
            <a:noFill/>
          </a:ln>
          <a:effectLst>
            <a:glow rad="228600">
              <a:schemeClr val="accent2">
                <a:satMod val="175000"/>
                <a:alpha val="40000"/>
              </a:schemeClr>
            </a:glow>
          </a:effectLst>
        </p:spPr>
        <p:txBody>
          <a:bodyPr wrap="square" anchor="t" anchorCtr="false">
            <a:spAutoFit/>
          </a:bodyPr>
          <a:p>
            <a:pPr lvl="0" algn="l" defTabSz="914400" eaLnBrk="1" fontAlgn="auto" hangingPunct="1">
              <a:buClrTx/>
              <a:buSzTx/>
              <a:buFontTx/>
            </a:pPr>
            <a:r>
              <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rPr>
              <a:t>修订主要内容（衢江杯）</a:t>
            </a:r>
            <a:endPar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 calcmode="lin" valueType="num">
                                      <p:cBhvr additive="base">
                                        <p:cTn id="12"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 calcmode="lin" valueType="num">
                                      <p:cBhvr additive="base">
                                        <p:cTn id="1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 calcmode="lin" valueType="num">
                                      <p:cBhvr additive="base">
                                        <p:cTn id="22"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blinds(horizontal)">
                                      <p:cBhvr>
                                        <p:cTn id="28" dur="500"/>
                                        <p:tgtEl>
                                          <p:spTgt spid="4"/>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nodeType="click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blinds(horizontal)">
                                      <p:cBhvr>
                                        <p:cTn id="33" dur="500"/>
                                        <p:tgtEl>
                                          <p:spTgt spid="2"/>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nodeType="click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blinds(horizontal)">
                                      <p:cBhvr>
                                        <p:cTn id="38" dur="500"/>
                                        <p:tgtEl>
                                          <p:spTgt spid="5"/>
                                        </p:tgtEl>
                                      </p:cBhvr>
                                    </p:animEffect>
                                  </p:childTnLst>
                                </p:cTn>
                              </p:par>
                            </p:childTnLst>
                          </p:cTn>
                        </p:par>
                      </p:childTnLst>
                    </p:cTn>
                  </p:par>
                  <p:par>
                    <p:cTn id="39" fill="hold">
                      <p:stCondLst>
                        <p:cond delay="indefinite"/>
                      </p:stCondLst>
                      <p:childTnLst>
                        <p:par>
                          <p:cTn id="40" fill="hold">
                            <p:stCondLst>
                              <p:cond delay="0"/>
                            </p:stCondLst>
                            <p:childTnLst>
                              <p:par>
                                <p:cTn id="41" presetID="12" presetClass="entr" presetSubtype="4" fill="hold" nodeType="clickEffect">
                                  <p:stCondLst>
                                    <p:cond delay="0"/>
                                  </p:stCondLst>
                                  <p:childTnLst>
                                    <p:set>
                                      <p:cBhvr>
                                        <p:cTn id="42" dur="1" fill="hold">
                                          <p:stCondLst>
                                            <p:cond delay="0"/>
                                          </p:stCondLst>
                                        </p:cTn>
                                        <p:tgtEl>
                                          <p:spTgt spid="6">
                                            <p:txEl>
                                              <p:pRg st="4" end="4"/>
                                            </p:txEl>
                                          </p:spTgt>
                                        </p:tgtEl>
                                        <p:attrNameLst>
                                          <p:attrName>style.visibility</p:attrName>
                                        </p:attrNameLst>
                                      </p:cBhvr>
                                      <p:to>
                                        <p:strVal val="visible"/>
                                      </p:to>
                                    </p:set>
                                    <p:anim calcmode="lin" valueType="num">
                                      <p:cBhvr additive="base">
                                        <p:cTn id="43" dur="500"/>
                                        <p:tgtEl>
                                          <p:spTgt spid="6">
                                            <p:txEl>
                                              <p:pRg st="4" end="4"/>
                                            </p:txEl>
                                          </p:spTgt>
                                        </p:tgtEl>
                                        <p:attrNameLst>
                                          <p:attrName>ppt_y</p:attrName>
                                        </p:attrNameLst>
                                      </p:cBhvr>
                                      <p:tavLst>
                                        <p:tav tm="0">
                                          <p:val>
                                            <p:strVal val="#ppt_y+#ppt_h*1.125000"/>
                                          </p:val>
                                        </p:tav>
                                        <p:tav tm="100000">
                                          <p:val>
                                            <p:strVal val="#ppt_y"/>
                                          </p:val>
                                        </p:tav>
                                      </p:tavLst>
                                    </p:anim>
                                    <p:animEffect transition="in" filter="wipe(up)">
                                      <p:cBhvr>
                                        <p:cTn id="44" dur="500"/>
                                        <p:tgtEl>
                                          <p:spTgt spid="6">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3" presetClass="entr" presetSubtype="10" fill="hold" nodeType="clickEffect">
                                  <p:stCondLst>
                                    <p:cond delay="0"/>
                                  </p:stCondLst>
                                  <p:childTnLst>
                                    <p:set>
                                      <p:cBhvr>
                                        <p:cTn id="48" dur="1" fill="hold">
                                          <p:stCondLst>
                                            <p:cond delay="0"/>
                                          </p:stCondLst>
                                        </p:cTn>
                                        <p:tgtEl>
                                          <p:spTgt spid="6">
                                            <p:txEl>
                                              <p:pRg st="5" end="5"/>
                                            </p:txEl>
                                          </p:spTgt>
                                        </p:tgtEl>
                                        <p:attrNameLst>
                                          <p:attrName>style.visibility</p:attrName>
                                        </p:attrNameLst>
                                      </p:cBhvr>
                                      <p:to>
                                        <p:strVal val="visible"/>
                                      </p:to>
                                    </p:set>
                                    <p:animEffect transition="in" filter="blinds(horizontal)">
                                      <p:cBhvr>
                                        <p:cTn id="49" dur="500"/>
                                        <p:tgtEl>
                                          <p:spTgt spid="6">
                                            <p:txEl>
                                              <p:pRg st="5" end="5"/>
                                            </p:txEl>
                                          </p:spTgt>
                                        </p:tgtEl>
                                      </p:cBhvr>
                                    </p:animEffect>
                                  </p:childTnLst>
                                </p:cTn>
                              </p:par>
                              <p:par>
                                <p:cTn id="50" presetID="3" presetClass="entr" presetSubtype="10" fill="hold" nodeType="withEffect">
                                  <p:stCondLst>
                                    <p:cond delay="0"/>
                                  </p:stCondLst>
                                  <p:childTnLst>
                                    <p:set>
                                      <p:cBhvr>
                                        <p:cTn id="51" dur="1" fill="hold">
                                          <p:stCondLst>
                                            <p:cond delay="0"/>
                                          </p:stCondLst>
                                        </p:cTn>
                                        <p:tgtEl>
                                          <p:spTgt spid="6">
                                            <p:txEl>
                                              <p:pRg st="6" end="6"/>
                                            </p:txEl>
                                          </p:spTgt>
                                        </p:tgtEl>
                                        <p:attrNameLst>
                                          <p:attrName>style.visibility</p:attrName>
                                        </p:attrNameLst>
                                      </p:cBhvr>
                                      <p:to>
                                        <p:strVal val="visible"/>
                                      </p:to>
                                    </p:set>
                                    <p:animEffect transition="in" filter="blinds(horizontal)">
                                      <p:cBhvr>
                                        <p:cTn id="52" dur="500"/>
                                        <p:tgtEl>
                                          <p:spTgt spid="6">
                                            <p:txEl>
                                              <p:pRg st="6" end="6"/>
                                            </p:txEl>
                                          </p:spTgt>
                                        </p:tgtEl>
                                      </p:cBhvr>
                                    </p:animEffect>
                                  </p:childTnLst>
                                </p:cTn>
                              </p:par>
                              <p:par>
                                <p:cTn id="53" presetID="3" presetClass="entr" presetSubtype="10" fill="hold" nodeType="withEffect">
                                  <p:stCondLst>
                                    <p:cond delay="0"/>
                                  </p:stCondLst>
                                  <p:childTnLst>
                                    <p:set>
                                      <p:cBhvr>
                                        <p:cTn id="54" dur="1" fill="hold">
                                          <p:stCondLst>
                                            <p:cond delay="0"/>
                                          </p:stCondLst>
                                        </p:cTn>
                                        <p:tgtEl>
                                          <p:spTgt spid="6">
                                            <p:txEl>
                                              <p:pRg st="7" end="7"/>
                                            </p:txEl>
                                          </p:spTgt>
                                        </p:tgtEl>
                                        <p:attrNameLst>
                                          <p:attrName>style.visibility</p:attrName>
                                        </p:attrNameLst>
                                      </p:cBhvr>
                                      <p:to>
                                        <p:strVal val="visible"/>
                                      </p:to>
                                    </p:set>
                                    <p:animEffect transition="in" filter="blinds(horizontal)">
                                      <p:cBhvr>
                                        <p:cTn id="55" dur="500"/>
                                        <p:tgtEl>
                                          <p:spTgt spid="6">
                                            <p:txEl>
                                              <p:pRg st="7" end="7"/>
                                            </p:txEl>
                                          </p:spTgt>
                                        </p:tgtEl>
                                      </p:cBhvr>
                                    </p:animEffect>
                                  </p:childTnLst>
                                </p:cTn>
                              </p:par>
                              <p:par>
                                <p:cTn id="56" presetID="3" presetClass="entr" presetSubtype="10" fill="hold" nodeType="withEffect">
                                  <p:stCondLst>
                                    <p:cond delay="0"/>
                                  </p:stCondLst>
                                  <p:childTnLst>
                                    <p:set>
                                      <p:cBhvr>
                                        <p:cTn id="57" dur="1" fill="hold">
                                          <p:stCondLst>
                                            <p:cond delay="0"/>
                                          </p:stCondLst>
                                        </p:cTn>
                                        <p:tgtEl>
                                          <p:spTgt spid="6">
                                            <p:txEl>
                                              <p:pRg st="8" end="8"/>
                                            </p:txEl>
                                          </p:spTgt>
                                        </p:tgtEl>
                                        <p:attrNameLst>
                                          <p:attrName>style.visibility</p:attrName>
                                        </p:attrNameLst>
                                      </p:cBhvr>
                                      <p:to>
                                        <p:strVal val="visible"/>
                                      </p:to>
                                    </p:set>
                                    <p:animEffect transition="in" filter="blinds(horizontal)">
                                      <p:cBhvr>
                                        <p:cTn id="58" dur="500"/>
                                        <p:tgtEl>
                                          <p:spTgt spid="6">
                                            <p:txEl>
                                              <p:pRg st="8" end="8"/>
                                            </p:txEl>
                                          </p:spTgt>
                                        </p:tgtEl>
                                      </p:cBhvr>
                                    </p:animEffect>
                                  </p:childTnLst>
                                </p:cTn>
                              </p:par>
                              <p:par>
                                <p:cTn id="59" presetID="3" presetClass="entr" presetSubtype="10" fill="hold" nodeType="withEffect">
                                  <p:stCondLst>
                                    <p:cond delay="0"/>
                                  </p:stCondLst>
                                  <p:childTnLst>
                                    <p:set>
                                      <p:cBhvr>
                                        <p:cTn id="60" dur="1" fill="hold">
                                          <p:stCondLst>
                                            <p:cond delay="0"/>
                                          </p:stCondLst>
                                        </p:cTn>
                                        <p:tgtEl>
                                          <p:spTgt spid="6">
                                            <p:txEl>
                                              <p:pRg st="9" end="9"/>
                                            </p:txEl>
                                          </p:spTgt>
                                        </p:tgtEl>
                                        <p:attrNameLst>
                                          <p:attrName>style.visibility</p:attrName>
                                        </p:attrNameLst>
                                      </p:cBhvr>
                                      <p:to>
                                        <p:strVal val="visible"/>
                                      </p:to>
                                    </p:set>
                                    <p:animEffect transition="in" filter="blinds(horizontal)">
                                      <p:cBhvr>
                                        <p:cTn id="61" dur="500"/>
                                        <p:tgtEl>
                                          <p:spTgt spid="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true"/>
          <p:nvPr/>
        </p:nvSpPr>
        <p:spPr>
          <a:xfrm>
            <a:off x="198755" y="468630"/>
            <a:ext cx="8897620" cy="6185535"/>
          </a:xfrm>
          <a:prstGeom prst="rect">
            <a:avLst/>
          </a:prstGeom>
          <a:noFill/>
          <a:ln w="9525">
            <a:noFill/>
          </a:ln>
        </p:spPr>
        <p:txBody>
          <a:bodyPr wrap="square">
            <a:spAutoFit/>
          </a:bodyPr>
          <a:p>
            <a:pPr marL="0" indent="0" algn="l">
              <a:lnSpc>
                <a:spcPct val="200000"/>
              </a:lnSpc>
              <a:buClr>
                <a:srgbClr val="FF0000"/>
              </a:buClr>
              <a:buFont typeface="东文宋体" charset="0"/>
              <a:buNone/>
            </a:pPr>
            <a:r>
              <a:rPr sz="1800" b="0">
                <a:solidFill>
                  <a:schemeClr val="tx1"/>
                </a:solidFill>
                <a:effectLst>
                  <a:outerShdw blurRad="38100" dist="19050" dir="2700000" algn="tl" rotWithShape="0">
                    <a:schemeClr val="dk1">
                      <a:alpha val="40000"/>
                    </a:schemeClr>
                  </a:outerShdw>
                </a:effectLst>
                <a:latin typeface="+mn-ea"/>
                <a:ea typeface="+mn-ea"/>
                <a:cs typeface="+mn-ea"/>
              </a:rPr>
              <a:t>3.1000座以上的体育馆、影剧院、游泳馆；</a:t>
            </a:r>
            <a:endParaRPr sz="1800" b="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东文宋体" charset="0"/>
              <a:buNone/>
            </a:pPr>
            <a:r>
              <a:rPr sz="1800" b="0">
                <a:solidFill>
                  <a:schemeClr val="tx1"/>
                </a:solidFill>
                <a:effectLst>
                  <a:outerShdw blurRad="38100" dist="19050" dir="2700000" algn="tl" rotWithShape="0">
                    <a:schemeClr val="dk1">
                      <a:alpha val="40000"/>
                    </a:schemeClr>
                  </a:outerShdw>
                </a:effectLst>
                <a:latin typeface="+mn-ea"/>
                <a:ea typeface="+mn-ea"/>
                <a:cs typeface="+mn-ea"/>
              </a:rPr>
              <a:t>4.1000平方米以上的仿古建筑；</a:t>
            </a:r>
            <a:endParaRPr sz="1800" b="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东文宋体" charset="0"/>
              <a:buNone/>
            </a:pPr>
            <a:r>
              <a:rPr sz="1800" b="0">
                <a:solidFill>
                  <a:schemeClr val="tx1"/>
                </a:solidFill>
                <a:effectLst>
                  <a:outerShdw blurRad="38100" dist="19050" dir="2700000" algn="tl" rotWithShape="0">
                    <a:schemeClr val="dk1">
                      <a:alpha val="40000"/>
                    </a:schemeClr>
                  </a:outerShdw>
                </a:effectLst>
                <a:latin typeface="+mn-ea"/>
                <a:ea typeface="+mn-ea"/>
                <a:cs typeface="+mn-ea"/>
              </a:rPr>
              <a:t>5.建安工程造价1000万元以上的城市道路、桥梁、管道、堤岸、城市广场、污水处</a:t>
            </a:r>
            <a:endParaRPr sz="1800" b="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东文宋体" charset="0"/>
              <a:buNone/>
            </a:pPr>
            <a:r>
              <a:rPr lang="en-US" sz="1800" b="0">
                <a:solidFill>
                  <a:schemeClr val="tx1"/>
                </a:solidFill>
                <a:effectLst>
                  <a:outerShdw blurRad="38100" dist="19050" dir="2700000" algn="tl" rotWithShape="0">
                    <a:schemeClr val="dk1">
                      <a:alpha val="40000"/>
                    </a:schemeClr>
                  </a:outerShdw>
                </a:effectLst>
                <a:latin typeface="+mn-ea"/>
                <a:ea typeface="+mn-ea"/>
                <a:cs typeface="+mn-ea"/>
              </a:rPr>
              <a:t>  </a:t>
            </a:r>
            <a:r>
              <a:rPr sz="1800" b="0">
                <a:solidFill>
                  <a:schemeClr val="tx1"/>
                </a:solidFill>
                <a:effectLst>
                  <a:outerShdw blurRad="38100" dist="19050" dir="2700000" algn="tl" rotWithShape="0">
                    <a:schemeClr val="dk1">
                      <a:alpha val="40000"/>
                    </a:schemeClr>
                  </a:outerShdw>
                </a:effectLst>
                <a:latin typeface="+mn-ea"/>
                <a:ea typeface="+mn-ea"/>
                <a:cs typeface="+mn-ea"/>
              </a:rPr>
              <a:t>理、净配水厂等市政公用工程；</a:t>
            </a:r>
            <a:endParaRPr sz="1800" b="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东文宋体" charset="0"/>
              <a:buNone/>
            </a:pPr>
            <a:r>
              <a:rPr sz="1800" b="0">
                <a:solidFill>
                  <a:schemeClr val="tx1"/>
                </a:solidFill>
                <a:effectLst>
                  <a:outerShdw blurRad="38100" dist="19050" dir="2700000" algn="tl" rotWithShape="0">
                    <a:schemeClr val="dk1">
                      <a:alpha val="40000"/>
                    </a:schemeClr>
                  </a:outerShdw>
                </a:effectLst>
                <a:latin typeface="+mn-ea"/>
                <a:ea typeface="+mn-ea"/>
                <a:cs typeface="+mn-ea"/>
              </a:rPr>
              <a:t>6.建安工程造价1000万元以上的园林绿化工程；</a:t>
            </a:r>
            <a:endParaRPr sz="1800" b="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东文宋体" charset="0"/>
              <a:buNone/>
            </a:pPr>
            <a:r>
              <a:rPr sz="1800" b="0">
                <a:solidFill>
                  <a:schemeClr val="tx1"/>
                </a:solidFill>
                <a:effectLst>
                  <a:outerShdw blurRad="38100" dist="19050" dir="2700000" algn="tl" rotWithShape="0">
                    <a:schemeClr val="dk1">
                      <a:alpha val="40000"/>
                    </a:schemeClr>
                  </a:outerShdw>
                </a:effectLst>
                <a:latin typeface="+mn-ea"/>
                <a:ea typeface="+mn-ea"/>
                <a:cs typeface="+mn-ea"/>
              </a:rPr>
              <a:t>7.建安工程造价1000万元以上的交通（含公路、桥梁、隧道）、供电（含变电站、输</a:t>
            </a:r>
            <a:endParaRPr sz="1800" b="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东文宋体" charset="0"/>
              <a:buNone/>
            </a:pPr>
            <a:r>
              <a:rPr sz="1800" b="0">
                <a:solidFill>
                  <a:schemeClr val="tx1"/>
                </a:solidFill>
                <a:effectLst>
                  <a:outerShdw blurRad="38100" dist="19050" dir="2700000" algn="tl" rotWithShape="0">
                    <a:schemeClr val="dk1">
                      <a:alpha val="40000"/>
                    </a:schemeClr>
                  </a:outerShdw>
                </a:effectLst>
                <a:latin typeface="+mn-ea"/>
                <a:ea typeface="+mn-ea"/>
                <a:cs typeface="+mn-ea"/>
              </a:rPr>
              <a:t> </a:t>
            </a:r>
            <a:r>
              <a:rPr lang="en-US" sz="1800" b="0">
                <a:solidFill>
                  <a:schemeClr val="tx1"/>
                </a:solidFill>
                <a:effectLst>
                  <a:outerShdw blurRad="38100" dist="19050" dir="2700000" algn="tl" rotWithShape="0">
                    <a:schemeClr val="dk1">
                      <a:alpha val="40000"/>
                    </a:schemeClr>
                  </a:outerShdw>
                </a:effectLst>
                <a:latin typeface="+mn-ea"/>
                <a:ea typeface="+mn-ea"/>
                <a:cs typeface="+mn-ea"/>
              </a:rPr>
              <a:t> </a:t>
            </a:r>
            <a:r>
              <a:rPr sz="1800" b="0">
                <a:solidFill>
                  <a:schemeClr val="tx1"/>
                </a:solidFill>
                <a:effectLst>
                  <a:outerShdw blurRad="38100" dist="19050" dir="2700000" algn="tl" rotWithShape="0">
                    <a:schemeClr val="dk1">
                      <a:alpha val="40000"/>
                    </a:schemeClr>
                  </a:outerShdw>
                </a:effectLst>
                <a:latin typeface="+mn-ea"/>
                <a:ea typeface="+mn-ea"/>
                <a:cs typeface="+mn-ea"/>
              </a:rPr>
              <a:t>电线）工程；</a:t>
            </a:r>
            <a:endParaRPr sz="1800" b="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东文宋体" charset="0"/>
              <a:buNone/>
            </a:pPr>
            <a:r>
              <a:rPr sz="1800" b="0">
                <a:solidFill>
                  <a:schemeClr val="tx1"/>
                </a:solidFill>
                <a:effectLst>
                  <a:outerShdw blurRad="38100" dist="19050" dir="2700000" algn="tl" rotWithShape="0">
                    <a:schemeClr val="dk1">
                      <a:alpha val="40000"/>
                    </a:schemeClr>
                  </a:outerShdw>
                </a:effectLst>
                <a:latin typeface="+mn-ea"/>
                <a:ea typeface="+mn-ea"/>
                <a:cs typeface="+mn-ea"/>
              </a:rPr>
              <a:t>8.建安工程造价2000万元以上的水利（含堤岸（坝）、码头、渠道、水电站）工程；</a:t>
            </a:r>
            <a:endParaRPr sz="1800" b="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东文宋体" charset="0"/>
              <a:buNone/>
            </a:pPr>
            <a:r>
              <a:rPr sz="1800" b="0">
                <a:solidFill>
                  <a:schemeClr val="tx1"/>
                </a:solidFill>
                <a:effectLst>
                  <a:outerShdw blurRad="38100" dist="19050" dir="2700000" algn="tl" rotWithShape="0">
                    <a:schemeClr val="dk1">
                      <a:alpha val="40000"/>
                    </a:schemeClr>
                  </a:outerShdw>
                </a:effectLst>
                <a:latin typeface="+mn-ea"/>
                <a:ea typeface="+mn-ea"/>
                <a:cs typeface="+mn-ea"/>
              </a:rPr>
              <a:t>9.统一规划、连片建设，且建筑面积 10000平方米以上的农村住房工程；</a:t>
            </a:r>
            <a:endParaRPr sz="1800" b="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东文宋体" charset="0"/>
              <a:buNone/>
            </a:pPr>
            <a:r>
              <a:rPr sz="1800" b="0">
                <a:solidFill>
                  <a:schemeClr val="tx1"/>
                </a:solidFill>
                <a:effectLst>
                  <a:outerShdw blurRad="38100" dist="19050" dir="2700000" algn="tl" rotWithShape="0">
                    <a:schemeClr val="dk1">
                      <a:alpha val="40000"/>
                    </a:schemeClr>
                  </a:outerShdw>
                </a:effectLst>
                <a:latin typeface="+mn-ea"/>
                <a:ea typeface="+mn-ea"/>
                <a:cs typeface="+mn-ea"/>
              </a:rPr>
              <a:t>10.小于以上规模，但具有代表性和影响力，建筑风格独特，具有显著社会效益和环</a:t>
            </a:r>
            <a:endParaRPr sz="1800" b="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东文宋体" charset="0"/>
              <a:buNone/>
            </a:pPr>
            <a:r>
              <a:rPr sz="1800" b="0">
                <a:solidFill>
                  <a:schemeClr val="tx1"/>
                </a:solidFill>
                <a:effectLst>
                  <a:outerShdw blurRad="38100" dist="19050" dir="2700000" algn="tl" rotWithShape="0">
                    <a:schemeClr val="dk1">
                      <a:alpha val="40000"/>
                    </a:schemeClr>
                  </a:outerShdw>
                </a:effectLst>
                <a:latin typeface="+mn-ea"/>
                <a:ea typeface="+mn-ea"/>
                <a:cs typeface="+mn-ea"/>
              </a:rPr>
              <a:t> </a:t>
            </a:r>
            <a:r>
              <a:rPr lang="en-US" sz="1800" b="0">
                <a:solidFill>
                  <a:schemeClr val="tx1"/>
                </a:solidFill>
                <a:effectLst>
                  <a:outerShdw blurRad="38100" dist="19050" dir="2700000" algn="tl" rotWithShape="0">
                    <a:schemeClr val="dk1">
                      <a:alpha val="40000"/>
                    </a:schemeClr>
                  </a:outerShdw>
                </a:effectLst>
                <a:latin typeface="+mn-ea"/>
                <a:ea typeface="+mn-ea"/>
                <a:cs typeface="+mn-ea"/>
              </a:rPr>
              <a:t>  </a:t>
            </a:r>
            <a:r>
              <a:rPr sz="1800" b="0">
                <a:solidFill>
                  <a:schemeClr val="tx1"/>
                </a:solidFill>
                <a:effectLst>
                  <a:outerShdw blurRad="38100" dist="19050" dir="2700000" algn="tl" rotWithShape="0">
                    <a:schemeClr val="dk1">
                      <a:alpha val="40000"/>
                    </a:schemeClr>
                  </a:outerShdw>
                </a:effectLst>
                <a:latin typeface="+mn-ea"/>
                <a:ea typeface="+mn-ea"/>
                <a:cs typeface="+mn-ea"/>
              </a:rPr>
              <a:t>境效益，质量特别优良的工程。</a:t>
            </a:r>
            <a:endParaRPr sz="1800" b="0">
              <a:solidFill>
                <a:schemeClr val="tx1"/>
              </a:solidFill>
              <a:effectLst>
                <a:outerShdw blurRad="38100" dist="19050" dir="2700000" algn="tl" rotWithShape="0">
                  <a:schemeClr val="dk1">
                    <a:alpha val="40000"/>
                  </a:schemeClr>
                </a:outerShdw>
              </a:effectLst>
              <a:latin typeface="+mn-ea"/>
              <a:ea typeface="+mn-ea"/>
              <a:cs typeface="+mn-ea"/>
            </a:endParaRPr>
          </a:p>
        </p:txBody>
      </p:sp>
      <p:sp>
        <p:nvSpPr>
          <p:cNvPr id="3" name="矩形 2"/>
          <p:cNvSpPr/>
          <p:nvPr/>
        </p:nvSpPr>
        <p:spPr>
          <a:xfrm>
            <a:off x="7642860" y="31115"/>
            <a:ext cx="1452880" cy="337185"/>
          </a:xfrm>
          <a:prstGeom prst="rect">
            <a:avLst/>
          </a:prstGeom>
          <a:noFill/>
          <a:ln w="9525">
            <a:noFill/>
          </a:ln>
          <a:effectLst>
            <a:glow rad="228600">
              <a:schemeClr val="accent2">
                <a:satMod val="175000"/>
                <a:alpha val="40000"/>
              </a:schemeClr>
            </a:glow>
          </a:effectLst>
        </p:spPr>
        <p:txBody>
          <a:bodyPr wrap="square" anchor="t" anchorCtr="false">
            <a:spAutoFit/>
          </a:bodyPr>
          <a:p>
            <a:pPr lvl="0" algn="l" defTabSz="914400" eaLnBrk="1" fontAlgn="auto" hangingPunct="1">
              <a:buClrTx/>
              <a:buSzTx/>
              <a:buFontTx/>
            </a:pPr>
            <a:r>
              <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rPr>
              <a:t>修订主要内容</a:t>
            </a:r>
            <a:endPar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endParaRPr>
          </a:p>
        </p:txBody>
      </p:sp>
      <p:cxnSp>
        <p:nvCxnSpPr>
          <p:cNvPr id="4" name="直接连接符 3"/>
          <p:cNvCxnSpPr/>
          <p:nvPr/>
        </p:nvCxnSpPr>
        <p:spPr>
          <a:xfrm>
            <a:off x="2228215" y="2707005"/>
            <a:ext cx="1335405" cy="1905"/>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2" name="直接连接符 1"/>
          <p:cNvCxnSpPr/>
          <p:nvPr/>
        </p:nvCxnSpPr>
        <p:spPr>
          <a:xfrm flipV="true">
            <a:off x="1962150" y="2157095"/>
            <a:ext cx="970280" cy="3175"/>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8" name="直接连接符 7"/>
          <p:cNvCxnSpPr/>
          <p:nvPr/>
        </p:nvCxnSpPr>
        <p:spPr>
          <a:xfrm>
            <a:off x="3636010" y="3269615"/>
            <a:ext cx="1335405" cy="1905"/>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9" name="直接连接符 8"/>
          <p:cNvCxnSpPr/>
          <p:nvPr/>
        </p:nvCxnSpPr>
        <p:spPr>
          <a:xfrm>
            <a:off x="1962150" y="3271520"/>
            <a:ext cx="1335405" cy="1905"/>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10" name="直接连接符 9"/>
          <p:cNvCxnSpPr/>
          <p:nvPr/>
        </p:nvCxnSpPr>
        <p:spPr>
          <a:xfrm>
            <a:off x="3563620" y="4941570"/>
            <a:ext cx="432435"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11" name="直接连接符 10"/>
          <p:cNvCxnSpPr/>
          <p:nvPr/>
        </p:nvCxnSpPr>
        <p:spPr>
          <a:xfrm>
            <a:off x="8100695" y="4941570"/>
            <a:ext cx="575945"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12" name="直接连接符 11"/>
          <p:cNvCxnSpPr/>
          <p:nvPr/>
        </p:nvCxnSpPr>
        <p:spPr>
          <a:xfrm>
            <a:off x="1911350" y="4924425"/>
            <a:ext cx="932180" cy="17145"/>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sp>
        <p:nvSpPr>
          <p:cNvPr id="7" name="矩形 6"/>
          <p:cNvSpPr/>
          <p:nvPr/>
        </p:nvSpPr>
        <p:spPr>
          <a:xfrm>
            <a:off x="7642860" y="31115"/>
            <a:ext cx="1452880" cy="583565"/>
          </a:xfrm>
          <a:prstGeom prst="rect">
            <a:avLst/>
          </a:prstGeom>
          <a:noFill/>
          <a:ln w="9525">
            <a:noFill/>
          </a:ln>
          <a:effectLst>
            <a:glow rad="228600">
              <a:schemeClr val="accent2">
                <a:satMod val="175000"/>
                <a:alpha val="40000"/>
              </a:schemeClr>
            </a:glow>
          </a:effectLst>
        </p:spPr>
        <p:txBody>
          <a:bodyPr wrap="square" anchor="t" anchorCtr="false">
            <a:spAutoFit/>
          </a:bodyPr>
          <a:p>
            <a:pPr lvl="0" algn="l" defTabSz="914400" eaLnBrk="1" fontAlgn="auto" hangingPunct="1">
              <a:buClrTx/>
              <a:buSzTx/>
              <a:buFontTx/>
            </a:pPr>
            <a:r>
              <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rPr>
              <a:t>修订主要内容（衢江杯）</a:t>
            </a:r>
            <a:endPar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Effect transition="in" filter="blinds(horizontal)">
                                      <p:cBhvr>
                                        <p:cTn id="11" dur="500"/>
                                        <p:tgtEl>
                                          <p:spTgt spid="6">
                                            <p:txEl>
                                              <p:pRg st="1" end="1"/>
                                            </p:txEl>
                                          </p:spTgt>
                                        </p:tgtEl>
                                      </p:cBhvr>
                                    </p:animEffect>
                                  </p:childTnLst>
                                </p:cTn>
                              </p:par>
                            </p:childTnLst>
                          </p:cTn>
                        </p:par>
                        <p:par>
                          <p:cTn id="12" fill="hold">
                            <p:stCondLst>
                              <p:cond delay="1000"/>
                            </p:stCondLst>
                            <p:childTnLst>
                              <p:par>
                                <p:cTn id="13" presetID="3" presetClass="entr" presetSubtype="10" fill="hold" nodeType="after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blinds(horizontal)">
                                      <p:cBhvr>
                                        <p:cTn id="15" dur="500"/>
                                        <p:tgtEl>
                                          <p:spTgt spid="6">
                                            <p:txEl>
                                              <p:pRg st="2" end="2"/>
                                            </p:txEl>
                                          </p:spTgt>
                                        </p:tgtEl>
                                      </p:cBhvr>
                                    </p:animEffect>
                                  </p:childTnLst>
                                </p:cTn>
                              </p:par>
                            </p:childTnLst>
                          </p:cTn>
                        </p:par>
                        <p:par>
                          <p:cTn id="16" fill="hold">
                            <p:stCondLst>
                              <p:cond delay="1500"/>
                            </p:stCondLst>
                            <p:childTnLst>
                              <p:par>
                                <p:cTn id="17" presetID="3" presetClass="entr" presetSubtype="10" fill="hold" nodeType="after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Effect transition="in" filter="blinds(horizontal)">
                                      <p:cBhvr>
                                        <p:cTn id="19" dur="500"/>
                                        <p:tgtEl>
                                          <p:spTgt spid="6">
                                            <p:txEl>
                                              <p:pRg st="3" end="3"/>
                                            </p:txEl>
                                          </p:spTgt>
                                        </p:tgtEl>
                                      </p:cBhvr>
                                    </p:animEffect>
                                  </p:childTnLst>
                                </p:cTn>
                              </p:par>
                            </p:childTnLst>
                          </p:cTn>
                        </p:par>
                        <p:par>
                          <p:cTn id="20" fill="hold">
                            <p:stCondLst>
                              <p:cond delay="2000"/>
                            </p:stCondLst>
                            <p:childTnLst>
                              <p:par>
                                <p:cTn id="21" presetID="3" presetClass="entr" presetSubtype="10" fill="hold" nodeType="after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Effect transition="in" filter="blinds(horizontal)">
                                      <p:cBhvr>
                                        <p:cTn id="23" dur="500"/>
                                        <p:tgtEl>
                                          <p:spTgt spid="6">
                                            <p:txEl>
                                              <p:pRg st="4" end="4"/>
                                            </p:txEl>
                                          </p:spTgt>
                                        </p:tgtEl>
                                      </p:cBhvr>
                                    </p:animEffect>
                                  </p:childTnLst>
                                </p:cTn>
                              </p:par>
                            </p:childTnLst>
                          </p:cTn>
                        </p:par>
                        <p:par>
                          <p:cTn id="24" fill="hold">
                            <p:stCondLst>
                              <p:cond delay="2500"/>
                            </p:stCondLst>
                            <p:childTnLst>
                              <p:par>
                                <p:cTn id="25" presetID="3" presetClass="entr" presetSubtype="10" fill="hold" nodeType="after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blinds(horizontal)">
                                      <p:cBhvr>
                                        <p:cTn id="27" dur="500"/>
                                        <p:tgtEl>
                                          <p:spTgt spid="6">
                                            <p:txEl>
                                              <p:pRg st="5" end="5"/>
                                            </p:txEl>
                                          </p:spTgt>
                                        </p:tgtEl>
                                      </p:cBhvr>
                                    </p:animEffect>
                                  </p:childTnLst>
                                </p:cTn>
                              </p:par>
                            </p:childTnLst>
                          </p:cTn>
                        </p:par>
                        <p:par>
                          <p:cTn id="28" fill="hold">
                            <p:stCondLst>
                              <p:cond delay="3000"/>
                            </p:stCondLst>
                            <p:childTnLst>
                              <p:par>
                                <p:cTn id="29" presetID="3" presetClass="entr" presetSubtype="10" fill="hold" nodeType="after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Effect transition="in" filter="blinds(horizontal)">
                                      <p:cBhvr>
                                        <p:cTn id="31" dur="500"/>
                                        <p:tgtEl>
                                          <p:spTgt spid="6">
                                            <p:txEl>
                                              <p:pRg st="6" end="6"/>
                                            </p:txEl>
                                          </p:spTgt>
                                        </p:tgtEl>
                                      </p:cBhvr>
                                    </p:animEffect>
                                  </p:childTnLst>
                                </p:cTn>
                              </p:par>
                            </p:childTnLst>
                          </p:cTn>
                        </p:par>
                        <p:par>
                          <p:cTn id="32" fill="hold">
                            <p:stCondLst>
                              <p:cond delay="3500"/>
                            </p:stCondLst>
                            <p:childTnLst>
                              <p:par>
                                <p:cTn id="33" presetID="3" presetClass="entr" presetSubtype="10" fill="hold" nodeType="after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Effect transition="in" filter="blinds(horizontal)">
                                      <p:cBhvr>
                                        <p:cTn id="35" dur="500"/>
                                        <p:tgtEl>
                                          <p:spTgt spid="6">
                                            <p:txEl>
                                              <p:pRg st="7" end="7"/>
                                            </p:txEl>
                                          </p:spTgt>
                                        </p:tgtEl>
                                      </p:cBhvr>
                                    </p:animEffect>
                                  </p:childTnLst>
                                </p:cTn>
                              </p:par>
                            </p:childTnLst>
                          </p:cTn>
                        </p:par>
                        <p:par>
                          <p:cTn id="36" fill="hold">
                            <p:stCondLst>
                              <p:cond delay="4000"/>
                            </p:stCondLst>
                            <p:childTnLst>
                              <p:par>
                                <p:cTn id="37" presetID="3" presetClass="entr" presetSubtype="10" fill="hold" nodeType="after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animEffect transition="in" filter="blinds(horizontal)">
                                      <p:cBhvr>
                                        <p:cTn id="39" dur="500"/>
                                        <p:tgtEl>
                                          <p:spTgt spid="6">
                                            <p:txEl>
                                              <p:pRg st="8" end="8"/>
                                            </p:txEl>
                                          </p:spTgt>
                                        </p:tgtEl>
                                      </p:cBhvr>
                                    </p:animEffect>
                                  </p:childTnLst>
                                </p:cTn>
                              </p:par>
                            </p:childTnLst>
                          </p:cTn>
                        </p:par>
                        <p:par>
                          <p:cTn id="40" fill="hold">
                            <p:stCondLst>
                              <p:cond delay="4500"/>
                            </p:stCondLst>
                            <p:childTnLst>
                              <p:par>
                                <p:cTn id="41" presetID="3" presetClass="entr" presetSubtype="10" fill="hold" nodeType="afterEffect">
                                  <p:stCondLst>
                                    <p:cond delay="0"/>
                                  </p:stCondLst>
                                  <p:childTnLst>
                                    <p:set>
                                      <p:cBhvr>
                                        <p:cTn id="42" dur="1" fill="hold">
                                          <p:stCondLst>
                                            <p:cond delay="0"/>
                                          </p:stCondLst>
                                        </p:cTn>
                                        <p:tgtEl>
                                          <p:spTgt spid="6">
                                            <p:txEl>
                                              <p:pRg st="9" end="9"/>
                                            </p:txEl>
                                          </p:spTgt>
                                        </p:tgtEl>
                                        <p:attrNameLst>
                                          <p:attrName>style.visibility</p:attrName>
                                        </p:attrNameLst>
                                      </p:cBhvr>
                                      <p:to>
                                        <p:strVal val="visible"/>
                                      </p:to>
                                    </p:set>
                                    <p:animEffect transition="in" filter="blinds(horizontal)">
                                      <p:cBhvr>
                                        <p:cTn id="43" dur="500"/>
                                        <p:tgtEl>
                                          <p:spTgt spid="6">
                                            <p:txEl>
                                              <p:pRg st="9" end="9"/>
                                            </p:txEl>
                                          </p:spTgt>
                                        </p:tgtEl>
                                      </p:cBhvr>
                                    </p:animEffect>
                                  </p:childTnLst>
                                </p:cTn>
                              </p:par>
                            </p:childTnLst>
                          </p:cTn>
                        </p:par>
                        <p:par>
                          <p:cTn id="44" fill="hold">
                            <p:stCondLst>
                              <p:cond delay="5000"/>
                            </p:stCondLst>
                            <p:childTnLst>
                              <p:par>
                                <p:cTn id="45" presetID="3" presetClass="entr" presetSubtype="10" fill="hold" nodeType="afterEffect">
                                  <p:stCondLst>
                                    <p:cond delay="0"/>
                                  </p:stCondLst>
                                  <p:childTnLst>
                                    <p:set>
                                      <p:cBhvr>
                                        <p:cTn id="46" dur="1" fill="hold">
                                          <p:stCondLst>
                                            <p:cond delay="0"/>
                                          </p:stCondLst>
                                        </p:cTn>
                                        <p:tgtEl>
                                          <p:spTgt spid="6">
                                            <p:txEl>
                                              <p:pRg st="10" end="10"/>
                                            </p:txEl>
                                          </p:spTgt>
                                        </p:tgtEl>
                                        <p:attrNameLst>
                                          <p:attrName>style.visibility</p:attrName>
                                        </p:attrNameLst>
                                      </p:cBhvr>
                                      <p:to>
                                        <p:strVal val="visible"/>
                                      </p:to>
                                    </p:set>
                                    <p:animEffect transition="in" filter="blinds(horizontal)">
                                      <p:cBhvr>
                                        <p:cTn id="47" dur="500"/>
                                        <p:tgtEl>
                                          <p:spTgt spid="6">
                                            <p:txEl>
                                              <p:pRg st="10" end="1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4"/>
                                        </p:tgtEl>
                                        <p:attrNameLst>
                                          <p:attrName>style.visibility</p:attrName>
                                        </p:attrNameLst>
                                      </p:cBhvr>
                                      <p:to>
                                        <p:strVal val="visible"/>
                                      </p:to>
                                    </p:set>
                                    <p:animEffect transition="in" filter="blinds(horizontal)">
                                      <p:cBhvr>
                                        <p:cTn id="52" dur="500"/>
                                        <p:tgtEl>
                                          <p:spTgt spid="4"/>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2"/>
                                        </p:tgtEl>
                                        <p:attrNameLst>
                                          <p:attrName>style.visibility</p:attrName>
                                        </p:attrNameLst>
                                      </p:cBhvr>
                                      <p:to>
                                        <p:strVal val="visible"/>
                                      </p:to>
                                    </p:set>
                                    <p:animEffect transition="in" filter="blinds(horizontal)">
                                      <p:cBhvr>
                                        <p:cTn id="57" dur="500"/>
                                        <p:tgtEl>
                                          <p:spTgt spid="2"/>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nodeType="clickEffect">
                                  <p:stCondLst>
                                    <p:cond delay="0"/>
                                  </p:stCondLst>
                                  <p:childTnLst>
                                    <p:set>
                                      <p:cBhvr>
                                        <p:cTn id="61" dur="1" fill="hold">
                                          <p:stCondLst>
                                            <p:cond delay="0"/>
                                          </p:stCondLst>
                                        </p:cTn>
                                        <p:tgtEl>
                                          <p:spTgt spid="8"/>
                                        </p:tgtEl>
                                        <p:attrNameLst>
                                          <p:attrName>style.visibility</p:attrName>
                                        </p:attrNameLst>
                                      </p:cBhvr>
                                      <p:to>
                                        <p:strVal val="visible"/>
                                      </p:to>
                                    </p:set>
                                    <p:animEffect transition="in" filter="blinds(horizontal)">
                                      <p:cBhvr>
                                        <p:cTn id="62" dur="500"/>
                                        <p:tgtEl>
                                          <p:spTgt spid="8"/>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nodeType="clickEffect">
                                  <p:stCondLst>
                                    <p:cond delay="0"/>
                                  </p:stCondLst>
                                  <p:childTnLst>
                                    <p:set>
                                      <p:cBhvr>
                                        <p:cTn id="66" dur="1" fill="hold">
                                          <p:stCondLst>
                                            <p:cond delay="0"/>
                                          </p:stCondLst>
                                        </p:cTn>
                                        <p:tgtEl>
                                          <p:spTgt spid="9"/>
                                        </p:tgtEl>
                                        <p:attrNameLst>
                                          <p:attrName>style.visibility</p:attrName>
                                        </p:attrNameLst>
                                      </p:cBhvr>
                                      <p:to>
                                        <p:strVal val="visible"/>
                                      </p:to>
                                    </p:set>
                                    <p:animEffect transition="in" filter="blinds(horizontal)">
                                      <p:cBhvr>
                                        <p:cTn id="67" dur="500"/>
                                        <p:tgtEl>
                                          <p:spTgt spid="9"/>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nodeType="click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blinds(horizontal)">
                                      <p:cBhvr>
                                        <p:cTn id="72" dur="500"/>
                                        <p:tgtEl>
                                          <p:spTgt spid="10"/>
                                        </p:tgtEl>
                                      </p:cBhvr>
                                    </p:animEffect>
                                  </p:childTnLst>
                                </p:cTn>
                              </p:par>
                              <p:par>
                                <p:cTn id="73" presetID="3" presetClass="entr" presetSubtype="10" fill="hold" nodeType="withEffect">
                                  <p:stCondLst>
                                    <p:cond delay="0"/>
                                  </p:stCondLst>
                                  <p:childTnLst>
                                    <p:set>
                                      <p:cBhvr>
                                        <p:cTn id="74" dur="1" fill="hold">
                                          <p:stCondLst>
                                            <p:cond delay="0"/>
                                          </p:stCondLst>
                                        </p:cTn>
                                        <p:tgtEl>
                                          <p:spTgt spid="11"/>
                                        </p:tgtEl>
                                        <p:attrNameLst>
                                          <p:attrName>style.visibility</p:attrName>
                                        </p:attrNameLst>
                                      </p:cBhvr>
                                      <p:to>
                                        <p:strVal val="visible"/>
                                      </p:to>
                                    </p:set>
                                    <p:animEffect transition="in" filter="blinds(horizontal)">
                                      <p:cBhvr>
                                        <p:cTn id="75" dur="500"/>
                                        <p:tgtEl>
                                          <p:spTgt spid="11"/>
                                        </p:tgtEl>
                                      </p:cBhvr>
                                    </p:animEffect>
                                  </p:childTnLst>
                                </p:cTn>
                              </p:par>
                            </p:childTnLst>
                          </p:cTn>
                        </p:par>
                      </p:childTnLst>
                    </p:cTn>
                  </p:par>
                  <p:par>
                    <p:cTn id="76" fill="hold">
                      <p:stCondLst>
                        <p:cond delay="indefinite"/>
                      </p:stCondLst>
                      <p:childTnLst>
                        <p:par>
                          <p:cTn id="77" fill="hold">
                            <p:stCondLst>
                              <p:cond delay="0"/>
                            </p:stCondLst>
                            <p:childTnLst>
                              <p:par>
                                <p:cTn id="78" presetID="3" presetClass="entr" presetSubtype="10" fill="hold" nodeType="clickEffect">
                                  <p:stCondLst>
                                    <p:cond delay="0"/>
                                  </p:stCondLst>
                                  <p:childTnLst>
                                    <p:set>
                                      <p:cBhvr>
                                        <p:cTn id="79" dur="1" fill="hold">
                                          <p:stCondLst>
                                            <p:cond delay="0"/>
                                          </p:stCondLst>
                                        </p:cTn>
                                        <p:tgtEl>
                                          <p:spTgt spid="12"/>
                                        </p:tgtEl>
                                        <p:attrNameLst>
                                          <p:attrName>style.visibility</p:attrName>
                                        </p:attrNameLst>
                                      </p:cBhvr>
                                      <p:to>
                                        <p:strVal val="visible"/>
                                      </p:to>
                                    </p:set>
                                    <p:animEffect transition="in" filter="blinds(horizontal)">
                                      <p:cBhvr>
                                        <p:cTn id="8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true"/>
          </p:cNvPicPr>
          <p:nvPr/>
        </p:nvPicPr>
        <p:blipFill>
          <a:blip r:embed="rId1"/>
          <a:srcRect b="682"/>
          <a:stretch>
            <a:fillRect/>
          </a:stretch>
        </p:blipFill>
        <p:spPr>
          <a:xfrm>
            <a:off x="388620" y="975995"/>
            <a:ext cx="5437505" cy="5365115"/>
          </a:xfrm>
          <a:prstGeom prst="rect">
            <a:avLst/>
          </a:prstGeom>
        </p:spPr>
      </p:pic>
      <p:sp>
        <p:nvSpPr>
          <p:cNvPr id="7" name="文本框 6"/>
          <p:cNvSpPr txBox="true"/>
          <p:nvPr/>
        </p:nvSpPr>
        <p:spPr>
          <a:xfrm>
            <a:off x="580390" y="269240"/>
            <a:ext cx="4323080" cy="706755"/>
          </a:xfrm>
          <a:prstGeom prst="rect">
            <a:avLst/>
          </a:prstGeom>
          <a:noFill/>
        </p:spPr>
        <p:txBody>
          <a:bodyPr wrap="square" rtlCol="0" anchor="t">
            <a:spAutoFit/>
          </a:bodyPr>
          <a:p>
            <a:pPr marL="0" indent="0" algn="l">
              <a:lnSpc>
                <a:spcPct val="200000"/>
              </a:lnSpc>
              <a:buClr>
                <a:srgbClr val="FF0000"/>
              </a:buClr>
              <a:buFont typeface="东文宋体" charset="0"/>
              <a:buNone/>
            </a:pPr>
            <a:r>
              <a:rPr lang="zh-CN" altLang="en-US" sz="2000" b="1">
                <a:solidFill>
                  <a:schemeClr val="accent2"/>
                </a:solidFill>
              </a:rPr>
              <a:t>省厅文件（浙建建</a:t>
            </a:r>
            <a:r>
              <a:rPr lang="en-US" altLang="zh-CN" sz="2000" b="1">
                <a:solidFill>
                  <a:schemeClr val="accent2"/>
                </a:solidFill>
                <a:latin typeface="方正隶书_GBK" panose="02000000000000000000" charset="-122"/>
                <a:ea typeface="方正隶书_GBK" panose="02000000000000000000" charset="-122"/>
              </a:rPr>
              <a:t>〔</a:t>
            </a:r>
            <a:r>
              <a:rPr lang="en-US" altLang="zh-CN" sz="2000" b="1">
                <a:solidFill>
                  <a:schemeClr val="accent2"/>
                </a:solidFill>
                <a:sym typeface="+mn-ea"/>
              </a:rPr>
              <a:t>2023</a:t>
            </a:r>
            <a:r>
              <a:rPr lang="en-US" altLang="zh-CN" sz="2000" b="1">
                <a:solidFill>
                  <a:schemeClr val="accent2"/>
                </a:solidFill>
                <a:latin typeface="方正隶书_GBK" panose="02000000000000000000" charset="-122"/>
                <a:ea typeface="方正隶书_GBK" panose="02000000000000000000" charset="-122"/>
              </a:rPr>
              <a:t>〕</a:t>
            </a:r>
            <a:r>
              <a:rPr lang="en-US" altLang="zh-CN" sz="2000" b="1">
                <a:solidFill>
                  <a:schemeClr val="accent2"/>
                </a:solidFill>
              </a:rPr>
              <a:t>7</a:t>
            </a:r>
            <a:r>
              <a:rPr lang="zh-CN" altLang="en-US" sz="2000" b="1">
                <a:solidFill>
                  <a:schemeClr val="accent2"/>
                </a:solidFill>
              </a:rPr>
              <a:t>号）</a:t>
            </a:r>
            <a:endParaRPr lang="zh-CN" altLang="en-US" sz="2000" b="1">
              <a:solidFill>
                <a:schemeClr val="accent2"/>
              </a:solidFill>
            </a:endParaRPr>
          </a:p>
        </p:txBody>
      </p:sp>
      <p:cxnSp>
        <p:nvCxnSpPr>
          <p:cNvPr id="13" name="直接连接符 12"/>
          <p:cNvCxnSpPr/>
          <p:nvPr/>
        </p:nvCxnSpPr>
        <p:spPr>
          <a:xfrm flipV="true">
            <a:off x="580390" y="6245225"/>
            <a:ext cx="751205" cy="5080"/>
          </a:xfrm>
          <a:prstGeom prst="line">
            <a:avLst/>
          </a:prstGeom>
          <a:ln w="38100">
            <a:solidFill>
              <a:srgbClr val="FF0000"/>
            </a:solidFill>
          </a:ln>
        </p:spPr>
        <p:style>
          <a:lnRef idx="3">
            <a:schemeClr val="dk1"/>
          </a:lnRef>
          <a:fillRef idx="0">
            <a:schemeClr val="dk1"/>
          </a:fillRef>
          <a:effectRef idx="2">
            <a:schemeClr val="dk1"/>
          </a:effectRef>
          <a:fontRef idx="minor">
            <a:schemeClr val="tx1"/>
          </a:fontRef>
        </p:style>
      </p:cxnSp>
      <p:pic>
        <p:nvPicPr>
          <p:cNvPr id="14" name="图片 13"/>
          <p:cNvPicPr>
            <a:picLocks noChangeAspect="true"/>
          </p:cNvPicPr>
          <p:nvPr/>
        </p:nvPicPr>
        <p:blipFill>
          <a:blip r:embed="rId2"/>
          <a:stretch>
            <a:fillRect/>
          </a:stretch>
        </p:blipFill>
        <p:spPr>
          <a:xfrm>
            <a:off x="281940" y="1573530"/>
            <a:ext cx="8099425" cy="4767580"/>
          </a:xfrm>
          <a:prstGeom prst="rect">
            <a:avLst/>
          </a:prstGeom>
        </p:spPr>
      </p:pic>
      <p:cxnSp>
        <p:nvCxnSpPr>
          <p:cNvPr id="15" name="直接连接符 14"/>
          <p:cNvCxnSpPr/>
          <p:nvPr/>
        </p:nvCxnSpPr>
        <p:spPr>
          <a:xfrm>
            <a:off x="528320" y="1943100"/>
            <a:ext cx="1152525"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16" name="直接连接符 15"/>
          <p:cNvCxnSpPr/>
          <p:nvPr/>
        </p:nvCxnSpPr>
        <p:spPr>
          <a:xfrm>
            <a:off x="528320" y="5621020"/>
            <a:ext cx="1367790"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17" name="直接连接符 16"/>
          <p:cNvCxnSpPr/>
          <p:nvPr/>
        </p:nvCxnSpPr>
        <p:spPr>
          <a:xfrm>
            <a:off x="7030720" y="5621020"/>
            <a:ext cx="1243330"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sp>
        <p:nvSpPr>
          <p:cNvPr id="20" name="椭圆 19"/>
          <p:cNvSpPr/>
          <p:nvPr/>
        </p:nvSpPr>
        <p:spPr>
          <a:xfrm>
            <a:off x="1083945" y="5656580"/>
            <a:ext cx="247650" cy="330200"/>
          </a:xfrm>
          <a:prstGeom prst="ellipse">
            <a:avLst/>
          </a:prstGeom>
          <a:noFill/>
          <a:ln w="28575" cap="flat" cmpd="sng" algn="ctr">
            <a:solidFill>
              <a:srgbClr val="0000FF"/>
            </a:solidFill>
            <a:prstDash val="solid"/>
            <a:round/>
            <a:headEnd type="none" w="med" len="med"/>
            <a:tailEnd type="none" w="med" len="med"/>
          </a:ln>
        </p:spPr>
        <p:txBody>
          <a:bodyPr vert="horz" wrap="square" lIns="91440" tIns="45720" rIns="91440" bIns="45720" numCol="1" anchor="t" anchorCtr="false" compatLnSpc="true"/>
          <a:p>
            <a:pPr marL="0" marR="0" indent="0" algn="l" defTabSz="914400" rtl="0" eaLnBrk="0" fontAlgn="base" latinLnBrk="0" hangingPunct="0">
              <a:lnSpc>
                <a:spcPct val="100000"/>
              </a:lnSpc>
              <a:spcBef>
                <a:spcPct val="0"/>
              </a:spcBef>
              <a:spcAft>
                <a:spcPct val="0"/>
              </a:spcAft>
              <a:buClrTx/>
              <a:buSzTx/>
              <a:buFontTx/>
              <a:buNone/>
            </a:pPr>
            <a:endParaRPr kumimoji="0" lang="en-US" altLang="en-US" sz="2400" b="0" i="0" u="none" strike="noStrike" cap="none" normalizeH="0" baseline="0" smtClean="0">
              <a:ln>
                <a:noFill/>
              </a:ln>
              <a:solidFill>
                <a:schemeClr val="tx1"/>
              </a:solidFill>
              <a:effectLst/>
              <a:latin typeface="Arial" panose="02080604020202020204" pitchFamily="34" charset="0"/>
              <a:ea typeface="宋体" panose="02010600030101010101" pitchFamily="2" charset="-122"/>
            </a:endParaRPr>
          </a:p>
        </p:txBody>
      </p:sp>
      <p:sp>
        <p:nvSpPr>
          <p:cNvPr id="21" name="椭圆 20"/>
          <p:cNvSpPr/>
          <p:nvPr/>
        </p:nvSpPr>
        <p:spPr>
          <a:xfrm>
            <a:off x="423545" y="6010910"/>
            <a:ext cx="234315" cy="330200"/>
          </a:xfrm>
          <a:prstGeom prst="ellipse">
            <a:avLst/>
          </a:prstGeom>
          <a:noFill/>
          <a:ln w="28575" cap="flat" cmpd="sng" algn="ctr">
            <a:solidFill>
              <a:srgbClr val="0000FF"/>
            </a:solidFill>
            <a:prstDash val="solid"/>
            <a:round/>
            <a:headEnd type="none" w="med" len="med"/>
            <a:tailEnd type="none" w="med" len="med"/>
          </a:ln>
        </p:spPr>
        <p:txBody>
          <a:bodyPr vert="horz" wrap="square" lIns="91440" tIns="45720" rIns="91440" bIns="45720" numCol="1" anchor="t" anchorCtr="false" compatLnSpc="true"/>
          <a:p>
            <a:pPr marL="0" marR="0" indent="0" algn="l" defTabSz="914400" rtl="0" eaLnBrk="0" fontAlgn="base" latinLnBrk="0" hangingPunct="0">
              <a:lnSpc>
                <a:spcPct val="100000"/>
              </a:lnSpc>
              <a:spcBef>
                <a:spcPct val="0"/>
              </a:spcBef>
              <a:spcAft>
                <a:spcPct val="0"/>
              </a:spcAft>
              <a:buClrTx/>
              <a:buSzTx/>
              <a:buFontTx/>
              <a:buNone/>
            </a:pPr>
            <a:endParaRPr kumimoji="0" lang="en-US" altLang="en-US" sz="2400" b="0" i="0" u="none" strike="noStrike" cap="none" normalizeH="0" baseline="0" smtClean="0">
              <a:ln>
                <a:noFill/>
              </a:ln>
              <a:solidFill>
                <a:schemeClr val="tx1"/>
              </a:solidFill>
              <a:effectLst/>
              <a:latin typeface="Arial" panose="02080604020202020204" pitchFamily="34" charset="0"/>
              <a:ea typeface="宋体" panose="02010600030101010101" pitchFamily="2" charset="-122"/>
            </a:endParaRPr>
          </a:p>
        </p:txBody>
      </p:sp>
      <p:sp>
        <p:nvSpPr>
          <p:cNvPr id="2" name="矩形 1"/>
          <p:cNvSpPr/>
          <p:nvPr/>
        </p:nvSpPr>
        <p:spPr>
          <a:xfrm>
            <a:off x="7642860" y="31115"/>
            <a:ext cx="1452880" cy="583565"/>
          </a:xfrm>
          <a:prstGeom prst="rect">
            <a:avLst/>
          </a:prstGeom>
          <a:noFill/>
          <a:ln w="9525">
            <a:noFill/>
          </a:ln>
          <a:effectLst>
            <a:glow rad="228600">
              <a:schemeClr val="accent2">
                <a:satMod val="175000"/>
                <a:alpha val="40000"/>
              </a:schemeClr>
            </a:glow>
          </a:effectLst>
        </p:spPr>
        <p:txBody>
          <a:bodyPr wrap="square" anchor="t" anchorCtr="false">
            <a:spAutoFit/>
          </a:bodyPr>
          <a:p>
            <a:pPr lvl="0" algn="l" defTabSz="914400" eaLnBrk="1" fontAlgn="auto" hangingPunct="1">
              <a:buClrTx/>
              <a:buSzTx/>
              <a:buFontTx/>
            </a:pPr>
            <a:r>
              <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rPr>
              <a:t>修订主要内容（衢江杯）</a:t>
            </a:r>
            <a:endPar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blinds(horizontal)">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nodeType="click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blinds(horizontal)">
                                      <p:cBhvr>
                                        <p:cTn id="36" dur="500"/>
                                        <p:tgtEl>
                                          <p:spTgt spid="16"/>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nodeType="click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blinds(horizontal)">
                                      <p:cBhvr>
                                        <p:cTn id="41" dur="500"/>
                                        <p:tgtEl>
                                          <p:spTgt spid="17"/>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20"/>
                                        </p:tgtEl>
                                        <p:attrNameLst>
                                          <p:attrName>style.visibility</p:attrName>
                                        </p:attrNameLst>
                                      </p:cBhvr>
                                      <p:to>
                                        <p:strVal val="visible"/>
                                      </p:to>
                                    </p:set>
                                    <p:anim calcmode="lin" valueType="num">
                                      <p:cBhvr additive="base">
                                        <p:cTn id="46" dur="500" fill="hold"/>
                                        <p:tgtEl>
                                          <p:spTgt spid="20"/>
                                        </p:tgtEl>
                                        <p:attrNameLst>
                                          <p:attrName>ppt_x</p:attrName>
                                        </p:attrNameLst>
                                      </p:cBhvr>
                                      <p:tavLst>
                                        <p:tav tm="0">
                                          <p:val>
                                            <p:strVal val="#ppt_x"/>
                                          </p:val>
                                        </p:tav>
                                        <p:tav tm="100000">
                                          <p:val>
                                            <p:strVal val="#ppt_x"/>
                                          </p:val>
                                        </p:tav>
                                      </p:tavLst>
                                    </p:anim>
                                    <p:anim calcmode="lin" valueType="num">
                                      <p:cBhvr additive="base">
                                        <p:cTn id="47"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21"/>
                                        </p:tgtEl>
                                        <p:attrNameLst>
                                          <p:attrName>style.visibility</p:attrName>
                                        </p:attrNameLst>
                                      </p:cBhvr>
                                      <p:to>
                                        <p:strVal val="visible"/>
                                      </p:to>
                                    </p:set>
                                    <p:anim calcmode="lin" valueType="num">
                                      <p:cBhvr additive="base">
                                        <p:cTn id="52" dur="500" fill="hold"/>
                                        <p:tgtEl>
                                          <p:spTgt spid="21"/>
                                        </p:tgtEl>
                                        <p:attrNameLst>
                                          <p:attrName>ppt_x</p:attrName>
                                        </p:attrNameLst>
                                      </p:cBhvr>
                                      <p:tavLst>
                                        <p:tav tm="0">
                                          <p:val>
                                            <p:strVal val="#ppt_x"/>
                                          </p:val>
                                        </p:tav>
                                        <p:tav tm="100000">
                                          <p:val>
                                            <p:strVal val="#ppt_x"/>
                                          </p:val>
                                        </p:tav>
                                      </p:tavLst>
                                    </p:anim>
                                    <p:anim calcmode="lin" valueType="num">
                                      <p:cBhvr additive="base">
                                        <p:cTn id="53"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0" grpId="0" bldLvl="0" animBg="true"/>
      <p:bldP spid="21" grpId="0" bldLvl="0" animBg="true"/>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true"/>
          <p:nvPr/>
        </p:nvSpPr>
        <p:spPr>
          <a:xfrm>
            <a:off x="521970" y="468630"/>
            <a:ext cx="8429625" cy="5631180"/>
          </a:xfrm>
          <a:prstGeom prst="rect">
            <a:avLst/>
          </a:prstGeom>
          <a:noFill/>
          <a:ln w="9525">
            <a:noFill/>
          </a:ln>
        </p:spPr>
        <p:txBody>
          <a:bodyPr wrap="square">
            <a:spAutoFit/>
          </a:bodyPr>
          <a:p>
            <a:pPr marL="0" indent="0" algn="l">
              <a:lnSpc>
                <a:spcPct val="200000"/>
              </a:lnSpc>
              <a:buClr>
                <a:srgbClr val="FF0000"/>
              </a:buClr>
              <a:buFont typeface="东文宋体" charset="0"/>
              <a:buNone/>
            </a:pPr>
            <a:r>
              <a:rPr lang="en-US" sz="2000" b="0">
                <a:solidFill>
                  <a:srgbClr val="000099"/>
                </a:solidFill>
                <a:effectLst>
                  <a:outerShdw blurRad="38100" dist="19050" dir="2700000" algn="tl" rotWithShape="0">
                    <a:schemeClr val="dk1">
                      <a:alpha val="40000"/>
                    </a:schemeClr>
                  </a:outerShdw>
                </a:effectLst>
                <a:latin typeface="+mn-ea"/>
                <a:ea typeface="+mn-ea"/>
                <a:cs typeface="+mn-ea"/>
              </a:rPr>
              <a:t>9</a:t>
            </a:r>
            <a:r>
              <a:rPr sz="2000" b="0">
                <a:solidFill>
                  <a:srgbClr val="000099"/>
                </a:solidFill>
                <a:effectLst>
                  <a:outerShdw blurRad="38100" dist="19050" dir="2700000" algn="tl" rotWithShape="0">
                    <a:schemeClr val="dk1">
                      <a:alpha val="40000"/>
                    </a:schemeClr>
                  </a:outerShdw>
                </a:effectLst>
                <a:latin typeface="+mn-ea"/>
                <a:ea typeface="+mn-ea"/>
                <a:cs typeface="+mn-ea"/>
              </a:rPr>
              <a:t>.</a:t>
            </a:r>
            <a:r>
              <a:rPr sz="2000">
                <a:solidFill>
                  <a:srgbClr val="000099"/>
                </a:solidFill>
                <a:effectLst>
                  <a:outerShdw blurRad="38100" dist="19050" dir="2700000" algn="tl" rotWithShape="0">
                    <a:schemeClr val="dk1">
                      <a:alpha val="40000"/>
                    </a:schemeClr>
                  </a:outerShdw>
                </a:effectLst>
                <a:latin typeface="+mn-ea"/>
                <a:ea typeface="+mn-ea"/>
                <a:cs typeface="+mn-ea"/>
                <a:sym typeface="+mn-ea"/>
              </a:rPr>
              <a:t>明确参建单位申报数量（不得超过3家）</a:t>
            </a:r>
            <a:r>
              <a:rPr lang="zh-CN" sz="2000">
                <a:solidFill>
                  <a:srgbClr val="000099"/>
                </a:solidFill>
                <a:effectLst>
                  <a:outerShdw blurRad="38100" dist="19050" dir="2700000" algn="tl" rotWithShape="0">
                    <a:schemeClr val="dk1">
                      <a:alpha val="40000"/>
                    </a:schemeClr>
                  </a:outerShdw>
                </a:effectLst>
                <a:latin typeface="+mn-ea"/>
                <a:ea typeface="+mn-ea"/>
                <a:cs typeface="+mn-ea"/>
                <a:sym typeface="+mn-ea"/>
              </a:rPr>
              <a:t>；同时</a:t>
            </a:r>
            <a:r>
              <a:rPr sz="2000" b="0">
                <a:solidFill>
                  <a:srgbClr val="000099"/>
                </a:solidFill>
                <a:effectLst>
                  <a:outerShdw blurRad="38100" dist="19050" dir="2700000" algn="tl" rotWithShape="0">
                    <a:schemeClr val="dk1">
                      <a:alpha val="40000"/>
                    </a:schemeClr>
                  </a:outerShdw>
                </a:effectLst>
                <a:latin typeface="+mn-ea"/>
                <a:ea typeface="+mn-ea"/>
                <a:cs typeface="+mn-ea"/>
              </a:rPr>
              <a:t>参建单位也需评市标化</a:t>
            </a:r>
            <a:r>
              <a:rPr lang="en-US" sz="2000" b="0">
                <a:solidFill>
                  <a:srgbClr val="000099"/>
                </a:solidFill>
                <a:effectLst>
                  <a:outerShdw blurRad="38100" dist="19050" dir="2700000" algn="tl" rotWithShape="0">
                    <a:schemeClr val="dk1">
                      <a:alpha val="40000"/>
                    </a:schemeClr>
                  </a:outerShdw>
                </a:effectLst>
                <a:latin typeface="+mn-ea"/>
                <a:ea typeface="+mn-ea"/>
                <a:cs typeface="+mn-ea"/>
              </a:rPr>
              <a:t> </a:t>
            </a:r>
            <a:endParaRPr lang="en-US" sz="2000" b="0">
              <a:solidFill>
                <a:srgbClr val="000099"/>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东文宋体" charset="0"/>
              <a:buNone/>
            </a:pPr>
            <a:r>
              <a:rPr lang="en-US" sz="2000" b="0">
                <a:solidFill>
                  <a:srgbClr val="000099"/>
                </a:solidFill>
                <a:effectLst>
                  <a:outerShdw blurRad="38100" dist="19050" dir="2700000" algn="tl" rotWithShape="0">
                    <a:schemeClr val="dk1">
                      <a:alpha val="40000"/>
                    </a:schemeClr>
                  </a:outerShdw>
                </a:effectLst>
                <a:latin typeface="+mn-ea"/>
                <a:ea typeface="+mn-ea"/>
                <a:cs typeface="+mn-ea"/>
              </a:rPr>
              <a:t>  </a:t>
            </a:r>
            <a:r>
              <a:rPr sz="2000" b="0">
                <a:solidFill>
                  <a:srgbClr val="000099"/>
                </a:solidFill>
                <a:effectLst>
                  <a:outerShdw blurRad="38100" dist="19050" dir="2700000" algn="tl" rotWithShape="0">
                    <a:schemeClr val="dk1">
                      <a:alpha val="40000"/>
                    </a:schemeClr>
                  </a:outerShdw>
                </a:effectLst>
                <a:latin typeface="+mn-ea"/>
                <a:ea typeface="+mn-ea"/>
                <a:cs typeface="+mn-ea"/>
              </a:rPr>
              <a:t>优良工地，即作为参建单位参评衢江杯的，也须先参评市标化优良工地</a:t>
            </a:r>
            <a:r>
              <a:rPr lang="en-US" sz="2000" b="0">
                <a:solidFill>
                  <a:srgbClr val="000099"/>
                </a:solidFill>
                <a:effectLst>
                  <a:outerShdw blurRad="38100" dist="19050" dir="2700000" algn="tl" rotWithShape="0">
                    <a:schemeClr val="dk1">
                      <a:alpha val="40000"/>
                    </a:schemeClr>
                  </a:outerShdw>
                </a:effectLst>
                <a:latin typeface="+mn-ea"/>
                <a:ea typeface="+mn-ea"/>
                <a:cs typeface="+mn-ea"/>
              </a:rPr>
              <a:t> </a:t>
            </a:r>
            <a:endParaRPr lang="en-US" sz="2000" b="0">
              <a:solidFill>
                <a:srgbClr val="000099"/>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东文宋体" charset="0"/>
              <a:buNone/>
            </a:pPr>
            <a:r>
              <a:rPr lang="en-US" sz="2000" b="0">
                <a:solidFill>
                  <a:srgbClr val="000099"/>
                </a:solidFill>
                <a:effectLst>
                  <a:outerShdw blurRad="38100" dist="19050" dir="2700000" algn="tl" rotWithShape="0">
                    <a:schemeClr val="dk1">
                      <a:alpha val="40000"/>
                    </a:schemeClr>
                  </a:outerShdw>
                </a:effectLst>
                <a:latin typeface="+mn-ea"/>
                <a:ea typeface="+mn-ea"/>
                <a:cs typeface="+mn-ea"/>
              </a:rPr>
              <a:t> </a:t>
            </a:r>
            <a:r>
              <a:rPr sz="2000" b="0">
                <a:solidFill>
                  <a:srgbClr val="000099"/>
                </a:solidFill>
                <a:effectLst>
                  <a:outerShdw blurRad="38100" dist="19050" dir="2700000" algn="tl" rotWithShape="0">
                    <a:schemeClr val="dk1">
                      <a:alpha val="40000"/>
                    </a:schemeClr>
                  </a:outerShdw>
                </a:effectLst>
                <a:latin typeface="+mn-ea"/>
                <a:ea typeface="+mn-ea"/>
                <a:cs typeface="+mn-ea"/>
              </a:rPr>
              <a:t>（以参建单位身份参评）</a:t>
            </a:r>
            <a:r>
              <a:rPr lang="zh-CN" sz="2000" b="0">
                <a:solidFill>
                  <a:srgbClr val="000099"/>
                </a:solidFill>
                <a:effectLst>
                  <a:outerShdw blurRad="38100" dist="19050" dir="2700000" algn="tl" rotWithShape="0">
                    <a:schemeClr val="dk1">
                      <a:alpha val="40000"/>
                    </a:schemeClr>
                  </a:outerShdw>
                </a:effectLst>
                <a:latin typeface="+mn-ea"/>
                <a:ea typeface="+mn-ea"/>
                <a:cs typeface="+mn-ea"/>
              </a:rPr>
              <a:t>。</a:t>
            </a:r>
            <a:endParaRPr sz="2000" b="0">
              <a:solidFill>
                <a:srgbClr val="000099"/>
              </a:solidFill>
              <a:effectLst>
                <a:outerShdw blurRad="38100" dist="19050" dir="2700000" algn="tl" rotWithShape="0">
                  <a:schemeClr val="dk1">
                    <a:alpha val="40000"/>
                  </a:schemeClr>
                </a:outerShdw>
              </a:effectLst>
              <a:latin typeface="+mn-ea"/>
              <a:ea typeface="+mn-ea"/>
              <a:cs typeface="+mn-ea"/>
            </a:endParaRPr>
          </a:p>
          <a:p>
            <a:pPr marL="285750" indent="-285750" algn="l">
              <a:lnSpc>
                <a:spcPct val="200000"/>
              </a:lnSpc>
              <a:buClr>
                <a:srgbClr val="FF0000"/>
              </a:buClr>
              <a:buFont typeface="东文宋体" charset="0"/>
              <a:buChar char="◆"/>
            </a:pPr>
            <a:r>
              <a:rPr 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具体条文（“三、评选条件”</a:t>
            </a:r>
            <a:r>
              <a:rPr lang="en-US" alt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 </a:t>
            </a:r>
            <a:r>
              <a:rPr 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中第</a:t>
            </a:r>
            <a:r>
              <a:rPr lang="zh-CN" altLang="en-US" sz="2000">
                <a:solidFill>
                  <a:srgbClr val="FF0000"/>
                </a:solidFill>
                <a:effectLst>
                  <a:outerShdw blurRad="38100" dist="19050" dir="2700000" algn="tl" rotWithShape="0">
                    <a:schemeClr val="dk1">
                      <a:alpha val="40000"/>
                    </a:schemeClr>
                  </a:outerShdw>
                </a:effectLst>
                <a:latin typeface="+mn-ea"/>
                <a:ea typeface="+mn-ea"/>
                <a:cs typeface="+mn-ea"/>
                <a:sym typeface="+mn-ea"/>
              </a:rPr>
              <a:t>四</a:t>
            </a:r>
            <a:r>
              <a:rPr 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条、第五条的第二小条）：</a:t>
            </a:r>
            <a:endParaRPr lang="zh-CN" sz="2000" b="0">
              <a:solidFill>
                <a:srgbClr val="FF0000"/>
              </a:solidFill>
              <a:effectLst>
                <a:outerShdw blurRad="38100" dist="19050" dir="2700000" algn="tl" rotWithShape="0">
                  <a:schemeClr val="dk1">
                    <a:alpha val="40000"/>
                  </a:schemeClr>
                </a:outerShdw>
              </a:effectLst>
              <a:latin typeface="+mn-ea"/>
              <a:ea typeface="+mn-ea"/>
              <a:cs typeface="+mn-ea"/>
            </a:endParaRPr>
          </a:p>
          <a:p>
            <a:pPr marL="342900" indent="-342900" algn="l">
              <a:lnSpc>
                <a:spcPct val="200000"/>
              </a:lnSpc>
              <a:buClr>
                <a:srgbClr val="FF0000"/>
              </a:buClr>
              <a:buFont typeface="Arial" panose="02080604020202020204" pitchFamily="34" charset="0"/>
              <a:buChar char="•"/>
            </a:pPr>
            <a:r>
              <a:rPr lang="zh-CN" altLang="en-US" sz="2000">
                <a:solidFill>
                  <a:schemeClr val="tx1"/>
                </a:solidFill>
                <a:effectLst>
                  <a:outerShdw blurRad="38100" dist="19050" dir="2700000" algn="tl" rotWithShape="0">
                    <a:schemeClr val="dk1">
                      <a:alpha val="40000"/>
                    </a:schemeClr>
                  </a:outerShdw>
                </a:effectLst>
                <a:latin typeface="+mn-ea"/>
                <a:ea typeface="+mn-ea"/>
                <a:cs typeface="+mn-ea"/>
                <a:sym typeface="+mn-ea"/>
              </a:rPr>
              <a:t>（四）衢江杯应由工程的总承包或主要承建单位提出申请，当施工许可</a:t>
            </a:r>
            <a:r>
              <a:rPr lang="en-US" altLang="zh-CN" sz="2000">
                <a:solidFill>
                  <a:schemeClr val="tx1"/>
                </a:solidFill>
                <a:effectLst>
                  <a:outerShdw blurRad="38100" dist="19050" dir="2700000" algn="tl" rotWithShape="0">
                    <a:schemeClr val="dk1">
                      <a:alpha val="40000"/>
                    </a:schemeClr>
                  </a:outerShdw>
                </a:effectLst>
                <a:latin typeface="+mn-ea"/>
                <a:ea typeface="+mn-ea"/>
                <a:cs typeface="+mn-ea"/>
                <a:sym typeface="+mn-ea"/>
              </a:rPr>
              <a:t> </a:t>
            </a:r>
            <a:endParaRPr lang="en-US" altLang="zh-CN" sz="2000">
              <a:solidFill>
                <a:schemeClr val="tx1"/>
              </a:solidFill>
              <a:effectLst>
                <a:outerShdw blurRad="38100" dist="19050" dir="2700000" algn="tl" rotWithShape="0">
                  <a:schemeClr val="dk1">
                    <a:alpha val="40000"/>
                  </a:schemeClr>
                </a:outerShdw>
              </a:effectLst>
              <a:latin typeface="+mn-ea"/>
              <a:ea typeface="+mn-ea"/>
              <a:cs typeface="+mn-ea"/>
              <a:sym typeface="+mn-ea"/>
            </a:endParaRPr>
          </a:p>
          <a:p>
            <a:pPr marL="0" indent="0" algn="l">
              <a:lnSpc>
                <a:spcPct val="200000"/>
              </a:lnSpc>
              <a:buClr>
                <a:srgbClr val="FF0000"/>
              </a:buClr>
              <a:buFont typeface="Arial" panose="02080604020202020204" pitchFamily="34" charset="0"/>
              <a:buNone/>
            </a:pPr>
            <a:r>
              <a:rPr lang="en-US" altLang="zh-CN" sz="2000">
                <a:solidFill>
                  <a:schemeClr val="tx1"/>
                </a:solidFill>
                <a:effectLst>
                  <a:outerShdw blurRad="38100" dist="19050" dir="2700000" algn="tl" rotWithShape="0">
                    <a:schemeClr val="dk1">
                      <a:alpha val="40000"/>
                    </a:schemeClr>
                  </a:outerShdw>
                </a:effectLst>
                <a:latin typeface="+mn-ea"/>
                <a:ea typeface="+mn-ea"/>
                <a:cs typeface="+mn-ea"/>
                <a:sym typeface="+mn-ea"/>
              </a:rPr>
              <a:t>  </a:t>
            </a:r>
            <a:r>
              <a:rPr lang="zh-CN" altLang="en-US" sz="2000">
                <a:solidFill>
                  <a:schemeClr val="tx1"/>
                </a:solidFill>
                <a:effectLst>
                  <a:outerShdw blurRad="38100" dist="19050" dir="2700000" algn="tl" rotWithShape="0">
                    <a:schemeClr val="dk1">
                      <a:alpha val="40000"/>
                    </a:schemeClr>
                  </a:outerShdw>
                </a:effectLst>
                <a:latin typeface="+mn-ea"/>
                <a:ea typeface="+mn-ea"/>
                <a:cs typeface="+mn-ea"/>
                <a:sym typeface="+mn-ea"/>
              </a:rPr>
              <a:t>信息存在两家以上（含两家）主要承建单位的，应采取联合方式申报；</a:t>
            </a:r>
            <a:endParaRPr lang="zh-CN" altLang="en-US" sz="2000">
              <a:solidFill>
                <a:schemeClr val="tx1"/>
              </a:solidFill>
              <a:effectLst>
                <a:outerShdw blurRad="38100" dist="19050" dir="2700000" algn="tl" rotWithShape="0">
                  <a:schemeClr val="dk1">
                    <a:alpha val="40000"/>
                  </a:schemeClr>
                </a:outerShdw>
              </a:effectLst>
              <a:latin typeface="+mn-ea"/>
              <a:ea typeface="+mn-ea"/>
              <a:cs typeface="+mn-ea"/>
              <a:sym typeface="+mn-ea"/>
            </a:endParaRPr>
          </a:p>
          <a:p>
            <a:pPr marL="0" indent="0" algn="l">
              <a:lnSpc>
                <a:spcPct val="200000"/>
              </a:lnSpc>
              <a:buClr>
                <a:srgbClr val="FF0000"/>
              </a:buClr>
              <a:buFont typeface="Arial" panose="02080604020202020204" pitchFamily="34" charset="0"/>
              <a:buNone/>
            </a:pPr>
            <a:r>
              <a:rPr lang="en-US" altLang="zh-CN" sz="2000">
                <a:solidFill>
                  <a:schemeClr val="tx1"/>
                </a:solidFill>
                <a:effectLst>
                  <a:outerShdw blurRad="38100" dist="19050" dir="2700000" algn="tl" rotWithShape="0">
                    <a:schemeClr val="dk1">
                      <a:alpha val="40000"/>
                    </a:schemeClr>
                  </a:outerShdw>
                </a:effectLst>
                <a:latin typeface="+mn-ea"/>
                <a:ea typeface="+mn-ea"/>
                <a:cs typeface="+mn-ea"/>
                <a:sym typeface="+mn-ea"/>
              </a:rPr>
              <a:t>  </a:t>
            </a:r>
            <a:r>
              <a:rPr lang="zh-CN" altLang="en-US" sz="2000">
                <a:solidFill>
                  <a:schemeClr val="tx1"/>
                </a:solidFill>
                <a:effectLst>
                  <a:outerShdw blurRad="38100" dist="19050" dir="2700000" algn="tl" rotWithShape="0">
                    <a:schemeClr val="dk1">
                      <a:alpha val="40000"/>
                    </a:schemeClr>
                  </a:outerShdw>
                </a:effectLst>
                <a:latin typeface="+mn-ea"/>
                <a:ea typeface="+mn-ea"/>
                <a:cs typeface="+mn-ea"/>
                <a:sym typeface="+mn-ea"/>
              </a:rPr>
              <a:t>其他专业承包企业可以作为参建单位参与申报，但总数不得超过三家，</a:t>
            </a:r>
            <a:endParaRPr lang="zh-CN" altLang="en-US" sz="2000">
              <a:solidFill>
                <a:schemeClr val="tx1"/>
              </a:solidFill>
              <a:effectLst>
                <a:outerShdw blurRad="38100" dist="19050" dir="2700000" algn="tl" rotWithShape="0">
                  <a:schemeClr val="dk1">
                    <a:alpha val="40000"/>
                  </a:schemeClr>
                </a:outerShdw>
              </a:effectLst>
              <a:latin typeface="+mn-ea"/>
              <a:ea typeface="+mn-ea"/>
              <a:cs typeface="+mn-ea"/>
              <a:sym typeface="+mn-ea"/>
            </a:endParaRPr>
          </a:p>
          <a:p>
            <a:pPr marL="0" indent="0" algn="l">
              <a:lnSpc>
                <a:spcPct val="200000"/>
              </a:lnSpc>
              <a:buClr>
                <a:srgbClr val="FF0000"/>
              </a:buClr>
              <a:buFont typeface="Arial" panose="02080604020202020204" pitchFamily="34" charset="0"/>
              <a:buNone/>
            </a:pPr>
            <a:r>
              <a:rPr lang="zh-CN" altLang="en-US" sz="2000">
                <a:solidFill>
                  <a:schemeClr val="tx1"/>
                </a:solidFill>
                <a:effectLst>
                  <a:outerShdw blurRad="38100" dist="19050" dir="2700000" algn="tl" rotWithShape="0">
                    <a:schemeClr val="dk1">
                      <a:alpha val="40000"/>
                    </a:schemeClr>
                  </a:outerShdw>
                </a:effectLst>
                <a:latin typeface="+mn-ea"/>
                <a:ea typeface="+mn-ea"/>
                <a:cs typeface="+mn-ea"/>
                <a:sym typeface="+mn-ea"/>
              </a:rPr>
              <a:t> </a:t>
            </a:r>
            <a:r>
              <a:rPr lang="en-US" altLang="zh-CN" sz="2000">
                <a:solidFill>
                  <a:schemeClr val="tx1"/>
                </a:solidFill>
                <a:effectLst>
                  <a:outerShdw blurRad="38100" dist="19050" dir="2700000" algn="tl" rotWithShape="0">
                    <a:schemeClr val="dk1">
                      <a:alpha val="40000"/>
                    </a:schemeClr>
                  </a:outerShdw>
                </a:effectLst>
                <a:latin typeface="+mn-ea"/>
                <a:ea typeface="+mn-ea"/>
                <a:cs typeface="+mn-ea"/>
                <a:sym typeface="+mn-ea"/>
              </a:rPr>
              <a:t> </a:t>
            </a:r>
            <a:r>
              <a:rPr lang="zh-CN" altLang="en-US" sz="2000">
                <a:solidFill>
                  <a:schemeClr val="tx1"/>
                </a:solidFill>
                <a:effectLst>
                  <a:outerShdw blurRad="38100" dist="19050" dir="2700000" algn="tl" rotWithShape="0">
                    <a:schemeClr val="dk1">
                      <a:alpha val="40000"/>
                    </a:schemeClr>
                  </a:outerShdw>
                </a:effectLst>
                <a:latin typeface="+mn-ea"/>
                <a:ea typeface="+mn-ea"/>
                <a:cs typeface="+mn-ea"/>
                <a:sym typeface="+mn-ea"/>
              </a:rPr>
              <a:t>参建单位的申报资料由工程的主要承建单位统一汇总申报。</a:t>
            </a:r>
            <a:endParaRPr lang="zh-CN" altLang="en-US" sz="2000">
              <a:effectLst>
                <a:outerShdw blurRad="38100" dist="19050" dir="2700000" algn="tl" rotWithShape="0">
                  <a:schemeClr val="dk1">
                    <a:alpha val="40000"/>
                  </a:schemeClr>
                </a:outerShdw>
              </a:effectLst>
              <a:latin typeface="+mn-ea"/>
              <a:ea typeface="+mn-ea"/>
              <a:cs typeface="+mn-ea"/>
              <a:sym typeface="+mn-ea"/>
            </a:endParaRPr>
          </a:p>
          <a:p>
            <a:pPr marL="342900" indent="-342900" algn="l">
              <a:lnSpc>
                <a:spcPct val="200000"/>
              </a:lnSpc>
              <a:buClr>
                <a:srgbClr val="FF0000"/>
              </a:buClr>
              <a:buFont typeface="Arial" panose="02080604020202020204" pitchFamily="34" charset="0"/>
              <a:buChar char="•"/>
            </a:pPr>
            <a:r>
              <a:rPr lang="zh-CN" altLang="en-US" sz="2000">
                <a:effectLst>
                  <a:outerShdw blurRad="38100" dist="19050" dir="2700000" algn="tl" rotWithShape="0">
                    <a:schemeClr val="dk1">
                      <a:alpha val="40000"/>
                    </a:schemeClr>
                  </a:outerShdw>
                </a:effectLst>
                <a:latin typeface="+mn-ea"/>
                <a:ea typeface="+mn-ea"/>
                <a:cs typeface="+mn-ea"/>
                <a:sym typeface="+mn-ea"/>
              </a:rPr>
              <a:t>（五）衢江杯申报项目的承建单位、参建单位应符合下列条件：</a:t>
            </a:r>
            <a:endParaRPr lang="zh-CN" altLang="en-US" sz="2000">
              <a:effectLst>
                <a:outerShdw blurRad="38100" dist="19050" dir="2700000" algn="tl" rotWithShape="0">
                  <a:schemeClr val="dk1">
                    <a:alpha val="40000"/>
                  </a:schemeClr>
                </a:outerShdw>
              </a:effectLst>
              <a:latin typeface="+mn-ea"/>
              <a:ea typeface="+mn-ea"/>
              <a:cs typeface="+mn-ea"/>
              <a:sym typeface="+mn-ea"/>
            </a:endParaRPr>
          </a:p>
        </p:txBody>
      </p:sp>
      <p:cxnSp>
        <p:nvCxnSpPr>
          <p:cNvPr id="4" name="直接连接符 3"/>
          <p:cNvCxnSpPr/>
          <p:nvPr/>
        </p:nvCxnSpPr>
        <p:spPr>
          <a:xfrm>
            <a:off x="3646170" y="1160780"/>
            <a:ext cx="1335405" cy="1905"/>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2" name="直接连接符 1"/>
          <p:cNvCxnSpPr/>
          <p:nvPr/>
        </p:nvCxnSpPr>
        <p:spPr>
          <a:xfrm flipV="true">
            <a:off x="912495" y="4788535"/>
            <a:ext cx="7547610" cy="10795"/>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sp>
        <p:nvSpPr>
          <p:cNvPr id="7" name="矩形 6"/>
          <p:cNvSpPr/>
          <p:nvPr/>
        </p:nvSpPr>
        <p:spPr>
          <a:xfrm>
            <a:off x="7642860" y="31115"/>
            <a:ext cx="1452880" cy="583565"/>
          </a:xfrm>
          <a:prstGeom prst="rect">
            <a:avLst/>
          </a:prstGeom>
          <a:noFill/>
          <a:ln w="9525">
            <a:noFill/>
          </a:ln>
          <a:effectLst>
            <a:glow rad="228600">
              <a:schemeClr val="accent2">
                <a:satMod val="175000"/>
                <a:alpha val="40000"/>
              </a:schemeClr>
            </a:glow>
          </a:effectLst>
        </p:spPr>
        <p:txBody>
          <a:bodyPr wrap="square" anchor="t" anchorCtr="false">
            <a:spAutoFit/>
          </a:bodyPr>
          <a:p>
            <a:pPr lvl="0" algn="l" defTabSz="914400" eaLnBrk="1" fontAlgn="auto" hangingPunct="1">
              <a:buClrTx/>
              <a:buSzTx/>
              <a:buFontTx/>
            </a:pPr>
            <a:r>
              <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rPr>
              <a:t>修订主要内容（衢江杯）</a:t>
            </a:r>
            <a:endPar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 calcmode="lin" valueType="num">
                                      <p:cBhvr additive="base">
                                        <p:cTn id="12"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 calcmode="lin" valueType="num">
                                      <p:cBhvr additive="base">
                                        <p:cTn id="1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linds(horizontal)">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4"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 calcmode="lin" valueType="num">
                                      <p:cBhvr additive="base">
                                        <p:cTn id="28" dur="500"/>
                                        <p:tgtEl>
                                          <p:spTgt spid="6">
                                            <p:txEl>
                                              <p:pRg st="3" end="3"/>
                                            </p:txEl>
                                          </p:spTgt>
                                        </p:tgtEl>
                                        <p:attrNameLst>
                                          <p:attrName>ppt_y</p:attrName>
                                        </p:attrNameLst>
                                      </p:cBhvr>
                                      <p:tavLst>
                                        <p:tav tm="0">
                                          <p:val>
                                            <p:strVal val="#ppt_y+#ppt_h*1.125000"/>
                                          </p:val>
                                        </p:tav>
                                        <p:tav tm="100000">
                                          <p:val>
                                            <p:strVal val="#ppt_y"/>
                                          </p:val>
                                        </p:tav>
                                      </p:tavLst>
                                    </p:anim>
                                    <p:animEffect transition="in" filter="wipe(up)">
                                      <p:cBhvr>
                                        <p:cTn id="29" dur="500"/>
                                        <p:tgtEl>
                                          <p:spTgt spid="6">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nodeType="clickEffect">
                                  <p:stCondLst>
                                    <p:cond delay="0"/>
                                  </p:stCondLst>
                                  <p:childTnLst>
                                    <p:set>
                                      <p:cBhvr>
                                        <p:cTn id="33" dur="1" fill="hold">
                                          <p:stCondLst>
                                            <p:cond delay="0"/>
                                          </p:stCondLst>
                                        </p:cTn>
                                        <p:tgtEl>
                                          <p:spTgt spid="6">
                                            <p:txEl>
                                              <p:pRg st="4" end="4"/>
                                            </p:txEl>
                                          </p:spTgt>
                                        </p:tgtEl>
                                        <p:attrNameLst>
                                          <p:attrName>style.visibility</p:attrName>
                                        </p:attrNameLst>
                                      </p:cBhvr>
                                      <p:to>
                                        <p:strVal val="visible"/>
                                      </p:to>
                                    </p:set>
                                    <p:animEffect transition="in" filter="blinds(horizontal)">
                                      <p:cBhvr>
                                        <p:cTn id="34" dur="500"/>
                                        <p:tgtEl>
                                          <p:spTgt spid="6">
                                            <p:txEl>
                                              <p:pRg st="4" end="4"/>
                                            </p:txEl>
                                          </p:spTgt>
                                        </p:tgtEl>
                                      </p:cBhvr>
                                    </p:animEffect>
                                  </p:childTnLst>
                                </p:cTn>
                              </p:par>
                              <p:par>
                                <p:cTn id="35" presetID="3" presetClass="entr" presetSubtype="10" fill="hold" nodeType="with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Effect transition="in" filter="blinds(horizontal)">
                                      <p:cBhvr>
                                        <p:cTn id="37" dur="500"/>
                                        <p:tgtEl>
                                          <p:spTgt spid="6">
                                            <p:txEl>
                                              <p:pRg st="5" end="5"/>
                                            </p:txEl>
                                          </p:spTgt>
                                        </p:tgtEl>
                                      </p:cBhvr>
                                    </p:animEffect>
                                  </p:childTnLst>
                                </p:cTn>
                              </p:par>
                              <p:par>
                                <p:cTn id="38" presetID="3" presetClass="entr" presetSubtype="10" fill="hold" nodeType="withEffect">
                                  <p:stCondLst>
                                    <p:cond delay="0"/>
                                  </p:stCondLst>
                                  <p:childTnLst>
                                    <p:set>
                                      <p:cBhvr>
                                        <p:cTn id="39" dur="1" fill="hold">
                                          <p:stCondLst>
                                            <p:cond delay="0"/>
                                          </p:stCondLst>
                                        </p:cTn>
                                        <p:tgtEl>
                                          <p:spTgt spid="6">
                                            <p:txEl>
                                              <p:pRg st="6" end="6"/>
                                            </p:txEl>
                                          </p:spTgt>
                                        </p:tgtEl>
                                        <p:attrNameLst>
                                          <p:attrName>style.visibility</p:attrName>
                                        </p:attrNameLst>
                                      </p:cBhvr>
                                      <p:to>
                                        <p:strVal val="visible"/>
                                      </p:to>
                                    </p:set>
                                    <p:animEffect transition="in" filter="blinds(horizontal)">
                                      <p:cBhvr>
                                        <p:cTn id="40" dur="500"/>
                                        <p:tgtEl>
                                          <p:spTgt spid="6">
                                            <p:txEl>
                                              <p:pRg st="6" end="6"/>
                                            </p:txEl>
                                          </p:spTgt>
                                        </p:tgtEl>
                                      </p:cBhvr>
                                    </p:animEffect>
                                  </p:childTnLst>
                                </p:cTn>
                              </p:par>
                              <p:par>
                                <p:cTn id="41" presetID="3" presetClass="entr" presetSubtype="10" fill="hold" nodeType="withEffect">
                                  <p:stCondLst>
                                    <p:cond delay="0"/>
                                  </p:stCondLst>
                                  <p:childTnLst>
                                    <p:set>
                                      <p:cBhvr>
                                        <p:cTn id="42" dur="1" fill="hold">
                                          <p:stCondLst>
                                            <p:cond delay="0"/>
                                          </p:stCondLst>
                                        </p:cTn>
                                        <p:tgtEl>
                                          <p:spTgt spid="6">
                                            <p:txEl>
                                              <p:pRg st="7" end="7"/>
                                            </p:txEl>
                                          </p:spTgt>
                                        </p:tgtEl>
                                        <p:attrNameLst>
                                          <p:attrName>style.visibility</p:attrName>
                                        </p:attrNameLst>
                                      </p:cBhvr>
                                      <p:to>
                                        <p:strVal val="visible"/>
                                      </p:to>
                                    </p:set>
                                    <p:animEffect transition="in" filter="blinds(horizontal)">
                                      <p:cBhvr>
                                        <p:cTn id="43" dur="500"/>
                                        <p:tgtEl>
                                          <p:spTgt spid="6">
                                            <p:txEl>
                                              <p:pRg st="7" end="7"/>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nodeType="clickEffect">
                                  <p:stCondLst>
                                    <p:cond delay="0"/>
                                  </p:stCondLst>
                                  <p:childTnLst>
                                    <p:set>
                                      <p:cBhvr>
                                        <p:cTn id="47" dur="1" fill="hold">
                                          <p:stCondLst>
                                            <p:cond delay="0"/>
                                          </p:stCondLst>
                                        </p:cTn>
                                        <p:tgtEl>
                                          <p:spTgt spid="2"/>
                                        </p:tgtEl>
                                        <p:attrNameLst>
                                          <p:attrName>style.visibility</p:attrName>
                                        </p:attrNameLst>
                                      </p:cBhvr>
                                      <p:to>
                                        <p:strVal val="visible"/>
                                      </p:to>
                                    </p:set>
                                    <p:animEffect transition="in" filter="blinds(horizontal)">
                                      <p:cBhvr>
                                        <p:cTn id="48" dur="500"/>
                                        <p:tgtEl>
                                          <p:spTgt spid="2"/>
                                        </p:tgtEl>
                                      </p:cBhvr>
                                    </p:animEffect>
                                  </p:childTnLst>
                                </p:cTn>
                              </p:par>
                            </p:childTnLst>
                          </p:cTn>
                        </p:par>
                      </p:childTnLst>
                    </p:cTn>
                  </p:par>
                  <p:par>
                    <p:cTn id="49" fill="hold">
                      <p:stCondLst>
                        <p:cond delay="indefinite"/>
                      </p:stCondLst>
                      <p:childTnLst>
                        <p:par>
                          <p:cTn id="50" fill="hold">
                            <p:stCondLst>
                              <p:cond delay="0"/>
                            </p:stCondLst>
                            <p:childTnLst>
                              <p:par>
                                <p:cTn id="51" presetID="3" presetClass="entr" presetSubtype="10" fill="hold" nodeType="clickEffect">
                                  <p:stCondLst>
                                    <p:cond delay="0"/>
                                  </p:stCondLst>
                                  <p:childTnLst>
                                    <p:set>
                                      <p:cBhvr>
                                        <p:cTn id="52" dur="1" fill="hold">
                                          <p:stCondLst>
                                            <p:cond delay="0"/>
                                          </p:stCondLst>
                                        </p:cTn>
                                        <p:tgtEl>
                                          <p:spTgt spid="6">
                                            <p:txEl>
                                              <p:pRg st="8" end="8"/>
                                            </p:txEl>
                                          </p:spTgt>
                                        </p:tgtEl>
                                        <p:attrNameLst>
                                          <p:attrName>style.visibility</p:attrName>
                                        </p:attrNameLst>
                                      </p:cBhvr>
                                      <p:to>
                                        <p:strVal val="visible"/>
                                      </p:to>
                                    </p:set>
                                    <p:animEffect transition="in" filter="blinds(horizontal)">
                                      <p:cBhvr>
                                        <p:cTn id="53"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true"/>
          <p:nvPr/>
        </p:nvSpPr>
        <p:spPr>
          <a:xfrm>
            <a:off x="504825" y="622300"/>
            <a:ext cx="8429625" cy="2553335"/>
          </a:xfrm>
          <a:prstGeom prst="rect">
            <a:avLst/>
          </a:prstGeom>
          <a:noFill/>
          <a:ln w="9525">
            <a:noFill/>
          </a:ln>
        </p:spPr>
        <p:txBody>
          <a:bodyPr wrap="square">
            <a:spAutoFit/>
          </a:bodyPr>
          <a:p>
            <a:pPr marL="0" indent="0" algn="l">
              <a:lnSpc>
                <a:spcPct val="200000"/>
              </a:lnSpc>
              <a:buClr>
                <a:srgbClr val="FF0000"/>
              </a:buClr>
              <a:buFont typeface="东文宋体" charset="0"/>
              <a:buNone/>
            </a:pPr>
            <a:r>
              <a:rPr lang="en-US" sz="2000" b="0">
                <a:solidFill>
                  <a:schemeClr val="tx1"/>
                </a:solidFill>
                <a:effectLst>
                  <a:outerShdw blurRad="38100" dist="19050" dir="2700000" algn="tl" rotWithShape="0">
                    <a:schemeClr val="dk1">
                      <a:alpha val="40000"/>
                    </a:schemeClr>
                  </a:outerShdw>
                </a:effectLst>
                <a:latin typeface="+mn-ea"/>
                <a:ea typeface="+mn-ea"/>
                <a:cs typeface="+mn-ea"/>
              </a:rPr>
              <a:t> </a:t>
            </a:r>
            <a:r>
              <a:rPr sz="2000" b="0">
                <a:solidFill>
                  <a:schemeClr val="tx1"/>
                </a:solidFill>
                <a:effectLst>
                  <a:outerShdw blurRad="38100" dist="19050" dir="2700000" algn="tl" rotWithShape="0">
                    <a:schemeClr val="dk1">
                      <a:alpha val="40000"/>
                    </a:schemeClr>
                  </a:outerShdw>
                </a:effectLst>
                <a:latin typeface="+mn-ea"/>
                <a:ea typeface="+mn-ea"/>
                <a:cs typeface="+mn-ea"/>
              </a:rPr>
              <a:t>2.参建单位：</a:t>
            </a:r>
            <a:endParaRPr sz="2000" b="0">
              <a:solidFill>
                <a:schemeClr val="tx1"/>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东文宋体" charset="0"/>
              <a:buNone/>
            </a:pPr>
            <a:r>
              <a:rPr sz="2000" b="0">
                <a:solidFill>
                  <a:schemeClr val="tx1"/>
                </a:solidFill>
                <a:effectLst>
                  <a:outerShdw blurRad="38100" dist="19050" dir="2700000" algn="tl" rotWithShape="0">
                    <a:schemeClr val="dk1">
                      <a:alpha val="40000"/>
                    </a:schemeClr>
                  </a:outerShdw>
                </a:effectLst>
                <a:latin typeface="+mn-ea"/>
                <a:ea typeface="+mn-ea"/>
                <a:cs typeface="+mn-ea"/>
              </a:rPr>
              <a:t>（2）被评定衢州市建筑施工安全生产标准化管理优良工地参建单位（专业工程如设立市级施工标准化工地评选的，应被评为市级专业工程施工标准化工地参建单位）。</a:t>
            </a:r>
            <a:endParaRPr sz="2000" b="0">
              <a:solidFill>
                <a:schemeClr val="tx1"/>
              </a:solidFill>
              <a:effectLst>
                <a:outerShdw blurRad="38100" dist="19050" dir="2700000" algn="tl" rotWithShape="0">
                  <a:schemeClr val="dk1">
                    <a:alpha val="40000"/>
                  </a:schemeClr>
                </a:outerShdw>
              </a:effectLst>
              <a:latin typeface="+mn-ea"/>
              <a:ea typeface="+mn-ea"/>
              <a:cs typeface="+mn-ea"/>
            </a:endParaRPr>
          </a:p>
        </p:txBody>
      </p:sp>
      <p:cxnSp>
        <p:nvCxnSpPr>
          <p:cNvPr id="4" name="直接连接符 3"/>
          <p:cNvCxnSpPr/>
          <p:nvPr/>
        </p:nvCxnSpPr>
        <p:spPr>
          <a:xfrm flipV="true">
            <a:off x="6083935" y="1894840"/>
            <a:ext cx="2160270" cy="22225"/>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sp>
        <p:nvSpPr>
          <p:cNvPr id="7" name="矩形 6"/>
          <p:cNvSpPr/>
          <p:nvPr/>
        </p:nvSpPr>
        <p:spPr>
          <a:xfrm>
            <a:off x="7642860" y="31115"/>
            <a:ext cx="1452880" cy="583565"/>
          </a:xfrm>
          <a:prstGeom prst="rect">
            <a:avLst/>
          </a:prstGeom>
          <a:noFill/>
          <a:ln w="9525">
            <a:noFill/>
          </a:ln>
          <a:effectLst>
            <a:glow rad="228600">
              <a:schemeClr val="accent2">
                <a:satMod val="175000"/>
                <a:alpha val="40000"/>
              </a:schemeClr>
            </a:glow>
          </a:effectLst>
        </p:spPr>
        <p:txBody>
          <a:bodyPr wrap="square" anchor="t" anchorCtr="false">
            <a:spAutoFit/>
          </a:bodyPr>
          <a:p>
            <a:pPr lvl="0" algn="l" defTabSz="914400" eaLnBrk="1" fontAlgn="auto" hangingPunct="1">
              <a:buClrTx/>
              <a:buSzTx/>
              <a:buFontTx/>
            </a:pPr>
            <a:r>
              <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rPr>
              <a:t>修订主要内容（衢江杯）</a:t>
            </a:r>
            <a:endPar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1000" fill="hold"/>
                                        <p:tgtEl>
                                          <p:spTgt spid="6">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6">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6">
                                            <p:txEl>
                                              <p:pRg st="0" end="0"/>
                                            </p:txEl>
                                          </p:spTgt>
                                        </p:tgtEl>
                                      </p:cBhvr>
                                    </p:animEffect>
                                  </p:childTnLst>
                                </p:cTn>
                              </p:par>
                            </p:childTnLst>
                          </p:cTn>
                        </p:par>
                        <p:par>
                          <p:cTn id="10" fill="hold">
                            <p:stCondLst>
                              <p:cond delay="1000"/>
                            </p:stCondLst>
                            <p:childTnLst>
                              <p:par>
                                <p:cTn id="11" presetID="55" presetClass="entr" presetSubtype="0" fill="hold" nodeType="after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p:cTn id="13" dur="1000" fill="hold"/>
                                        <p:tgtEl>
                                          <p:spTgt spid="6">
                                            <p:txEl>
                                              <p:pRg st="1" end="1"/>
                                            </p:txEl>
                                          </p:spTgt>
                                        </p:tgtEl>
                                        <p:attrNameLst>
                                          <p:attrName>ppt_w</p:attrName>
                                        </p:attrNameLst>
                                      </p:cBhvr>
                                      <p:tavLst>
                                        <p:tav tm="0">
                                          <p:val>
                                            <p:strVal val="#ppt_w*0.70"/>
                                          </p:val>
                                        </p:tav>
                                        <p:tav tm="100000">
                                          <p:val>
                                            <p:strVal val="#ppt_w"/>
                                          </p:val>
                                        </p:tav>
                                      </p:tavLst>
                                    </p:anim>
                                    <p:anim calcmode="lin" valueType="num">
                                      <p:cBhvr>
                                        <p:cTn id="14" dur="1000" fill="hold"/>
                                        <p:tgtEl>
                                          <p:spTgt spid="6">
                                            <p:txEl>
                                              <p:pRg st="1" end="1"/>
                                            </p:txEl>
                                          </p:spTgt>
                                        </p:tgtEl>
                                        <p:attrNameLst>
                                          <p:attrName>ppt_h</p:attrName>
                                        </p:attrNameLst>
                                      </p:cBhvr>
                                      <p:tavLst>
                                        <p:tav tm="0">
                                          <p:val>
                                            <p:strVal val="#ppt_h"/>
                                          </p:val>
                                        </p:tav>
                                        <p:tav tm="100000">
                                          <p:val>
                                            <p:strVal val="#ppt_h"/>
                                          </p:val>
                                        </p:tav>
                                      </p:tavLst>
                                    </p:anim>
                                    <p:animEffect transition="in" filter="fade">
                                      <p:cBhvr>
                                        <p:cTn id="15" dur="1000"/>
                                        <p:tgtEl>
                                          <p:spTgt spid="6">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linds(horizontal)">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true"/>
          <p:nvPr/>
        </p:nvSpPr>
        <p:spPr>
          <a:xfrm>
            <a:off x="521970" y="468630"/>
            <a:ext cx="8429625" cy="5631180"/>
          </a:xfrm>
          <a:prstGeom prst="rect">
            <a:avLst/>
          </a:prstGeom>
          <a:noFill/>
          <a:ln w="9525">
            <a:noFill/>
          </a:ln>
        </p:spPr>
        <p:txBody>
          <a:bodyPr wrap="square">
            <a:spAutoFit/>
          </a:bodyPr>
          <a:p>
            <a:pPr marL="0" indent="0" algn="l">
              <a:lnSpc>
                <a:spcPct val="200000"/>
              </a:lnSpc>
              <a:buClr>
                <a:srgbClr val="FF0000"/>
              </a:buClr>
              <a:buFont typeface="东文宋体" charset="0"/>
              <a:buNone/>
            </a:pPr>
            <a:r>
              <a:rPr lang="en-US" sz="2000" b="0">
                <a:solidFill>
                  <a:srgbClr val="000099"/>
                </a:solidFill>
                <a:effectLst>
                  <a:outerShdw blurRad="38100" dist="19050" dir="2700000" algn="tl" rotWithShape="0">
                    <a:schemeClr val="dk1">
                      <a:alpha val="40000"/>
                    </a:schemeClr>
                  </a:outerShdw>
                </a:effectLst>
                <a:latin typeface="+mn-ea"/>
                <a:ea typeface="+mn-ea"/>
                <a:cs typeface="+mn-ea"/>
              </a:rPr>
              <a:t>10</a:t>
            </a:r>
            <a:r>
              <a:rPr sz="2000" b="0">
                <a:solidFill>
                  <a:srgbClr val="000099"/>
                </a:solidFill>
                <a:effectLst>
                  <a:outerShdw blurRad="38100" dist="19050" dir="2700000" algn="tl" rotWithShape="0">
                    <a:schemeClr val="dk1">
                      <a:alpha val="40000"/>
                    </a:schemeClr>
                  </a:outerShdw>
                </a:effectLst>
                <a:latin typeface="+mn-ea"/>
                <a:ea typeface="+mn-ea"/>
                <a:cs typeface="+mn-ea"/>
              </a:rPr>
              <a:t>.</a:t>
            </a:r>
            <a:r>
              <a:rPr sz="2000">
                <a:solidFill>
                  <a:srgbClr val="000099"/>
                </a:solidFill>
                <a:effectLst>
                  <a:outerShdw blurRad="38100" dist="19050" dir="2700000" algn="tl" rotWithShape="0">
                    <a:schemeClr val="dk1">
                      <a:alpha val="40000"/>
                    </a:schemeClr>
                  </a:outerShdw>
                </a:effectLst>
                <a:latin typeface="+mn-ea"/>
                <a:ea typeface="+mn-ea"/>
                <a:cs typeface="+mn-ea"/>
              </a:rPr>
              <a:t>对参建单位申报规模要求进行适当修改</a:t>
            </a:r>
            <a:r>
              <a:rPr lang="zh-CN" sz="2000">
                <a:solidFill>
                  <a:srgbClr val="000099"/>
                </a:solidFill>
                <a:effectLst>
                  <a:outerShdw blurRad="38100" dist="19050" dir="2700000" algn="tl" rotWithShape="0">
                    <a:schemeClr val="dk1">
                      <a:alpha val="40000"/>
                    </a:schemeClr>
                  </a:outerShdw>
                </a:effectLst>
                <a:latin typeface="+mn-ea"/>
                <a:ea typeface="+mn-ea"/>
                <a:cs typeface="+mn-ea"/>
              </a:rPr>
              <a:t>。</a:t>
            </a:r>
            <a:endParaRPr lang="zh-CN" sz="2000">
              <a:solidFill>
                <a:srgbClr val="000099"/>
              </a:solidFill>
              <a:effectLst>
                <a:outerShdw blurRad="38100" dist="19050" dir="2700000" algn="tl" rotWithShape="0">
                  <a:schemeClr val="dk1">
                    <a:alpha val="40000"/>
                  </a:schemeClr>
                </a:outerShdw>
              </a:effectLst>
              <a:latin typeface="+mn-ea"/>
              <a:ea typeface="+mn-ea"/>
              <a:cs typeface="+mn-ea"/>
            </a:endParaRPr>
          </a:p>
          <a:p>
            <a:pPr marL="0" indent="0" algn="l">
              <a:lnSpc>
                <a:spcPct val="200000"/>
              </a:lnSpc>
              <a:buClr>
                <a:srgbClr val="FF0000"/>
              </a:buClr>
              <a:buFont typeface="东文宋体" charset="0"/>
              <a:buNone/>
            </a:pPr>
            <a:r>
              <a:rPr sz="2000">
                <a:solidFill>
                  <a:srgbClr val="000099"/>
                </a:solidFill>
                <a:effectLst>
                  <a:outerShdw blurRad="38100" dist="19050" dir="2700000" algn="tl" rotWithShape="0">
                    <a:schemeClr val="dk1">
                      <a:alpha val="40000"/>
                    </a:schemeClr>
                  </a:outerShdw>
                </a:effectLst>
                <a:latin typeface="+mn-ea"/>
                <a:ea typeface="+mn-ea"/>
                <a:cs typeface="+mn-ea"/>
              </a:rPr>
              <a:t>（</a:t>
            </a:r>
            <a:r>
              <a:rPr lang="zh-CN" sz="2000">
                <a:solidFill>
                  <a:srgbClr val="000099"/>
                </a:solidFill>
                <a:effectLst>
                  <a:outerShdw blurRad="38100" dist="19050" dir="2700000" algn="tl" rotWithShape="0">
                    <a:schemeClr val="dk1">
                      <a:alpha val="40000"/>
                    </a:schemeClr>
                  </a:outerShdw>
                </a:effectLst>
                <a:latin typeface="+mn-ea"/>
                <a:ea typeface="+mn-ea"/>
                <a:cs typeface="+mn-ea"/>
              </a:rPr>
              <a:t>即</a:t>
            </a:r>
            <a:r>
              <a:rPr sz="2000">
                <a:solidFill>
                  <a:srgbClr val="000099"/>
                </a:solidFill>
                <a:effectLst>
                  <a:outerShdw blurRad="38100" dist="19050" dir="2700000" algn="tl" rotWithShape="0">
                    <a:schemeClr val="dk1">
                      <a:alpha val="40000"/>
                    </a:schemeClr>
                  </a:outerShdw>
                </a:effectLst>
                <a:latin typeface="+mn-ea"/>
                <a:ea typeface="+mn-ea"/>
                <a:cs typeface="+mn-ea"/>
              </a:rPr>
              <a:t>由原来要求“完成的建安合同造价占总建安合同造价20%以上且不低于200万”修改为“完成的建安合同造价占总建安合同造价20%以上且不低于200万，或未达到20%但不低于500万元”）</a:t>
            </a:r>
            <a:endParaRPr sz="2000" b="0">
              <a:solidFill>
                <a:srgbClr val="000099"/>
              </a:solidFill>
              <a:effectLst>
                <a:outerShdw blurRad="38100" dist="19050" dir="2700000" algn="tl" rotWithShape="0">
                  <a:schemeClr val="dk1">
                    <a:alpha val="40000"/>
                  </a:schemeClr>
                </a:outerShdw>
              </a:effectLst>
              <a:latin typeface="+mn-ea"/>
              <a:ea typeface="+mn-ea"/>
              <a:cs typeface="+mn-ea"/>
            </a:endParaRPr>
          </a:p>
          <a:p>
            <a:pPr marL="285750" indent="-285750" algn="l">
              <a:lnSpc>
                <a:spcPct val="200000"/>
              </a:lnSpc>
              <a:buClr>
                <a:srgbClr val="FF0000"/>
              </a:buClr>
              <a:buFont typeface="东文宋体" charset="0"/>
              <a:buChar char="◆"/>
            </a:pPr>
            <a:r>
              <a:rPr 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具体条文（“三、评选条件”</a:t>
            </a:r>
            <a:r>
              <a:rPr lang="en-US" alt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 </a:t>
            </a:r>
            <a:r>
              <a:rPr 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中第五条的第二小条）：</a:t>
            </a:r>
            <a:endParaRPr lang="zh-CN" sz="2000" b="0">
              <a:solidFill>
                <a:srgbClr val="FF0000"/>
              </a:solidFill>
              <a:effectLst>
                <a:outerShdw blurRad="38100" dist="19050" dir="2700000" algn="tl" rotWithShape="0">
                  <a:schemeClr val="dk1">
                    <a:alpha val="40000"/>
                  </a:schemeClr>
                </a:outerShdw>
              </a:effectLst>
              <a:latin typeface="+mn-ea"/>
              <a:ea typeface="+mn-ea"/>
              <a:cs typeface="+mn-ea"/>
            </a:endParaRPr>
          </a:p>
          <a:p>
            <a:pPr marL="342900" indent="-342900" algn="l">
              <a:lnSpc>
                <a:spcPct val="200000"/>
              </a:lnSpc>
              <a:buClr>
                <a:srgbClr val="FF0000"/>
              </a:buClr>
              <a:buFont typeface="Arial" panose="02080604020202020204" pitchFamily="34" charset="0"/>
              <a:buChar char="•"/>
            </a:pPr>
            <a:r>
              <a:rPr lang="zh-CN" altLang="en-US" sz="2000">
                <a:effectLst>
                  <a:outerShdw blurRad="38100" dist="19050" dir="2700000" algn="tl" rotWithShape="0">
                    <a:schemeClr val="dk1">
                      <a:alpha val="40000"/>
                    </a:schemeClr>
                  </a:outerShdw>
                </a:effectLst>
                <a:latin typeface="+mn-ea"/>
                <a:ea typeface="+mn-ea"/>
                <a:cs typeface="+mn-ea"/>
                <a:sym typeface="+mn-ea"/>
              </a:rPr>
              <a:t>（五）衢江杯申报项目的承建单位、参建单位应符合下列条件：</a:t>
            </a:r>
            <a:endParaRPr lang="zh-CN" altLang="en-US" sz="2000">
              <a:effectLst>
                <a:outerShdw blurRad="38100" dist="19050" dir="2700000" algn="tl" rotWithShape="0">
                  <a:schemeClr val="dk1">
                    <a:alpha val="40000"/>
                  </a:schemeClr>
                </a:outerShdw>
              </a:effectLst>
              <a:latin typeface="+mn-ea"/>
              <a:ea typeface="+mn-ea"/>
              <a:cs typeface="+mn-ea"/>
              <a:sym typeface="+mn-ea"/>
            </a:endParaRPr>
          </a:p>
          <a:p>
            <a:pPr marL="0" indent="0" algn="l">
              <a:lnSpc>
                <a:spcPct val="200000"/>
              </a:lnSpc>
              <a:buClr>
                <a:srgbClr val="FF0000"/>
              </a:buClr>
              <a:buFont typeface="Arial" panose="02080604020202020204" pitchFamily="34" charset="0"/>
              <a:buNone/>
            </a:pPr>
            <a:r>
              <a:rPr lang="en-US" altLang="zh-CN" sz="2000">
                <a:effectLst>
                  <a:outerShdw blurRad="38100" dist="19050" dir="2700000" algn="tl" rotWithShape="0">
                    <a:schemeClr val="dk1">
                      <a:alpha val="40000"/>
                    </a:schemeClr>
                  </a:outerShdw>
                </a:effectLst>
                <a:latin typeface="+mn-ea"/>
                <a:ea typeface="+mn-ea"/>
                <a:cs typeface="+mn-ea"/>
                <a:sym typeface="+mn-ea"/>
              </a:rPr>
              <a:t>    </a:t>
            </a:r>
            <a:r>
              <a:rPr lang="zh-CN" altLang="en-US" sz="2000">
                <a:effectLst>
                  <a:outerShdw blurRad="38100" dist="19050" dir="2700000" algn="tl" rotWithShape="0">
                    <a:schemeClr val="dk1">
                      <a:alpha val="40000"/>
                    </a:schemeClr>
                  </a:outerShdw>
                </a:effectLst>
                <a:latin typeface="+mn-ea"/>
                <a:ea typeface="+mn-ea"/>
                <a:cs typeface="+mn-ea"/>
                <a:sym typeface="+mn-ea"/>
              </a:rPr>
              <a:t>2.参建单位：</a:t>
            </a:r>
            <a:endParaRPr lang="zh-CN" altLang="en-US" sz="2000">
              <a:effectLst>
                <a:outerShdw blurRad="38100" dist="19050" dir="2700000" algn="tl" rotWithShape="0">
                  <a:schemeClr val="dk1">
                    <a:alpha val="40000"/>
                  </a:schemeClr>
                </a:outerShdw>
              </a:effectLst>
              <a:latin typeface="+mn-ea"/>
              <a:ea typeface="+mn-ea"/>
              <a:cs typeface="+mn-ea"/>
              <a:sym typeface="+mn-ea"/>
            </a:endParaRPr>
          </a:p>
          <a:p>
            <a:pPr marL="0" indent="0" algn="l">
              <a:lnSpc>
                <a:spcPct val="200000"/>
              </a:lnSpc>
              <a:buClr>
                <a:srgbClr val="FF0000"/>
              </a:buClr>
              <a:buFont typeface="Arial" panose="02080604020202020204" pitchFamily="34" charset="0"/>
              <a:buNone/>
            </a:pPr>
            <a:r>
              <a:rPr lang="en-US" altLang="zh-CN" sz="2000">
                <a:effectLst>
                  <a:outerShdw blurRad="38100" dist="19050" dir="2700000" algn="tl" rotWithShape="0">
                    <a:schemeClr val="dk1">
                      <a:alpha val="40000"/>
                    </a:schemeClr>
                  </a:outerShdw>
                </a:effectLst>
                <a:latin typeface="+mn-ea"/>
                <a:ea typeface="+mn-ea"/>
                <a:cs typeface="+mn-ea"/>
                <a:sym typeface="+mn-ea"/>
              </a:rPr>
              <a:t>  </a:t>
            </a:r>
            <a:r>
              <a:rPr lang="zh-CN" altLang="en-US" sz="2000">
                <a:effectLst>
                  <a:outerShdw blurRad="38100" dist="19050" dir="2700000" algn="tl" rotWithShape="0">
                    <a:schemeClr val="dk1">
                      <a:alpha val="40000"/>
                    </a:schemeClr>
                  </a:outerShdw>
                </a:effectLst>
                <a:latin typeface="+mn-ea"/>
                <a:ea typeface="+mn-ea"/>
                <a:cs typeface="+mn-ea"/>
                <a:sym typeface="+mn-ea"/>
              </a:rPr>
              <a:t>（1）完成的建安合同造价占总建安合同造价20%以上且不低于200万，</a:t>
            </a:r>
            <a:endParaRPr lang="zh-CN" altLang="en-US" sz="2000">
              <a:effectLst>
                <a:outerShdw blurRad="38100" dist="19050" dir="2700000" algn="tl" rotWithShape="0">
                  <a:schemeClr val="dk1">
                    <a:alpha val="40000"/>
                  </a:schemeClr>
                </a:outerShdw>
              </a:effectLst>
              <a:latin typeface="+mn-ea"/>
              <a:ea typeface="+mn-ea"/>
              <a:cs typeface="+mn-ea"/>
              <a:sym typeface="+mn-ea"/>
            </a:endParaRPr>
          </a:p>
          <a:p>
            <a:pPr marL="0" indent="0" algn="l">
              <a:lnSpc>
                <a:spcPct val="200000"/>
              </a:lnSpc>
              <a:buClr>
                <a:srgbClr val="FF0000"/>
              </a:buClr>
              <a:buFont typeface="Arial" panose="02080604020202020204" pitchFamily="34" charset="0"/>
              <a:buNone/>
            </a:pPr>
            <a:r>
              <a:rPr lang="zh-CN" altLang="en-US" sz="2000">
                <a:effectLst>
                  <a:outerShdw blurRad="38100" dist="19050" dir="2700000" algn="tl" rotWithShape="0">
                    <a:schemeClr val="dk1">
                      <a:alpha val="40000"/>
                    </a:schemeClr>
                  </a:outerShdw>
                </a:effectLst>
                <a:latin typeface="+mn-ea"/>
                <a:ea typeface="+mn-ea"/>
                <a:cs typeface="+mn-ea"/>
                <a:sym typeface="+mn-ea"/>
              </a:rPr>
              <a:t> </a:t>
            </a:r>
            <a:r>
              <a:rPr lang="en-US" altLang="zh-CN" sz="2000">
                <a:effectLst>
                  <a:outerShdw blurRad="38100" dist="19050" dir="2700000" algn="tl" rotWithShape="0">
                    <a:schemeClr val="dk1">
                      <a:alpha val="40000"/>
                    </a:schemeClr>
                  </a:outerShdw>
                </a:effectLst>
                <a:latin typeface="+mn-ea"/>
                <a:ea typeface="+mn-ea"/>
                <a:cs typeface="+mn-ea"/>
                <a:sym typeface="+mn-ea"/>
              </a:rPr>
              <a:t>      </a:t>
            </a:r>
            <a:r>
              <a:rPr lang="zh-CN" altLang="en-US" sz="2000">
                <a:effectLst>
                  <a:outerShdw blurRad="38100" dist="19050" dir="2700000" algn="tl" rotWithShape="0">
                    <a:schemeClr val="dk1">
                      <a:alpha val="40000"/>
                    </a:schemeClr>
                  </a:outerShdw>
                </a:effectLst>
                <a:latin typeface="+mn-ea"/>
                <a:ea typeface="+mn-ea"/>
                <a:cs typeface="+mn-ea"/>
                <a:sym typeface="+mn-ea"/>
              </a:rPr>
              <a:t>或未达到20%但不低于500万元的施工企业。</a:t>
            </a:r>
            <a:endParaRPr lang="zh-CN" altLang="en-US" sz="2000">
              <a:effectLst>
                <a:outerShdw blurRad="38100" dist="19050" dir="2700000" algn="tl" rotWithShape="0">
                  <a:schemeClr val="dk1">
                    <a:alpha val="40000"/>
                  </a:schemeClr>
                </a:outerShdw>
              </a:effectLst>
              <a:latin typeface="+mn-ea"/>
              <a:ea typeface="+mn-ea"/>
              <a:cs typeface="+mn-ea"/>
              <a:sym typeface="+mn-ea"/>
            </a:endParaRPr>
          </a:p>
        </p:txBody>
      </p:sp>
      <p:cxnSp>
        <p:nvCxnSpPr>
          <p:cNvPr id="4" name="直接连接符 3"/>
          <p:cNvCxnSpPr/>
          <p:nvPr/>
        </p:nvCxnSpPr>
        <p:spPr>
          <a:xfrm>
            <a:off x="1403350" y="6093460"/>
            <a:ext cx="3456305"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sp>
        <p:nvSpPr>
          <p:cNvPr id="2" name="椭圆 1"/>
          <p:cNvSpPr/>
          <p:nvPr/>
        </p:nvSpPr>
        <p:spPr>
          <a:xfrm>
            <a:off x="997585" y="5453380"/>
            <a:ext cx="342265" cy="647065"/>
          </a:xfrm>
          <a:prstGeom prst="ellipse">
            <a:avLst/>
          </a:prstGeom>
          <a:noFill/>
          <a:ln w="57150" cap="flat" cmpd="sng" algn="ctr">
            <a:solidFill>
              <a:srgbClr val="FF0000"/>
            </a:solidFill>
            <a:prstDash val="solid"/>
            <a:round/>
            <a:headEnd type="none" w="med" len="med"/>
            <a:tailEnd type="none" w="med" len="med"/>
          </a:ln>
          <a:extLst>
            <a:ext uri="{909E8E84-426E-40DD-AFC4-6F175D3DCCD1}">
              <a14:hiddenFill xmlns:a14="http://schemas.microsoft.com/office/drawing/2010/main">
                <a:solidFill>
                  <a:srgbClr val="FF0000"/>
                </a:solidFill>
              </a14:hiddenFill>
            </a:ext>
          </a:extLst>
        </p:spPr>
        <p:txBody>
          <a:bodyPr vert="horz" wrap="square" lIns="91440" tIns="45720" rIns="91440" bIns="45720" numCol="1" anchor="t" anchorCtr="false" compatLnSpc="true"/>
          <a:p>
            <a:pPr marL="0" marR="0" indent="0" algn="l" defTabSz="914400" rtl="0" eaLnBrk="0" fontAlgn="base" latinLnBrk="0" hangingPunct="0">
              <a:lnSpc>
                <a:spcPct val="100000"/>
              </a:lnSpc>
              <a:spcBef>
                <a:spcPct val="0"/>
              </a:spcBef>
              <a:spcAft>
                <a:spcPct val="0"/>
              </a:spcAft>
              <a:buClrTx/>
              <a:buSzTx/>
              <a:buFontTx/>
              <a:buNone/>
            </a:pPr>
            <a:endParaRPr kumimoji="0" lang="en-US" altLang="en-US" sz="2400" b="0" i="0" u="none" strike="noStrike" cap="none" normalizeH="0" baseline="0" smtClean="0">
              <a:ln>
                <a:noFill/>
              </a:ln>
              <a:solidFill>
                <a:schemeClr val="tx1"/>
              </a:solidFill>
              <a:effectLst/>
              <a:latin typeface="Arial" panose="02080604020202020204" pitchFamily="34" charset="0"/>
              <a:ea typeface="宋体" panose="02010600030101010101" pitchFamily="2" charset="-122"/>
            </a:endParaRPr>
          </a:p>
        </p:txBody>
      </p:sp>
      <p:sp>
        <p:nvSpPr>
          <p:cNvPr id="7" name="矩形 6"/>
          <p:cNvSpPr/>
          <p:nvPr/>
        </p:nvSpPr>
        <p:spPr>
          <a:xfrm>
            <a:off x="7642860" y="31115"/>
            <a:ext cx="1452880" cy="583565"/>
          </a:xfrm>
          <a:prstGeom prst="rect">
            <a:avLst/>
          </a:prstGeom>
          <a:noFill/>
          <a:ln w="9525">
            <a:noFill/>
          </a:ln>
          <a:effectLst>
            <a:glow rad="228600">
              <a:schemeClr val="accent2">
                <a:satMod val="175000"/>
                <a:alpha val="40000"/>
              </a:schemeClr>
            </a:glow>
          </a:effectLst>
        </p:spPr>
        <p:txBody>
          <a:bodyPr wrap="square" anchor="t" anchorCtr="false">
            <a:spAutoFit/>
          </a:bodyPr>
          <a:p>
            <a:pPr lvl="0" algn="l" defTabSz="914400" eaLnBrk="1" fontAlgn="auto" hangingPunct="1">
              <a:buClrTx/>
              <a:buSzTx/>
              <a:buFontTx/>
            </a:pPr>
            <a:r>
              <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rPr>
              <a:t>修订主要内容（衢江杯）</a:t>
            </a:r>
            <a:endPar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p:tgtEl>
                                          <p:spTgt spid="6">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6">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p:tgtEl>
                                          <p:spTgt spid="6">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6">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Effect transition="in" filter="blinds(horizontal)">
                                      <p:cBhvr>
                                        <p:cTn id="25" dur="500"/>
                                        <p:tgtEl>
                                          <p:spTgt spid="6">
                                            <p:txEl>
                                              <p:pRg st="3" end="3"/>
                                            </p:txEl>
                                          </p:spTgt>
                                        </p:tgtEl>
                                      </p:cBhvr>
                                    </p:animEffect>
                                  </p:childTnLst>
                                </p:cTn>
                              </p:par>
                              <p:par>
                                <p:cTn id="26" presetID="3" presetClass="entr" presetSubtype="10" fill="hold" nodeType="withEffect">
                                  <p:stCondLst>
                                    <p:cond delay="0"/>
                                  </p:stCondLst>
                                  <p:childTnLst>
                                    <p:set>
                                      <p:cBhvr>
                                        <p:cTn id="27" dur="1" fill="hold">
                                          <p:stCondLst>
                                            <p:cond delay="0"/>
                                          </p:stCondLst>
                                        </p:cTn>
                                        <p:tgtEl>
                                          <p:spTgt spid="6">
                                            <p:txEl>
                                              <p:pRg st="4" end="4"/>
                                            </p:txEl>
                                          </p:spTgt>
                                        </p:tgtEl>
                                        <p:attrNameLst>
                                          <p:attrName>style.visibility</p:attrName>
                                        </p:attrNameLst>
                                      </p:cBhvr>
                                      <p:to>
                                        <p:strVal val="visible"/>
                                      </p:to>
                                    </p:set>
                                    <p:animEffect transition="in" filter="blinds(horizontal)">
                                      <p:cBhvr>
                                        <p:cTn id="28" dur="500"/>
                                        <p:tgtEl>
                                          <p:spTgt spid="6">
                                            <p:txEl>
                                              <p:pRg st="4" end="4"/>
                                            </p:txEl>
                                          </p:spTgt>
                                        </p:tgtEl>
                                      </p:cBhvr>
                                    </p:animEffect>
                                  </p:childTnLst>
                                </p:cTn>
                              </p:par>
                              <p:par>
                                <p:cTn id="29" presetID="3" presetClass="entr" presetSubtype="10" fill="hold" nodeType="withEffect">
                                  <p:stCondLst>
                                    <p:cond delay="0"/>
                                  </p:stCondLst>
                                  <p:childTnLst>
                                    <p:set>
                                      <p:cBhvr>
                                        <p:cTn id="30" dur="1" fill="hold">
                                          <p:stCondLst>
                                            <p:cond delay="0"/>
                                          </p:stCondLst>
                                        </p:cTn>
                                        <p:tgtEl>
                                          <p:spTgt spid="6">
                                            <p:txEl>
                                              <p:pRg st="5" end="5"/>
                                            </p:txEl>
                                          </p:spTgt>
                                        </p:tgtEl>
                                        <p:attrNameLst>
                                          <p:attrName>style.visibility</p:attrName>
                                        </p:attrNameLst>
                                      </p:cBhvr>
                                      <p:to>
                                        <p:strVal val="visible"/>
                                      </p:to>
                                    </p:set>
                                    <p:animEffect transition="in" filter="blinds(horizontal)">
                                      <p:cBhvr>
                                        <p:cTn id="31" dur="500"/>
                                        <p:tgtEl>
                                          <p:spTgt spid="6">
                                            <p:txEl>
                                              <p:pRg st="5" end="5"/>
                                            </p:txEl>
                                          </p:spTgt>
                                        </p:tgtEl>
                                      </p:cBhvr>
                                    </p:animEffect>
                                  </p:childTnLst>
                                </p:cTn>
                              </p:par>
                              <p:par>
                                <p:cTn id="32" presetID="3" presetClass="entr" presetSubtype="10" fill="hold" nodeType="withEffect">
                                  <p:stCondLst>
                                    <p:cond delay="0"/>
                                  </p:stCondLst>
                                  <p:childTnLst>
                                    <p:set>
                                      <p:cBhvr>
                                        <p:cTn id="33" dur="1" fill="hold">
                                          <p:stCondLst>
                                            <p:cond delay="0"/>
                                          </p:stCondLst>
                                        </p:cTn>
                                        <p:tgtEl>
                                          <p:spTgt spid="6">
                                            <p:txEl>
                                              <p:pRg st="6" end="6"/>
                                            </p:txEl>
                                          </p:spTgt>
                                        </p:tgtEl>
                                        <p:attrNameLst>
                                          <p:attrName>style.visibility</p:attrName>
                                        </p:attrNameLst>
                                      </p:cBhvr>
                                      <p:to>
                                        <p:strVal val="visible"/>
                                      </p:to>
                                    </p:set>
                                    <p:animEffect transition="in" filter="blinds(horizontal)">
                                      <p:cBhvr>
                                        <p:cTn id="34" dur="500"/>
                                        <p:tgtEl>
                                          <p:spTgt spid="6">
                                            <p:txEl>
                                              <p:pRg st="6" end="6"/>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blinds(horizontal)">
                                      <p:cBhvr>
                                        <p:cTn id="39" dur="500"/>
                                        <p:tgtEl>
                                          <p:spTgt spid="2"/>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nodeType="clickEffect">
                                  <p:stCondLst>
                                    <p:cond delay="0"/>
                                  </p:stCondLst>
                                  <p:childTnLst>
                                    <p:set>
                                      <p:cBhvr>
                                        <p:cTn id="43" dur="1" fill="hold">
                                          <p:stCondLst>
                                            <p:cond delay="0"/>
                                          </p:stCondLst>
                                        </p:cTn>
                                        <p:tgtEl>
                                          <p:spTgt spid="4"/>
                                        </p:tgtEl>
                                        <p:attrNameLst>
                                          <p:attrName>style.visibility</p:attrName>
                                        </p:attrNameLst>
                                      </p:cBhvr>
                                      <p:to>
                                        <p:strVal val="visible"/>
                                      </p:to>
                                    </p:set>
                                    <p:animEffect transition="in" filter="blinds(horizontal)">
                                      <p:cBhvr>
                                        <p:cTn id="4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true"/>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true"/>
          <p:nvPr/>
        </p:nvSpPr>
        <p:spPr>
          <a:xfrm>
            <a:off x="521970" y="468630"/>
            <a:ext cx="8429625" cy="3169285"/>
          </a:xfrm>
          <a:prstGeom prst="rect">
            <a:avLst/>
          </a:prstGeom>
          <a:noFill/>
          <a:ln w="9525">
            <a:noFill/>
          </a:ln>
        </p:spPr>
        <p:txBody>
          <a:bodyPr wrap="square">
            <a:spAutoFit/>
          </a:bodyPr>
          <a:p>
            <a:pPr marL="0" indent="0" algn="l">
              <a:lnSpc>
                <a:spcPct val="200000"/>
              </a:lnSpc>
              <a:buClr>
                <a:srgbClr val="FF0000"/>
              </a:buClr>
              <a:buFont typeface="东文宋体" charset="0"/>
              <a:buNone/>
            </a:pPr>
            <a:r>
              <a:rPr lang="en-US" sz="2000" b="0">
                <a:solidFill>
                  <a:srgbClr val="000099"/>
                </a:solidFill>
                <a:effectLst>
                  <a:outerShdw blurRad="38100" dist="19050" dir="2700000" algn="tl" rotWithShape="0">
                    <a:schemeClr val="dk1">
                      <a:alpha val="40000"/>
                    </a:schemeClr>
                  </a:outerShdw>
                </a:effectLst>
                <a:latin typeface="+mn-ea"/>
                <a:ea typeface="+mn-ea"/>
                <a:cs typeface="+mn-ea"/>
              </a:rPr>
              <a:t>11</a:t>
            </a:r>
            <a:r>
              <a:rPr sz="2000" b="0">
                <a:solidFill>
                  <a:srgbClr val="000099"/>
                </a:solidFill>
                <a:effectLst>
                  <a:outerShdw blurRad="38100" dist="19050" dir="2700000" algn="tl" rotWithShape="0">
                    <a:schemeClr val="dk1">
                      <a:alpha val="40000"/>
                    </a:schemeClr>
                  </a:outerShdw>
                </a:effectLst>
                <a:latin typeface="+mn-ea"/>
                <a:ea typeface="+mn-ea"/>
                <a:cs typeface="+mn-ea"/>
              </a:rPr>
              <a:t>.</a:t>
            </a:r>
            <a:r>
              <a:rPr sz="2000">
                <a:solidFill>
                  <a:srgbClr val="000099"/>
                </a:solidFill>
                <a:effectLst>
                  <a:outerShdw blurRad="38100" dist="19050" dir="2700000" algn="tl" rotWithShape="0">
                    <a:schemeClr val="dk1">
                      <a:alpha val="40000"/>
                    </a:schemeClr>
                  </a:outerShdw>
                </a:effectLst>
                <a:latin typeface="+mn-ea"/>
                <a:ea typeface="+mn-ea"/>
                <a:cs typeface="+mn-ea"/>
              </a:rPr>
              <a:t>对衢江杯申报评选程序做了适当调整（新增了申报材料复审）</a:t>
            </a:r>
            <a:r>
              <a:rPr lang="zh-CN" sz="2000" b="0">
                <a:solidFill>
                  <a:srgbClr val="000099"/>
                </a:solidFill>
                <a:effectLst>
                  <a:outerShdw blurRad="38100" dist="19050" dir="2700000" algn="tl" rotWithShape="0">
                    <a:schemeClr val="dk1">
                      <a:alpha val="40000"/>
                    </a:schemeClr>
                  </a:outerShdw>
                </a:effectLst>
                <a:latin typeface="+mn-ea"/>
                <a:ea typeface="+mn-ea"/>
                <a:cs typeface="+mn-ea"/>
              </a:rPr>
              <a:t>。</a:t>
            </a:r>
            <a:endParaRPr sz="2000" b="0">
              <a:solidFill>
                <a:srgbClr val="000099"/>
              </a:solidFill>
              <a:effectLst>
                <a:outerShdw blurRad="38100" dist="19050" dir="2700000" algn="tl" rotWithShape="0">
                  <a:schemeClr val="dk1">
                    <a:alpha val="40000"/>
                  </a:schemeClr>
                </a:outerShdw>
              </a:effectLst>
              <a:latin typeface="+mn-ea"/>
              <a:ea typeface="+mn-ea"/>
              <a:cs typeface="+mn-ea"/>
            </a:endParaRPr>
          </a:p>
          <a:p>
            <a:pPr marL="285750" indent="-285750" algn="l">
              <a:lnSpc>
                <a:spcPct val="200000"/>
              </a:lnSpc>
              <a:buClr>
                <a:srgbClr val="FF0000"/>
              </a:buClr>
              <a:buFont typeface="东文宋体" charset="0"/>
              <a:buChar char="◆"/>
            </a:pPr>
            <a:r>
              <a:rPr 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具体条文（“四、申报评选”</a:t>
            </a:r>
            <a:r>
              <a:rPr lang="en-US" alt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 </a:t>
            </a:r>
            <a:r>
              <a:rPr lang="zh-CN" sz="2000">
                <a:solidFill>
                  <a:srgbClr val="FF0000"/>
                </a:solidFill>
                <a:effectLst>
                  <a:outerShdw blurRad="38100" dist="19050" dir="2700000" algn="tl" rotWithShape="0">
                    <a:schemeClr val="dk1">
                      <a:alpha val="40000"/>
                    </a:schemeClr>
                  </a:outerShdw>
                </a:effectLst>
                <a:latin typeface="+mn-ea"/>
                <a:ea typeface="+mn-ea"/>
                <a:cs typeface="+mn-ea"/>
                <a:sym typeface="+mn-ea"/>
              </a:rPr>
              <a:t>中第三条）：</a:t>
            </a:r>
            <a:endParaRPr lang="zh-CN" sz="2000" b="0">
              <a:solidFill>
                <a:srgbClr val="FF0000"/>
              </a:solidFill>
              <a:effectLst>
                <a:outerShdw blurRad="38100" dist="19050" dir="2700000" algn="tl" rotWithShape="0">
                  <a:schemeClr val="dk1">
                    <a:alpha val="40000"/>
                  </a:schemeClr>
                </a:outerShdw>
              </a:effectLst>
              <a:latin typeface="+mn-ea"/>
              <a:ea typeface="+mn-ea"/>
              <a:cs typeface="+mn-ea"/>
            </a:endParaRPr>
          </a:p>
          <a:p>
            <a:pPr marL="342900" indent="-342900" algn="l">
              <a:lnSpc>
                <a:spcPct val="200000"/>
              </a:lnSpc>
              <a:buClr>
                <a:srgbClr val="FF0000"/>
              </a:buClr>
              <a:buFont typeface="Arial" panose="02080604020202020204" pitchFamily="34" charset="0"/>
              <a:buChar char="•"/>
            </a:pPr>
            <a:r>
              <a:rPr lang="zh-CN" altLang="en-US" sz="2000">
                <a:effectLst>
                  <a:outerShdw blurRad="38100" dist="19050" dir="2700000" algn="tl" rotWithShape="0">
                    <a:schemeClr val="dk1">
                      <a:alpha val="40000"/>
                    </a:schemeClr>
                  </a:outerShdw>
                </a:effectLst>
                <a:latin typeface="+mn-ea"/>
                <a:ea typeface="+mn-ea"/>
                <a:cs typeface="+mn-ea"/>
                <a:sym typeface="+mn-ea"/>
              </a:rPr>
              <a:t>衢江杯的申报评选程序：</a:t>
            </a:r>
            <a:endParaRPr lang="zh-CN" altLang="en-US" sz="2000">
              <a:effectLst>
                <a:outerShdw blurRad="38100" dist="19050" dir="2700000" algn="tl" rotWithShape="0">
                  <a:schemeClr val="dk1">
                    <a:alpha val="40000"/>
                  </a:schemeClr>
                </a:outerShdw>
              </a:effectLst>
              <a:latin typeface="+mn-ea"/>
              <a:ea typeface="+mn-ea"/>
              <a:cs typeface="+mn-ea"/>
              <a:sym typeface="+mn-ea"/>
            </a:endParaRPr>
          </a:p>
          <a:p>
            <a:pPr marL="0" indent="0" algn="l">
              <a:lnSpc>
                <a:spcPct val="200000"/>
              </a:lnSpc>
              <a:buClr>
                <a:srgbClr val="FF0000"/>
              </a:buClr>
              <a:buFont typeface="Arial" panose="02080604020202020204" pitchFamily="34" charset="0"/>
              <a:buNone/>
            </a:pPr>
            <a:r>
              <a:rPr lang="en-US" altLang="zh-CN" sz="2000">
                <a:effectLst>
                  <a:outerShdw blurRad="38100" dist="19050" dir="2700000" algn="tl" rotWithShape="0">
                    <a:schemeClr val="dk1">
                      <a:alpha val="40000"/>
                    </a:schemeClr>
                  </a:outerShdw>
                </a:effectLst>
                <a:latin typeface="+mn-ea"/>
                <a:ea typeface="+mn-ea"/>
                <a:cs typeface="+mn-ea"/>
                <a:sym typeface="+mn-ea"/>
              </a:rPr>
              <a:t> </a:t>
            </a:r>
            <a:r>
              <a:rPr lang="zh-CN" altLang="en-US" sz="2000">
                <a:effectLst>
                  <a:outerShdw blurRad="38100" dist="19050" dir="2700000" algn="tl" rotWithShape="0">
                    <a:schemeClr val="dk1">
                      <a:alpha val="40000"/>
                    </a:schemeClr>
                  </a:outerShdw>
                </a:effectLst>
                <a:latin typeface="+mn-ea"/>
                <a:ea typeface="+mn-ea"/>
                <a:cs typeface="+mn-ea"/>
                <a:sym typeface="+mn-ea"/>
              </a:rPr>
              <a:t>（三）材料复审。评选办公室汇总申报项目名单后，组织专家对项目</a:t>
            </a:r>
            <a:endParaRPr lang="zh-CN" altLang="en-US" sz="2000">
              <a:effectLst>
                <a:outerShdw blurRad="38100" dist="19050" dir="2700000" algn="tl" rotWithShape="0">
                  <a:schemeClr val="dk1">
                    <a:alpha val="40000"/>
                  </a:schemeClr>
                </a:outerShdw>
              </a:effectLst>
              <a:latin typeface="+mn-ea"/>
              <a:ea typeface="+mn-ea"/>
              <a:cs typeface="+mn-ea"/>
              <a:sym typeface="+mn-ea"/>
            </a:endParaRPr>
          </a:p>
          <a:p>
            <a:pPr marL="0" indent="0" algn="l">
              <a:lnSpc>
                <a:spcPct val="200000"/>
              </a:lnSpc>
              <a:buClr>
                <a:srgbClr val="FF0000"/>
              </a:buClr>
              <a:buFont typeface="Arial" panose="02080604020202020204" pitchFamily="34" charset="0"/>
              <a:buNone/>
            </a:pPr>
            <a:r>
              <a:rPr lang="en-US" altLang="zh-CN" sz="2000">
                <a:effectLst>
                  <a:outerShdw blurRad="38100" dist="19050" dir="2700000" algn="tl" rotWithShape="0">
                    <a:schemeClr val="dk1">
                      <a:alpha val="40000"/>
                    </a:schemeClr>
                  </a:outerShdw>
                </a:effectLst>
                <a:latin typeface="+mn-ea"/>
                <a:ea typeface="+mn-ea"/>
                <a:cs typeface="+mn-ea"/>
                <a:sym typeface="+mn-ea"/>
              </a:rPr>
              <a:t>       </a:t>
            </a:r>
            <a:r>
              <a:rPr lang="zh-CN" altLang="en-US" sz="2000">
                <a:effectLst>
                  <a:outerShdw blurRad="38100" dist="19050" dir="2700000" algn="tl" rotWithShape="0">
                    <a:schemeClr val="dk1">
                      <a:alpha val="40000"/>
                    </a:schemeClr>
                  </a:outerShdw>
                </a:effectLst>
                <a:latin typeface="+mn-ea"/>
                <a:ea typeface="+mn-ea"/>
                <a:cs typeface="+mn-ea"/>
                <a:sym typeface="+mn-ea"/>
              </a:rPr>
              <a:t>申报材料进行复审。</a:t>
            </a:r>
            <a:endParaRPr lang="zh-CN" altLang="en-US" sz="2000">
              <a:effectLst>
                <a:outerShdw blurRad="38100" dist="19050" dir="2700000" algn="tl" rotWithShape="0">
                  <a:schemeClr val="dk1">
                    <a:alpha val="40000"/>
                  </a:schemeClr>
                </a:outerShdw>
              </a:effectLst>
              <a:latin typeface="+mn-ea"/>
              <a:ea typeface="+mn-ea"/>
              <a:cs typeface="+mn-ea"/>
              <a:sym typeface="+mn-ea"/>
            </a:endParaRPr>
          </a:p>
        </p:txBody>
      </p:sp>
      <p:cxnSp>
        <p:nvCxnSpPr>
          <p:cNvPr id="4" name="直接连接符 3"/>
          <p:cNvCxnSpPr/>
          <p:nvPr/>
        </p:nvCxnSpPr>
        <p:spPr>
          <a:xfrm flipV="true">
            <a:off x="1442085" y="2988945"/>
            <a:ext cx="1007110" cy="889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sp>
        <p:nvSpPr>
          <p:cNvPr id="7" name="矩形 6"/>
          <p:cNvSpPr/>
          <p:nvPr/>
        </p:nvSpPr>
        <p:spPr>
          <a:xfrm>
            <a:off x="7642860" y="31115"/>
            <a:ext cx="1452880" cy="583565"/>
          </a:xfrm>
          <a:prstGeom prst="rect">
            <a:avLst/>
          </a:prstGeom>
          <a:noFill/>
          <a:ln w="9525">
            <a:noFill/>
          </a:ln>
          <a:effectLst>
            <a:glow rad="228600">
              <a:schemeClr val="accent2">
                <a:satMod val="175000"/>
                <a:alpha val="40000"/>
              </a:schemeClr>
            </a:glow>
          </a:effectLst>
        </p:spPr>
        <p:txBody>
          <a:bodyPr wrap="square" anchor="t" anchorCtr="false">
            <a:spAutoFit/>
          </a:bodyPr>
          <a:p>
            <a:pPr lvl="0" algn="l" defTabSz="914400" eaLnBrk="1" fontAlgn="auto" hangingPunct="1">
              <a:buClrTx/>
              <a:buSzTx/>
              <a:buFontTx/>
            </a:pPr>
            <a:r>
              <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rPr>
              <a:t>修订主要内容（衢江杯）</a:t>
            </a:r>
            <a:endPar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p:tgtEl>
                                          <p:spTgt spid="6">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6">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blinds(horizontal)">
                                      <p:cBhvr>
                                        <p:cTn id="19" dur="500"/>
                                        <p:tgtEl>
                                          <p:spTgt spid="6">
                                            <p:txEl>
                                              <p:pRg st="2" end="2"/>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blinds(horizontal)">
                                      <p:cBhvr>
                                        <p:cTn id="22" dur="500"/>
                                        <p:tgtEl>
                                          <p:spTgt spid="6">
                                            <p:txEl>
                                              <p:pRg st="3" end="3"/>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Effect transition="in" filter="blinds(horizontal)">
                                      <p:cBhvr>
                                        <p:cTn id="25" dur="500"/>
                                        <p:tgtEl>
                                          <p:spTgt spid="6">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blinds(horizontal)">
                                      <p:cBhvr>
                                        <p:cTn id="3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true"/>
          </p:cNvSpPr>
          <p:nvPr>
            <p:ph type="sldNum" sz="quarter" idx="12"/>
          </p:nvPr>
        </p:nvSpPr>
        <p:spPr/>
        <p:txBody>
          <a:bodyPr/>
          <a:lstStyle/>
          <a:p>
            <a:pPr>
              <a:defRPr/>
            </a:pPr>
            <a:fld id="{636CDA31-8C4F-4780-AD39-DA669B019909}" type="slidenum">
              <a:rPr lang="zh-CN" altLang="en-US" smtClean="0"/>
            </a:fld>
            <a:endParaRPr lang="en-US" altLang="zh-CN"/>
          </a:p>
        </p:txBody>
      </p:sp>
      <p:pic>
        <p:nvPicPr>
          <p:cNvPr id="2050" name="Picture 2"/>
          <p:cNvPicPr>
            <a:picLocks noChangeAspect="true" noChangeArrowheads="true"/>
          </p:cNvPicPr>
          <p:nvPr/>
        </p:nvPicPr>
        <p:blipFill>
          <a:blip r:embed="rId1"/>
          <a:srcRect/>
          <a:stretch>
            <a:fillRect/>
          </a:stretch>
        </p:blipFill>
        <p:spPr bwMode="auto">
          <a:xfrm>
            <a:off x="0" y="0"/>
            <a:ext cx="9144000" cy="6858000"/>
          </a:xfrm>
          <a:prstGeom prst="rect">
            <a:avLst/>
          </a:prstGeom>
          <a:noFill/>
          <a:ln w="9525">
            <a:noFill/>
            <a:miter lim="800000"/>
            <a:headEnd/>
            <a:tailEnd/>
          </a:ln>
          <a:effectLst/>
        </p:spPr>
      </p:pic>
      <p:sp>
        <p:nvSpPr>
          <p:cNvPr id="6" name="内容占位符 2"/>
          <p:cNvSpPr txBox="true"/>
          <p:nvPr/>
        </p:nvSpPr>
        <p:spPr bwMode="auto">
          <a:xfrm>
            <a:off x="2571736" y="3143248"/>
            <a:ext cx="3786214" cy="1357322"/>
          </a:xfrm>
          <a:prstGeom prst="rect">
            <a:avLst/>
          </a:prstGeom>
          <a:noFill/>
          <a:ln w="9525">
            <a:noFill/>
            <a:miter lim="800000"/>
          </a:ln>
        </p:spPr>
        <p:txBody>
          <a:bodyPr vert="horz" wrap="square" lIns="91440" tIns="45720" rIns="91440" bIns="45720" numCol="1" anchor="t" anchorCtr="false" compatLnSpc="true"/>
          <a:lstStyle/>
          <a:p>
            <a:pPr marL="342900" marR="0" lvl="0" indent="-342900" algn="ctr" defTabSz="914400" rtl="0" eaLnBrk="0" fontAlgn="base" latinLnBrk="0" hangingPunct="0">
              <a:lnSpc>
                <a:spcPct val="100000"/>
              </a:lnSpc>
              <a:spcBef>
                <a:spcPct val="20000"/>
              </a:spcBef>
              <a:spcAft>
                <a:spcPct val="0"/>
              </a:spcAft>
              <a:buClrTx/>
              <a:buSzTx/>
              <a:defRPr/>
            </a:pPr>
            <a:r>
              <a:rPr kumimoji="1" lang="zh-CN" altLang="en-US" sz="7200" b="0" i="0" u="none" strike="noStrike" kern="0" cap="none" spc="0" normalizeH="0" baseline="0" noProof="0" dirty="0" smtClean="0">
                <a:ln>
                  <a:noFill/>
                </a:ln>
                <a:solidFill>
                  <a:srgbClr val="0000FF"/>
                </a:solidFill>
                <a:effectLst/>
                <a:uLnTx/>
                <a:uFillTx/>
                <a:latin typeface="华文行楷" panose="02010800040101010101" pitchFamily="2" charset="-122"/>
                <a:ea typeface="华文行楷" panose="02010800040101010101" pitchFamily="2" charset="-122"/>
              </a:rPr>
              <a:t>谢    谢</a:t>
            </a:r>
            <a:endParaRPr kumimoji="1" lang="zh-CN" altLang="en-US" sz="7200" b="0" i="0" u="none" strike="noStrike" kern="0" cap="none" spc="0" normalizeH="0" baseline="0" noProof="0" dirty="0" smtClean="0">
              <a:ln>
                <a:noFill/>
              </a:ln>
              <a:solidFill>
                <a:srgbClr val="0000FF"/>
              </a:solidFill>
              <a:effectLst/>
              <a:uLnTx/>
              <a:uFillTx/>
              <a:latin typeface="华文行楷" panose="02010800040101010101" pitchFamily="2" charset="-122"/>
              <a:ea typeface="华文行楷" panose="020108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80">
                                          <p:stCondLst>
                                            <p:cond delay="0"/>
                                          </p:stCondLst>
                                        </p:cTn>
                                        <p:tgtEl>
                                          <p:spTgt spid="6">
                                            <p:txEl>
                                              <p:pRg st="0" end="0"/>
                                            </p:txEl>
                                          </p:spTgt>
                                        </p:tgtEl>
                                      </p:cBhvr>
                                    </p:animEffect>
                                    <p:anim calcmode="lin" valueType="num">
                                      <p:cBhvr>
                                        <p:cTn id="8" dur="1822" tmFilter="0,0; 0.14,0.36; 0.43,0.73; 0.71,0.91; 1.0,1.0">
                                          <p:stCondLst>
                                            <p:cond delay="0"/>
                                          </p:stCondLst>
                                        </p:cTn>
                                        <p:tgtEl>
                                          <p:spTgt spid="6">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xEl>
                                              <p:pRg st="0" end="0"/>
                                            </p:txEl>
                                          </p:spTgt>
                                        </p:tgtEl>
                                      </p:cBhvr>
                                      <p:to x="100000" y="60000"/>
                                    </p:animScale>
                                    <p:animScale>
                                      <p:cBhvr>
                                        <p:cTn id="14" dur="166" decel="50000">
                                          <p:stCondLst>
                                            <p:cond delay="676"/>
                                          </p:stCondLst>
                                        </p:cTn>
                                        <p:tgtEl>
                                          <p:spTgt spid="6">
                                            <p:txEl>
                                              <p:pRg st="0" end="0"/>
                                            </p:txEl>
                                          </p:spTgt>
                                        </p:tgtEl>
                                      </p:cBhvr>
                                      <p:to x="100000" y="100000"/>
                                    </p:animScale>
                                    <p:animScale>
                                      <p:cBhvr>
                                        <p:cTn id="15" dur="26">
                                          <p:stCondLst>
                                            <p:cond delay="1312"/>
                                          </p:stCondLst>
                                        </p:cTn>
                                        <p:tgtEl>
                                          <p:spTgt spid="6">
                                            <p:txEl>
                                              <p:pRg st="0" end="0"/>
                                            </p:txEl>
                                          </p:spTgt>
                                        </p:tgtEl>
                                      </p:cBhvr>
                                      <p:to x="100000" y="80000"/>
                                    </p:animScale>
                                    <p:animScale>
                                      <p:cBhvr>
                                        <p:cTn id="16" dur="166" decel="50000">
                                          <p:stCondLst>
                                            <p:cond delay="1338"/>
                                          </p:stCondLst>
                                        </p:cTn>
                                        <p:tgtEl>
                                          <p:spTgt spid="6">
                                            <p:txEl>
                                              <p:pRg st="0" end="0"/>
                                            </p:txEl>
                                          </p:spTgt>
                                        </p:tgtEl>
                                      </p:cBhvr>
                                      <p:to x="100000" y="100000"/>
                                    </p:animScale>
                                    <p:animScale>
                                      <p:cBhvr>
                                        <p:cTn id="17" dur="26">
                                          <p:stCondLst>
                                            <p:cond delay="1642"/>
                                          </p:stCondLst>
                                        </p:cTn>
                                        <p:tgtEl>
                                          <p:spTgt spid="6">
                                            <p:txEl>
                                              <p:pRg st="0" end="0"/>
                                            </p:txEl>
                                          </p:spTgt>
                                        </p:tgtEl>
                                      </p:cBhvr>
                                      <p:to x="100000" y="90000"/>
                                    </p:animScale>
                                    <p:animScale>
                                      <p:cBhvr>
                                        <p:cTn id="18" dur="166" decel="50000">
                                          <p:stCondLst>
                                            <p:cond delay="1668"/>
                                          </p:stCondLst>
                                        </p:cTn>
                                        <p:tgtEl>
                                          <p:spTgt spid="6">
                                            <p:txEl>
                                              <p:pRg st="0" end="0"/>
                                            </p:txEl>
                                          </p:spTgt>
                                        </p:tgtEl>
                                      </p:cBhvr>
                                      <p:to x="100000" y="100000"/>
                                    </p:animScale>
                                    <p:animScale>
                                      <p:cBhvr>
                                        <p:cTn id="19" dur="26">
                                          <p:stCondLst>
                                            <p:cond delay="1808"/>
                                          </p:stCondLst>
                                        </p:cTn>
                                        <p:tgtEl>
                                          <p:spTgt spid="6">
                                            <p:txEl>
                                              <p:pRg st="0" end="0"/>
                                            </p:txEl>
                                          </p:spTgt>
                                        </p:tgtEl>
                                      </p:cBhvr>
                                      <p:to x="100000" y="95000"/>
                                    </p:animScale>
                                    <p:animScale>
                                      <p:cBhvr>
                                        <p:cTn id="20" dur="166" decel="50000">
                                          <p:stCondLst>
                                            <p:cond delay="1834"/>
                                          </p:stCondLst>
                                        </p:cTn>
                                        <p:tgtEl>
                                          <p:spTgt spid="6">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标题 3"/>
          <p:cNvSpPr>
            <a:spLocks noGrp="true"/>
          </p:cNvSpPr>
          <p:nvPr/>
        </p:nvSpPr>
        <p:spPr>
          <a:xfrm>
            <a:off x="810260" y="811530"/>
            <a:ext cx="3004185" cy="611505"/>
          </a:xfrm>
          <a:prstGeom prst="rect">
            <a:avLst/>
          </a:prstGeom>
          <a:noFill/>
          <a:ln w="9525">
            <a:noFill/>
            <a:miter lim="800000"/>
          </a:ln>
        </p:spPr>
        <p:txBody>
          <a:bodyPr vert="horz" wrap="square" lIns="91440" tIns="45720" rIns="91440" bIns="45720" numCol="1" anchor="ctr" anchorCtr="false" compatLnSpc="true"/>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anose="02020603050405020304" charset="0"/>
                <a:ea typeface="宋体" panose="02010600030101010101" pitchFamily="2" charset="-122"/>
              </a:defRPr>
            </a:lvl2pPr>
            <a:lvl3pPr algn="ctr" rtl="0" eaLnBrk="0" fontAlgn="base" hangingPunct="0">
              <a:spcBef>
                <a:spcPct val="0"/>
              </a:spcBef>
              <a:spcAft>
                <a:spcPct val="0"/>
              </a:spcAft>
              <a:defRPr kumimoji="1" sz="4400">
                <a:solidFill>
                  <a:schemeClr val="tx2"/>
                </a:solidFill>
                <a:latin typeface="Times New Roman" panose="02020603050405020304" charset="0"/>
                <a:ea typeface="宋体" panose="02010600030101010101" pitchFamily="2" charset="-122"/>
              </a:defRPr>
            </a:lvl3pPr>
            <a:lvl4pPr algn="ctr" rtl="0" eaLnBrk="0" fontAlgn="base" hangingPunct="0">
              <a:spcBef>
                <a:spcPct val="0"/>
              </a:spcBef>
              <a:spcAft>
                <a:spcPct val="0"/>
              </a:spcAft>
              <a:defRPr kumimoji="1" sz="4400">
                <a:solidFill>
                  <a:schemeClr val="tx2"/>
                </a:solidFill>
                <a:latin typeface="Times New Roman" panose="02020603050405020304" charset="0"/>
                <a:ea typeface="宋体" panose="02010600030101010101" pitchFamily="2" charset="-122"/>
              </a:defRPr>
            </a:lvl4pPr>
            <a:lvl5pPr algn="ctr" rtl="0" eaLnBrk="0" fontAlgn="base" hangingPunct="0">
              <a:spcBef>
                <a:spcPct val="0"/>
              </a:spcBef>
              <a:spcAft>
                <a:spcPct val="0"/>
              </a:spcAft>
              <a:defRPr kumimoji="1" sz="4400">
                <a:solidFill>
                  <a:schemeClr val="tx2"/>
                </a:solidFill>
                <a:latin typeface="Times New Roman" panose="02020603050405020304" charset="0"/>
                <a:ea typeface="宋体" panose="02010600030101010101" pitchFamily="2" charset="-122"/>
              </a:defRPr>
            </a:lvl5pPr>
            <a:lvl6pPr marL="457200" algn="ctr" rtl="0" fontAlgn="base">
              <a:spcBef>
                <a:spcPct val="0"/>
              </a:spcBef>
              <a:spcAft>
                <a:spcPct val="0"/>
              </a:spcAft>
              <a:defRPr kumimoji="1" sz="4400">
                <a:solidFill>
                  <a:schemeClr val="tx2"/>
                </a:solidFill>
                <a:latin typeface="Times New Roman" panose="02020603050405020304" charset="0"/>
                <a:ea typeface="宋体" panose="02010600030101010101" pitchFamily="2" charset="-122"/>
              </a:defRPr>
            </a:lvl6pPr>
            <a:lvl7pPr marL="914400" algn="ctr" rtl="0" fontAlgn="base">
              <a:spcBef>
                <a:spcPct val="0"/>
              </a:spcBef>
              <a:spcAft>
                <a:spcPct val="0"/>
              </a:spcAft>
              <a:defRPr kumimoji="1" sz="4400">
                <a:solidFill>
                  <a:schemeClr val="tx2"/>
                </a:solidFill>
                <a:latin typeface="Times New Roman" panose="02020603050405020304" charset="0"/>
                <a:ea typeface="宋体" panose="02010600030101010101" pitchFamily="2" charset="-122"/>
              </a:defRPr>
            </a:lvl7pPr>
            <a:lvl8pPr marL="1371600" algn="ctr" rtl="0" fontAlgn="base">
              <a:spcBef>
                <a:spcPct val="0"/>
              </a:spcBef>
              <a:spcAft>
                <a:spcPct val="0"/>
              </a:spcAft>
              <a:defRPr kumimoji="1" sz="4400">
                <a:solidFill>
                  <a:schemeClr val="tx2"/>
                </a:solidFill>
                <a:latin typeface="Times New Roman" panose="02020603050405020304" charset="0"/>
                <a:ea typeface="宋体" panose="02010600030101010101" pitchFamily="2" charset="-122"/>
              </a:defRPr>
            </a:lvl8pPr>
            <a:lvl9pPr marL="1828800" algn="ctr" rtl="0" fontAlgn="base">
              <a:spcBef>
                <a:spcPct val="0"/>
              </a:spcBef>
              <a:spcAft>
                <a:spcPct val="0"/>
              </a:spcAft>
              <a:defRPr kumimoji="1" sz="4400">
                <a:solidFill>
                  <a:schemeClr val="tx2"/>
                </a:solidFill>
                <a:latin typeface="Times New Roman" panose="02020603050405020304" charset="0"/>
                <a:ea typeface="宋体" panose="02010600030101010101" pitchFamily="2" charset="-122"/>
              </a:defRPr>
            </a:lvl9pPr>
          </a:lstStyle>
          <a:p>
            <a:pPr algn="l"/>
            <a:r>
              <a:rPr lang="en-US" altLang="zh-CN" sz="2400" b="1" dirty="0" smtClean="0">
                <a:solidFill>
                  <a:schemeClr val="accent2"/>
                </a:solidFill>
                <a:latin typeface="+mj-ea"/>
                <a:cs typeface="+mj-ea"/>
              </a:rPr>
              <a:t>2.</a:t>
            </a:r>
            <a:r>
              <a:rPr lang="zh-CN" altLang="en-US" sz="2400" b="1" dirty="0" smtClean="0">
                <a:solidFill>
                  <a:schemeClr val="accent2"/>
                </a:solidFill>
                <a:latin typeface="+mj-ea"/>
                <a:cs typeface="+mj-ea"/>
              </a:rPr>
              <a:t>历年版本及简介</a:t>
            </a:r>
            <a:endParaRPr lang="zh-CN" altLang="en-US" sz="2400" b="1" dirty="0" smtClean="0">
              <a:solidFill>
                <a:srgbClr val="000099"/>
              </a:solidFill>
              <a:latin typeface="+mj-ea"/>
              <a:cs typeface="+mj-ea"/>
              <a:sym typeface="+mn-ea"/>
            </a:endParaRPr>
          </a:p>
        </p:txBody>
      </p:sp>
      <p:sp>
        <p:nvSpPr>
          <p:cNvPr id="6" name="矩形 5"/>
          <p:cNvSpPr/>
          <p:nvPr/>
        </p:nvSpPr>
        <p:spPr>
          <a:xfrm>
            <a:off x="7472045" y="31115"/>
            <a:ext cx="1623695" cy="337185"/>
          </a:xfrm>
          <a:prstGeom prst="rect">
            <a:avLst/>
          </a:prstGeom>
          <a:noFill/>
          <a:ln w="9525">
            <a:noFill/>
          </a:ln>
          <a:effectLst>
            <a:glow rad="228600">
              <a:schemeClr val="accent2">
                <a:satMod val="175000"/>
                <a:alpha val="40000"/>
              </a:schemeClr>
            </a:glow>
          </a:effectLst>
        </p:spPr>
        <p:txBody>
          <a:bodyPr wrap="square" anchor="t" anchorCtr="false">
            <a:spAutoFit/>
          </a:bodyPr>
          <a:p>
            <a:pPr lvl="0" algn="l" defTabSz="914400" eaLnBrk="1" fontAlgn="auto" hangingPunct="1">
              <a:buClrTx/>
              <a:buSzTx/>
              <a:buFontTx/>
            </a:pPr>
            <a:r>
              <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rPr>
              <a:t>修订背景及依据</a:t>
            </a:r>
            <a:endPar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endParaRPr>
          </a:p>
        </p:txBody>
      </p:sp>
      <p:cxnSp>
        <p:nvCxnSpPr>
          <p:cNvPr id="9" name="直接连接符 8"/>
          <p:cNvCxnSpPr/>
          <p:nvPr/>
        </p:nvCxnSpPr>
        <p:spPr>
          <a:xfrm>
            <a:off x="705485" y="4065905"/>
            <a:ext cx="7904480" cy="0"/>
          </a:xfrm>
          <a:prstGeom prst="line">
            <a:avLst/>
          </a:prstGeom>
          <a:ln w="76200">
            <a:solidFill>
              <a:srgbClr val="FF0000"/>
            </a:solidFill>
          </a:ln>
        </p:spPr>
        <p:style>
          <a:lnRef idx="3">
            <a:schemeClr val="dk1"/>
          </a:lnRef>
          <a:fillRef idx="0">
            <a:schemeClr val="dk1"/>
          </a:fillRef>
          <a:effectRef idx="2">
            <a:schemeClr val="dk1"/>
          </a:effectRef>
          <a:fontRef idx="minor">
            <a:schemeClr val="tx1"/>
          </a:fontRef>
        </p:style>
      </p:cxnSp>
      <p:sp>
        <p:nvSpPr>
          <p:cNvPr id="3" name="标题 3"/>
          <p:cNvSpPr>
            <a:spLocks noGrp="true"/>
          </p:cNvSpPr>
          <p:nvPr/>
        </p:nvSpPr>
        <p:spPr>
          <a:xfrm>
            <a:off x="945515" y="1423035"/>
            <a:ext cx="3951605" cy="611505"/>
          </a:xfrm>
          <a:prstGeom prst="rect">
            <a:avLst/>
          </a:prstGeom>
          <a:noFill/>
          <a:ln w="9525">
            <a:noFill/>
            <a:miter lim="800000"/>
          </a:ln>
        </p:spPr>
        <p:txBody>
          <a:bodyPr vert="horz" wrap="square" lIns="91440" tIns="45720" rIns="91440" bIns="45720" numCol="1" anchor="ctr" anchorCtr="false" compatLnSpc="true"/>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anose="02020603050405020304" charset="0"/>
                <a:ea typeface="宋体" panose="02010600030101010101" pitchFamily="2" charset="-122"/>
              </a:defRPr>
            </a:lvl2pPr>
            <a:lvl3pPr algn="ctr" rtl="0" eaLnBrk="0" fontAlgn="base" hangingPunct="0">
              <a:spcBef>
                <a:spcPct val="0"/>
              </a:spcBef>
              <a:spcAft>
                <a:spcPct val="0"/>
              </a:spcAft>
              <a:defRPr kumimoji="1" sz="4400">
                <a:solidFill>
                  <a:schemeClr val="tx2"/>
                </a:solidFill>
                <a:latin typeface="Times New Roman" panose="02020603050405020304" charset="0"/>
                <a:ea typeface="宋体" panose="02010600030101010101" pitchFamily="2" charset="-122"/>
              </a:defRPr>
            </a:lvl3pPr>
            <a:lvl4pPr algn="ctr" rtl="0" eaLnBrk="0" fontAlgn="base" hangingPunct="0">
              <a:spcBef>
                <a:spcPct val="0"/>
              </a:spcBef>
              <a:spcAft>
                <a:spcPct val="0"/>
              </a:spcAft>
              <a:defRPr kumimoji="1" sz="4400">
                <a:solidFill>
                  <a:schemeClr val="tx2"/>
                </a:solidFill>
                <a:latin typeface="Times New Roman" panose="02020603050405020304" charset="0"/>
                <a:ea typeface="宋体" panose="02010600030101010101" pitchFamily="2" charset="-122"/>
              </a:defRPr>
            </a:lvl4pPr>
            <a:lvl5pPr algn="ctr" rtl="0" eaLnBrk="0" fontAlgn="base" hangingPunct="0">
              <a:spcBef>
                <a:spcPct val="0"/>
              </a:spcBef>
              <a:spcAft>
                <a:spcPct val="0"/>
              </a:spcAft>
              <a:defRPr kumimoji="1" sz="4400">
                <a:solidFill>
                  <a:schemeClr val="tx2"/>
                </a:solidFill>
                <a:latin typeface="Times New Roman" panose="02020603050405020304" charset="0"/>
                <a:ea typeface="宋体" panose="02010600030101010101" pitchFamily="2" charset="-122"/>
              </a:defRPr>
            </a:lvl5pPr>
            <a:lvl6pPr marL="457200" algn="ctr" rtl="0" fontAlgn="base">
              <a:spcBef>
                <a:spcPct val="0"/>
              </a:spcBef>
              <a:spcAft>
                <a:spcPct val="0"/>
              </a:spcAft>
              <a:defRPr kumimoji="1" sz="4400">
                <a:solidFill>
                  <a:schemeClr val="tx2"/>
                </a:solidFill>
                <a:latin typeface="Times New Roman" panose="02020603050405020304" charset="0"/>
                <a:ea typeface="宋体" panose="02010600030101010101" pitchFamily="2" charset="-122"/>
              </a:defRPr>
            </a:lvl6pPr>
            <a:lvl7pPr marL="914400" algn="ctr" rtl="0" fontAlgn="base">
              <a:spcBef>
                <a:spcPct val="0"/>
              </a:spcBef>
              <a:spcAft>
                <a:spcPct val="0"/>
              </a:spcAft>
              <a:defRPr kumimoji="1" sz="4400">
                <a:solidFill>
                  <a:schemeClr val="tx2"/>
                </a:solidFill>
                <a:latin typeface="Times New Roman" panose="02020603050405020304" charset="0"/>
                <a:ea typeface="宋体" panose="02010600030101010101" pitchFamily="2" charset="-122"/>
              </a:defRPr>
            </a:lvl7pPr>
            <a:lvl8pPr marL="1371600" algn="ctr" rtl="0" fontAlgn="base">
              <a:spcBef>
                <a:spcPct val="0"/>
              </a:spcBef>
              <a:spcAft>
                <a:spcPct val="0"/>
              </a:spcAft>
              <a:defRPr kumimoji="1" sz="4400">
                <a:solidFill>
                  <a:schemeClr val="tx2"/>
                </a:solidFill>
                <a:latin typeface="Times New Roman" panose="02020603050405020304" charset="0"/>
                <a:ea typeface="宋体" panose="02010600030101010101" pitchFamily="2" charset="-122"/>
              </a:defRPr>
            </a:lvl8pPr>
            <a:lvl9pPr marL="1828800" algn="ctr" rtl="0" fontAlgn="base">
              <a:spcBef>
                <a:spcPct val="0"/>
              </a:spcBef>
              <a:spcAft>
                <a:spcPct val="0"/>
              </a:spcAft>
              <a:defRPr kumimoji="1" sz="4400">
                <a:solidFill>
                  <a:schemeClr val="tx2"/>
                </a:solidFill>
                <a:latin typeface="Times New Roman" panose="02020603050405020304" charset="0"/>
                <a:ea typeface="宋体" panose="02010600030101010101" pitchFamily="2" charset="-122"/>
              </a:defRPr>
            </a:lvl9pPr>
          </a:lstStyle>
          <a:p>
            <a:pPr algn="l"/>
            <a:r>
              <a:rPr lang="en-US" altLang="zh-CN" sz="2200" b="1" dirty="0" smtClean="0">
                <a:solidFill>
                  <a:schemeClr val="accent2"/>
                </a:solidFill>
                <a:latin typeface="+mj-ea"/>
                <a:cs typeface="+mj-ea"/>
              </a:rPr>
              <a:t>1</a:t>
            </a:r>
            <a:r>
              <a:rPr lang="zh-CN" altLang="en-US" sz="2200" b="1" dirty="0" smtClean="0">
                <a:solidFill>
                  <a:schemeClr val="accent2"/>
                </a:solidFill>
                <a:latin typeface="+mj-ea"/>
                <a:cs typeface="+mj-ea"/>
              </a:rPr>
              <a:t>）“</a:t>
            </a:r>
            <a:r>
              <a:rPr lang="zh-CN" altLang="en-US" sz="2200" b="1" dirty="0" smtClean="0">
                <a:solidFill>
                  <a:schemeClr val="accent2"/>
                </a:solidFill>
                <a:latin typeface="+mj-ea"/>
                <a:cs typeface="+mj-ea"/>
                <a:sym typeface="+mn-ea"/>
              </a:rPr>
              <a:t>优质结构</a:t>
            </a:r>
            <a:r>
              <a:rPr lang="zh-CN" altLang="en-US" sz="2200" b="1" dirty="0" smtClean="0">
                <a:solidFill>
                  <a:schemeClr val="accent2"/>
                </a:solidFill>
                <a:latin typeface="+mj-ea"/>
                <a:cs typeface="+mj-ea"/>
              </a:rPr>
              <a:t>”评选文件</a:t>
            </a:r>
            <a:endParaRPr lang="zh-CN" altLang="en-US" sz="2200" b="1" dirty="0" smtClean="0">
              <a:solidFill>
                <a:srgbClr val="000099"/>
              </a:solidFill>
              <a:latin typeface="+mj-ea"/>
              <a:cs typeface="+mj-ea"/>
              <a:sym typeface="+mn-ea"/>
            </a:endParaRPr>
          </a:p>
        </p:txBody>
      </p:sp>
      <p:pic>
        <p:nvPicPr>
          <p:cNvPr id="5" name="图片 4"/>
          <p:cNvPicPr>
            <a:picLocks noChangeAspect="true"/>
          </p:cNvPicPr>
          <p:nvPr/>
        </p:nvPicPr>
        <p:blipFill>
          <a:blip r:embed="rId1"/>
          <a:srcRect t="3369" r="1701" b="3912"/>
          <a:stretch>
            <a:fillRect/>
          </a:stretch>
        </p:blipFill>
        <p:spPr>
          <a:xfrm>
            <a:off x="687070" y="2419985"/>
            <a:ext cx="8076565" cy="164592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11266">
                                            <p:txEl>
                                              <p:pRg st="0" end="0"/>
                                            </p:txEl>
                                          </p:spTgt>
                                        </p:tgtEl>
                                        <p:attrNameLst>
                                          <p:attrName>style.visibility</p:attrName>
                                        </p:attrNameLst>
                                      </p:cBhvr>
                                      <p:to>
                                        <p:strVal val="visible"/>
                                      </p:to>
                                    </p:set>
                                    <p:animEffect transition="in" filter="circle(in)">
                                      <p:cBhvr>
                                        <p:cTn id="7" dur="2000"/>
                                        <p:tgtEl>
                                          <p:spTgt spid="1126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7472045" y="31115"/>
            <a:ext cx="1623695" cy="337185"/>
          </a:xfrm>
          <a:prstGeom prst="rect">
            <a:avLst/>
          </a:prstGeom>
          <a:noFill/>
          <a:ln w="9525">
            <a:noFill/>
          </a:ln>
          <a:effectLst>
            <a:glow rad="228600">
              <a:schemeClr val="accent2">
                <a:satMod val="175000"/>
                <a:alpha val="40000"/>
              </a:schemeClr>
            </a:glow>
          </a:effectLst>
        </p:spPr>
        <p:txBody>
          <a:bodyPr wrap="square" anchor="t" anchorCtr="false">
            <a:spAutoFit/>
          </a:bodyPr>
          <a:p>
            <a:pPr lvl="0" algn="l" defTabSz="914400" eaLnBrk="1" fontAlgn="auto" hangingPunct="1">
              <a:buClrTx/>
              <a:buSzTx/>
              <a:buFontTx/>
            </a:pPr>
            <a:r>
              <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rPr>
              <a:t>修订背景及依据</a:t>
            </a:r>
            <a:endPar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endParaRPr>
          </a:p>
        </p:txBody>
      </p:sp>
      <p:sp>
        <p:nvSpPr>
          <p:cNvPr id="3" name="文本框 2"/>
          <p:cNvSpPr txBox="true"/>
          <p:nvPr/>
        </p:nvSpPr>
        <p:spPr>
          <a:xfrm>
            <a:off x="673735" y="974090"/>
            <a:ext cx="7583805" cy="398780"/>
          </a:xfrm>
          <a:prstGeom prst="rect">
            <a:avLst/>
          </a:prstGeom>
          <a:noFill/>
        </p:spPr>
        <p:txBody>
          <a:bodyPr wrap="none" rtlCol="0">
            <a:spAutoFit/>
          </a:bodyPr>
          <a:p>
            <a:pPr algn="l"/>
            <a:r>
              <a:rPr lang="en-US" altLang="zh-CN" sz="2000">
                <a:latin typeface="东文宋体" charset="0"/>
                <a:ea typeface="东文宋体" charset="0"/>
              </a:rPr>
              <a:t>① </a:t>
            </a:r>
            <a:r>
              <a:rPr lang="zh-CN" altLang="en-US" sz="2000"/>
              <a:t>首版（</a:t>
            </a:r>
            <a:r>
              <a:rPr lang="en-US" altLang="zh-CN" sz="2000">
                <a:sym typeface="+mn-ea"/>
              </a:rPr>
              <a:t>2011</a:t>
            </a:r>
            <a:r>
              <a:rPr lang="zh-CN" altLang="en-US" sz="2000">
                <a:sym typeface="+mn-ea"/>
              </a:rPr>
              <a:t>版</a:t>
            </a:r>
            <a:r>
              <a:rPr lang="zh-CN" altLang="en-US" sz="2000"/>
              <a:t>）：</a:t>
            </a:r>
            <a:r>
              <a:rPr lang="en-US" altLang="zh-CN" sz="2000"/>
              <a:t>2011</a:t>
            </a:r>
            <a:r>
              <a:rPr lang="zh-CN" altLang="en-US" sz="2000"/>
              <a:t>年</a:t>
            </a:r>
            <a:r>
              <a:rPr lang="en-US" altLang="zh-CN" sz="2000"/>
              <a:t>11</a:t>
            </a:r>
            <a:r>
              <a:rPr lang="zh-CN" altLang="en-US" sz="2000"/>
              <a:t>月</a:t>
            </a:r>
            <a:r>
              <a:rPr lang="en-US" altLang="zh-CN" sz="2000"/>
              <a:t>14</a:t>
            </a:r>
            <a:r>
              <a:rPr lang="zh-CN" altLang="en-US" sz="2000"/>
              <a:t>日发布，</a:t>
            </a:r>
            <a:r>
              <a:rPr lang="en-US" altLang="zh-CN" sz="2000"/>
              <a:t>2012</a:t>
            </a:r>
            <a:r>
              <a:rPr lang="zh-CN" altLang="en-US" sz="2000"/>
              <a:t>年</a:t>
            </a:r>
            <a:r>
              <a:rPr lang="en-US" altLang="zh-CN" sz="2000"/>
              <a:t>1</a:t>
            </a:r>
            <a:r>
              <a:rPr lang="zh-CN" altLang="en-US" sz="2000"/>
              <a:t>月</a:t>
            </a:r>
            <a:r>
              <a:rPr lang="en-US" altLang="zh-CN" sz="2000"/>
              <a:t>1</a:t>
            </a:r>
            <a:r>
              <a:rPr lang="zh-CN" altLang="en-US" sz="2000"/>
              <a:t>日起施行。</a:t>
            </a:r>
            <a:endParaRPr lang="zh-CN" altLang="en-US" sz="2000"/>
          </a:p>
        </p:txBody>
      </p:sp>
      <p:pic>
        <p:nvPicPr>
          <p:cNvPr id="5" name="图片 4"/>
          <p:cNvPicPr>
            <a:picLocks noChangeAspect="true"/>
          </p:cNvPicPr>
          <p:nvPr/>
        </p:nvPicPr>
        <p:blipFill>
          <a:blip r:embed="rId1">
            <a:lum bright="-30000" contrast="18000"/>
          </a:blip>
          <a:stretch>
            <a:fillRect/>
          </a:stretch>
        </p:blipFill>
        <p:spPr>
          <a:xfrm>
            <a:off x="545465" y="1525905"/>
            <a:ext cx="3759835" cy="4208780"/>
          </a:xfrm>
          <a:prstGeom prst="rect">
            <a:avLst/>
          </a:prstGeom>
          <a:ln>
            <a:solidFill>
              <a:schemeClr val="tx1"/>
            </a:solidFill>
          </a:ln>
        </p:spPr>
      </p:pic>
      <p:pic>
        <p:nvPicPr>
          <p:cNvPr id="7" name="图片 6"/>
          <p:cNvPicPr>
            <a:picLocks noChangeAspect="true"/>
          </p:cNvPicPr>
          <p:nvPr/>
        </p:nvPicPr>
        <p:blipFill>
          <a:blip r:embed="rId2">
            <a:lum bright="-24000"/>
          </a:blip>
          <a:stretch>
            <a:fillRect/>
          </a:stretch>
        </p:blipFill>
        <p:spPr>
          <a:xfrm>
            <a:off x="4554220" y="2010410"/>
            <a:ext cx="4103370" cy="3240405"/>
          </a:xfrm>
          <a:prstGeom prst="rect">
            <a:avLst/>
          </a:prstGeom>
          <a:ln>
            <a:solidFill>
              <a:schemeClr val="tx1"/>
            </a:solidFill>
          </a:ln>
        </p:spPr>
      </p:pic>
      <p:cxnSp>
        <p:nvCxnSpPr>
          <p:cNvPr id="4" name="直接连接符 3"/>
          <p:cNvCxnSpPr/>
          <p:nvPr/>
        </p:nvCxnSpPr>
        <p:spPr>
          <a:xfrm>
            <a:off x="3052445" y="3064510"/>
            <a:ext cx="1190625"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2" name="直接连接符 1"/>
          <p:cNvCxnSpPr/>
          <p:nvPr/>
        </p:nvCxnSpPr>
        <p:spPr>
          <a:xfrm>
            <a:off x="5434330" y="3690620"/>
            <a:ext cx="2011680"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linds(horizontal)">
                                      <p:cBhvr>
                                        <p:cTn id="13" dur="500"/>
                                        <p:tgtEl>
                                          <p:spTgt spid="5"/>
                                        </p:tgtEl>
                                      </p:cBhvr>
                                    </p:animEffect>
                                  </p:childTnLst>
                                </p:cTn>
                              </p:par>
                              <p:par>
                                <p:cTn id="14" presetID="3" presetClass="entr" presetSubtype="1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linds(horizontal)">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linds(horizontal)">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blinds(horizontal)">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true"/>
          <p:nvPr/>
        </p:nvSpPr>
        <p:spPr>
          <a:xfrm>
            <a:off x="664845" y="863600"/>
            <a:ext cx="8110855" cy="398780"/>
          </a:xfrm>
          <a:prstGeom prst="rect">
            <a:avLst/>
          </a:prstGeom>
          <a:noFill/>
        </p:spPr>
        <p:txBody>
          <a:bodyPr wrap="none" rtlCol="0">
            <a:spAutoFit/>
          </a:bodyPr>
          <a:p>
            <a:pPr algn="l"/>
            <a:r>
              <a:rPr lang="en-US" altLang="zh-CN" sz="2000">
                <a:latin typeface="东文宋体" charset="0"/>
                <a:ea typeface="东文宋体" charset="0"/>
              </a:rPr>
              <a:t>② </a:t>
            </a:r>
            <a:r>
              <a:rPr lang="zh-CN" altLang="en-US" sz="2000"/>
              <a:t>第二版（</a:t>
            </a:r>
            <a:r>
              <a:rPr lang="en-US" altLang="zh-CN" sz="2000">
                <a:sym typeface="+mn-ea"/>
              </a:rPr>
              <a:t>2014</a:t>
            </a:r>
            <a:r>
              <a:rPr lang="zh-CN" altLang="en-US" sz="2000">
                <a:sym typeface="+mn-ea"/>
              </a:rPr>
              <a:t>版</a:t>
            </a:r>
            <a:r>
              <a:rPr lang="zh-CN" altLang="en-US" sz="2000"/>
              <a:t>）：</a:t>
            </a:r>
            <a:r>
              <a:rPr lang="en-US" altLang="zh-CN" sz="2000"/>
              <a:t>2014</a:t>
            </a:r>
            <a:r>
              <a:rPr lang="zh-CN" altLang="en-US" sz="2000"/>
              <a:t>年</a:t>
            </a:r>
            <a:r>
              <a:rPr lang="en-US" altLang="zh-CN" sz="2000"/>
              <a:t>11</a:t>
            </a:r>
            <a:r>
              <a:rPr lang="zh-CN" altLang="en-US" sz="2000"/>
              <a:t>月</a:t>
            </a:r>
            <a:r>
              <a:rPr lang="en-US" altLang="zh-CN" sz="2000"/>
              <a:t>13</a:t>
            </a:r>
            <a:r>
              <a:rPr lang="zh-CN" altLang="en-US" sz="2000"/>
              <a:t>日发布，</a:t>
            </a:r>
            <a:r>
              <a:rPr lang="en-US" altLang="zh-CN" sz="2000"/>
              <a:t>2014</a:t>
            </a:r>
            <a:r>
              <a:rPr lang="zh-CN" altLang="en-US" sz="2000"/>
              <a:t>年</a:t>
            </a:r>
            <a:r>
              <a:rPr lang="en-US" altLang="zh-CN" sz="2000"/>
              <a:t>12</a:t>
            </a:r>
            <a:r>
              <a:rPr lang="zh-CN" altLang="en-US" sz="2000"/>
              <a:t>月</a:t>
            </a:r>
            <a:r>
              <a:rPr lang="en-US" altLang="zh-CN" sz="2000"/>
              <a:t>13</a:t>
            </a:r>
            <a:r>
              <a:rPr lang="zh-CN" altLang="en-US" sz="2000"/>
              <a:t>日起施行。</a:t>
            </a:r>
            <a:endParaRPr lang="zh-CN" altLang="en-US" sz="2000"/>
          </a:p>
        </p:txBody>
      </p:sp>
      <p:pic>
        <p:nvPicPr>
          <p:cNvPr id="2" name="图片 1"/>
          <p:cNvPicPr>
            <a:picLocks noChangeAspect="true"/>
          </p:cNvPicPr>
          <p:nvPr/>
        </p:nvPicPr>
        <p:blipFill>
          <a:blip r:embed="rId1">
            <a:lum bright="-12000"/>
          </a:blip>
          <a:stretch>
            <a:fillRect/>
          </a:stretch>
        </p:blipFill>
        <p:spPr>
          <a:xfrm>
            <a:off x="942975" y="1412875"/>
            <a:ext cx="3604895" cy="4780280"/>
          </a:xfrm>
          <a:prstGeom prst="rect">
            <a:avLst/>
          </a:prstGeom>
          <a:ln>
            <a:solidFill>
              <a:schemeClr val="tx1"/>
            </a:solidFill>
          </a:ln>
        </p:spPr>
      </p:pic>
      <p:pic>
        <p:nvPicPr>
          <p:cNvPr id="4" name="图片 3"/>
          <p:cNvPicPr>
            <a:picLocks noChangeAspect="true"/>
          </p:cNvPicPr>
          <p:nvPr/>
        </p:nvPicPr>
        <p:blipFill>
          <a:blip r:embed="rId2">
            <a:lum bright="-12000"/>
          </a:blip>
          <a:stretch>
            <a:fillRect/>
          </a:stretch>
        </p:blipFill>
        <p:spPr>
          <a:xfrm>
            <a:off x="4876800" y="1412240"/>
            <a:ext cx="3411855" cy="4780915"/>
          </a:xfrm>
          <a:prstGeom prst="rect">
            <a:avLst/>
          </a:prstGeom>
          <a:ln>
            <a:solidFill>
              <a:schemeClr val="tx1"/>
            </a:solidFill>
          </a:ln>
        </p:spPr>
      </p:pic>
      <p:sp>
        <p:nvSpPr>
          <p:cNvPr id="8" name="矩形 7"/>
          <p:cNvSpPr/>
          <p:nvPr/>
        </p:nvSpPr>
        <p:spPr>
          <a:xfrm>
            <a:off x="7472045" y="31115"/>
            <a:ext cx="1623695" cy="337185"/>
          </a:xfrm>
          <a:prstGeom prst="rect">
            <a:avLst/>
          </a:prstGeom>
          <a:noFill/>
          <a:ln w="9525">
            <a:noFill/>
          </a:ln>
          <a:effectLst>
            <a:glow rad="228600">
              <a:schemeClr val="accent2">
                <a:satMod val="175000"/>
                <a:alpha val="40000"/>
              </a:schemeClr>
            </a:glow>
          </a:effectLst>
        </p:spPr>
        <p:txBody>
          <a:bodyPr wrap="square" anchor="t" anchorCtr="false">
            <a:spAutoFit/>
          </a:bodyPr>
          <a:p>
            <a:pPr lvl="0" algn="l" defTabSz="914400" eaLnBrk="1" fontAlgn="auto" hangingPunct="1">
              <a:buClrTx/>
              <a:buSzTx/>
              <a:buFontTx/>
            </a:pPr>
            <a:r>
              <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rPr>
              <a:t>修订背景及依据</a:t>
            </a:r>
            <a:endPar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endParaRPr>
          </a:p>
        </p:txBody>
      </p:sp>
      <p:cxnSp>
        <p:nvCxnSpPr>
          <p:cNvPr id="5" name="直接连接符 4"/>
          <p:cNvCxnSpPr/>
          <p:nvPr/>
        </p:nvCxnSpPr>
        <p:spPr>
          <a:xfrm>
            <a:off x="5775325" y="5688965"/>
            <a:ext cx="2011680"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linds(horizontal)">
                                      <p:cBhvr>
                                        <p:cTn id="14" dur="500"/>
                                        <p:tgtEl>
                                          <p:spTgt spid="2"/>
                                        </p:tgtEl>
                                      </p:cBhvr>
                                    </p:animEffect>
                                  </p:childTnLst>
                                </p:cTn>
                              </p:par>
                              <p:par>
                                <p:cTn id="15" presetID="3" presetClass="entr" presetSubtype="1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linds(horizont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标题 3"/>
          <p:cNvSpPr>
            <a:spLocks noGrp="true"/>
          </p:cNvSpPr>
          <p:nvPr/>
        </p:nvSpPr>
        <p:spPr>
          <a:xfrm>
            <a:off x="1130935" y="829310"/>
            <a:ext cx="4304030" cy="611505"/>
          </a:xfrm>
          <a:prstGeom prst="rect">
            <a:avLst/>
          </a:prstGeom>
          <a:noFill/>
          <a:ln w="9525">
            <a:noFill/>
            <a:miter lim="800000"/>
          </a:ln>
        </p:spPr>
        <p:txBody>
          <a:bodyPr vert="horz" wrap="square" lIns="91440" tIns="45720" rIns="91440" bIns="45720" numCol="1" anchor="ctr" anchorCtr="false" compatLnSpc="true"/>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anose="02020603050405020304" charset="0"/>
                <a:ea typeface="宋体" panose="02010600030101010101" pitchFamily="2" charset="-122"/>
              </a:defRPr>
            </a:lvl2pPr>
            <a:lvl3pPr algn="ctr" rtl="0" eaLnBrk="0" fontAlgn="base" hangingPunct="0">
              <a:spcBef>
                <a:spcPct val="0"/>
              </a:spcBef>
              <a:spcAft>
                <a:spcPct val="0"/>
              </a:spcAft>
              <a:defRPr kumimoji="1" sz="4400">
                <a:solidFill>
                  <a:schemeClr val="tx2"/>
                </a:solidFill>
                <a:latin typeface="Times New Roman" panose="02020603050405020304" charset="0"/>
                <a:ea typeface="宋体" panose="02010600030101010101" pitchFamily="2" charset="-122"/>
              </a:defRPr>
            </a:lvl3pPr>
            <a:lvl4pPr algn="ctr" rtl="0" eaLnBrk="0" fontAlgn="base" hangingPunct="0">
              <a:spcBef>
                <a:spcPct val="0"/>
              </a:spcBef>
              <a:spcAft>
                <a:spcPct val="0"/>
              </a:spcAft>
              <a:defRPr kumimoji="1" sz="4400">
                <a:solidFill>
                  <a:schemeClr val="tx2"/>
                </a:solidFill>
                <a:latin typeface="Times New Roman" panose="02020603050405020304" charset="0"/>
                <a:ea typeface="宋体" panose="02010600030101010101" pitchFamily="2" charset="-122"/>
              </a:defRPr>
            </a:lvl4pPr>
            <a:lvl5pPr algn="ctr" rtl="0" eaLnBrk="0" fontAlgn="base" hangingPunct="0">
              <a:spcBef>
                <a:spcPct val="0"/>
              </a:spcBef>
              <a:spcAft>
                <a:spcPct val="0"/>
              </a:spcAft>
              <a:defRPr kumimoji="1" sz="4400">
                <a:solidFill>
                  <a:schemeClr val="tx2"/>
                </a:solidFill>
                <a:latin typeface="Times New Roman" panose="02020603050405020304" charset="0"/>
                <a:ea typeface="宋体" panose="02010600030101010101" pitchFamily="2" charset="-122"/>
              </a:defRPr>
            </a:lvl5pPr>
            <a:lvl6pPr marL="457200" algn="ctr" rtl="0" fontAlgn="base">
              <a:spcBef>
                <a:spcPct val="0"/>
              </a:spcBef>
              <a:spcAft>
                <a:spcPct val="0"/>
              </a:spcAft>
              <a:defRPr kumimoji="1" sz="4400">
                <a:solidFill>
                  <a:schemeClr val="tx2"/>
                </a:solidFill>
                <a:latin typeface="Times New Roman" panose="02020603050405020304" charset="0"/>
                <a:ea typeface="宋体" panose="02010600030101010101" pitchFamily="2" charset="-122"/>
              </a:defRPr>
            </a:lvl6pPr>
            <a:lvl7pPr marL="914400" algn="ctr" rtl="0" fontAlgn="base">
              <a:spcBef>
                <a:spcPct val="0"/>
              </a:spcBef>
              <a:spcAft>
                <a:spcPct val="0"/>
              </a:spcAft>
              <a:defRPr kumimoji="1" sz="4400">
                <a:solidFill>
                  <a:schemeClr val="tx2"/>
                </a:solidFill>
                <a:latin typeface="Times New Roman" panose="02020603050405020304" charset="0"/>
                <a:ea typeface="宋体" panose="02010600030101010101" pitchFamily="2" charset="-122"/>
              </a:defRPr>
            </a:lvl7pPr>
            <a:lvl8pPr marL="1371600" algn="ctr" rtl="0" fontAlgn="base">
              <a:spcBef>
                <a:spcPct val="0"/>
              </a:spcBef>
              <a:spcAft>
                <a:spcPct val="0"/>
              </a:spcAft>
              <a:defRPr kumimoji="1" sz="4400">
                <a:solidFill>
                  <a:schemeClr val="tx2"/>
                </a:solidFill>
                <a:latin typeface="Times New Roman" panose="02020603050405020304" charset="0"/>
                <a:ea typeface="宋体" panose="02010600030101010101" pitchFamily="2" charset="-122"/>
              </a:defRPr>
            </a:lvl8pPr>
            <a:lvl9pPr marL="1828800" algn="ctr" rtl="0" fontAlgn="base">
              <a:spcBef>
                <a:spcPct val="0"/>
              </a:spcBef>
              <a:spcAft>
                <a:spcPct val="0"/>
              </a:spcAft>
              <a:defRPr kumimoji="1" sz="4400">
                <a:solidFill>
                  <a:schemeClr val="tx2"/>
                </a:solidFill>
                <a:latin typeface="Times New Roman" panose="02020603050405020304" charset="0"/>
                <a:ea typeface="宋体" panose="02010600030101010101" pitchFamily="2" charset="-122"/>
              </a:defRPr>
            </a:lvl9pPr>
          </a:lstStyle>
          <a:p>
            <a:pPr algn="l"/>
            <a:r>
              <a:rPr lang="en-US" altLang="zh-CN" sz="2200" b="1" dirty="0" smtClean="0">
                <a:solidFill>
                  <a:schemeClr val="accent2"/>
                </a:solidFill>
                <a:latin typeface="+mj-ea"/>
                <a:cs typeface="+mj-ea"/>
                <a:sym typeface="+mn-ea"/>
              </a:rPr>
              <a:t> 2</a:t>
            </a:r>
            <a:r>
              <a:rPr lang="zh-CN" altLang="en-US" sz="2200" b="1" dirty="0" smtClean="0">
                <a:solidFill>
                  <a:schemeClr val="accent2"/>
                </a:solidFill>
                <a:latin typeface="+mj-ea"/>
                <a:cs typeface="+mj-ea"/>
                <a:sym typeface="+mn-ea"/>
              </a:rPr>
              <a:t>）“衢江杯”评选文件</a:t>
            </a:r>
            <a:endParaRPr lang="zh-CN" altLang="en-US" sz="2200" b="1" dirty="0" smtClean="0">
              <a:solidFill>
                <a:srgbClr val="000099"/>
              </a:solidFill>
              <a:latin typeface="+mj-ea"/>
              <a:cs typeface="+mj-ea"/>
              <a:sym typeface="+mn-ea"/>
            </a:endParaRPr>
          </a:p>
        </p:txBody>
      </p:sp>
      <p:sp>
        <p:nvSpPr>
          <p:cNvPr id="6" name="矩形 5"/>
          <p:cNvSpPr/>
          <p:nvPr/>
        </p:nvSpPr>
        <p:spPr>
          <a:xfrm>
            <a:off x="7472045" y="31115"/>
            <a:ext cx="1623695" cy="337185"/>
          </a:xfrm>
          <a:prstGeom prst="rect">
            <a:avLst/>
          </a:prstGeom>
          <a:noFill/>
          <a:ln w="9525">
            <a:noFill/>
          </a:ln>
          <a:effectLst>
            <a:glow rad="228600">
              <a:schemeClr val="accent2">
                <a:satMod val="175000"/>
                <a:alpha val="40000"/>
              </a:schemeClr>
            </a:glow>
          </a:effectLst>
        </p:spPr>
        <p:txBody>
          <a:bodyPr wrap="square" anchor="t" anchorCtr="false">
            <a:spAutoFit/>
          </a:bodyPr>
          <a:p>
            <a:pPr lvl="0" algn="l" defTabSz="914400" eaLnBrk="1" fontAlgn="auto" hangingPunct="1">
              <a:buClrTx/>
              <a:buSzTx/>
              <a:buFontTx/>
            </a:pPr>
            <a:r>
              <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rPr>
              <a:t>修订背景及依据</a:t>
            </a:r>
            <a:endPar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endParaRPr>
          </a:p>
        </p:txBody>
      </p:sp>
      <p:pic>
        <p:nvPicPr>
          <p:cNvPr id="8" name="图片 7"/>
          <p:cNvPicPr>
            <a:picLocks noChangeAspect="true"/>
          </p:cNvPicPr>
          <p:nvPr/>
        </p:nvPicPr>
        <p:blipFill>
          <a:blip r:embed="rId1"/>
          <a:stretch>
            <a:fillRect/>
          </a:stretch>
        </p:blipFill>
        <p:spPr>
          <a:xfrm>
            <a:off x="1130935" y="1440815"/>
            <a:ext cx="6937375" cy="5132705"/>
          </a:xfrm>
          <a:prstGeom prst="rect">
            <a:avLst/>
          </a:prstGeom>
        </p:spPr>
      </p:pic>
      <p:cxnSp>
        <p:nvCxnSpPr>
          <p:cNvPr id="9" name="直接连接符 8"/>
          <p:cNvCxnSpPr/>
          <p:nvPr/>
        </p:nvCxnSpPr>
        <p:spPr>
          <a:xfrm>
            <a:off x="1325880" y="5924550"/>
            <a:ext cx="6547485"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10" name="直接连接符 9"/>
          <p:cNvCxnSpPr/>
          <p:nvPr/>
        </p:nvCxnSpPr>
        <p:spPr>
          <a:xfrm>
            <a:off x="1325880" y="6427470"/>
            <a:ext cx="6547485"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sp>
        <p:nvSpPr>
          <p:cNvPr id="2" name="标题 3"/>
          <p:cNvSpPr>
            <a:spLocks noGrp="true"/>
          </p:cNvSpPr>
          <p:nvPr/>
        </p:nvSpPr>
        <p:spPr>
          <a:xfrm>
            <a:off x="1074420" y="304165"/>
            <a:ext cx="3004185" cy="611505"/>
          </a:xfrm>
          <a:prstGeom prst="rect">
            <a:avLst/>
          </a:prstGeom>
          <a:noFill/>
          <a:ln w="9525">
            <a:noFill/>
            <a:miter lim="800000"/>
          </a:ln>
        </p:spPr>
        <p:txBody>
          <a:bodyPr vert="horz" wrap="square" lIns="91440" tIns="45720" rIns="91440" bIns="45720" numCol="1" anchor="ctr" anchorCtr="false" compatLnSpc="true"/>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anose="02020603050405020304" charset="0"/>
                <a:ea typeface="宋体" panose="02010600030101010101" pitchFamily="2" charset="-122"/>
              </a:defRPr>
            </a:lvl2pPr>
            <a:lvl3pPr algn="ctr" rtl="0" eaLnBrk="0" fontAlgn="base" hangingPunct="0">
              <a:spcBef>
                <a:spcPct val="0"/>
              </a:spcBef>
              <a:spcAft>
                <a:spcPct val="0"/>
              </a:spcAft>
              <a:defRPr kumimoji="1" sz="4400">
                <a:solidFill>
                  <a:schemeClr val="tx2"/>
                </a:solidFill>
                <a:latin typeface="Times New Roman" panose="02020603050405020304" charset="0"/>
                <a:ea typeface="宋体" panose="02010600030101010101" pitchFamily="2" charset="-122"/>
              </a:defRPr>
            </a:lvl3pPr>
            <a:lvl4pPr algn="ctr" rtl="0" eaLnBrk="0" fontAlgn="base" hangingPunct="0">
              <a:spcBef>
                <a:spcPct val="0"/>
              </a:spcBef>
              <a:spcAft>
                <a:spcPct val="0"/>
              </a:spcAft>
              <a:defRPr kumimoji="1" sz="4400">
                <a:solidFill>
                  <a:schemeClr val="tx2"/>
                </a:solidFill>
                <a:latin typeface="Times New Roman" panose="02020603050405020304" charset="0"/>
                <a:ea typeface="宋体" panose="02010600030101010101" pitchFamily="2" charset="-122"/>
              </a:defRPr>
            </a:lvl4pPr>
            <a:lvl5pPr algn="ctr" rtl="0" eaLnBrk="0" fontAlgn="base" hangingPunct="0">
              <a:spcBef>
                <a:spcPct val="0"/>
              </a:spcBef>
              <a:spcAft>
                <a:spcPct val="0"/>
              </a:spcAft>
              <a:defRPr kumimoji="1" sz="4400">
                <a:solidFill>
                  <a:schemeClr val="tx2"/>
                </a:solidFill>
                <a:latin typeface="Times New Roman" panose="02020603050405020304" charset="0"/>
                <a:ea typeface="宋体" panose="02010600030101010101" pitchFamily="2" charset="-122"/>
              </a:defRPr>
            </a:lvl5pPr>
            <a:lvl6pPr marL="457200" algn="ctr" rtl="0" fontAlgn="base">
              <a:spcBef>
                <a:spcPct val="0"/>
              </a:spcBef>
              <a:spcAft>
                <a:spcPct val="0"/>
              </a:spcAft>
              <a:defRPr kumimoji="1" sz="4400">
                <a:solidFill>
                  <a:schemeClr val="tx2"/>
                </a:solidFill>
                <a:latin typeface="Times New Roman" panose="02020603050405020304" charset="0"/>
                <a:ea typeface="宋体" panose="02010600030101010101" pitchFamily="2" charset="-122"/>
              </a:defRPr>
            </a:lvl6pPr>
            <a:lvl7pPr marL="914400" algn="ctr" rtl="0" fontAlgn="base">
              <a:spcBef>
                <a:spcPct val="0"/>
              </a:spcBef>
              <a:spcAft>
                <a:spcPct val="0"/>
              </a:spcAft>
              <a:defRPr kumimoji="1" sz="4400">
                <a:solidFill>
                  <a:schemeClr val="tx2"/>
                </a:solidFill>
                <a:latin typeface="Times New Roman" panose="02020603050405020304" charset="0"/>
                <a:ea typeface="宋体" panose="02010600030101010101" pitchFamily="2" charset="-122"/>
              </a:defRPr>
            </a:lvl7pPr>
            <a:lvl8pPr marL="1371600" algn="ctr" rtl="0" fontAlgn="base">
              <a:spcBef>
                <a:spcPct val="0"/>
              </a:spcBef>
              <a:spcAft>
                <a:spcPct val="0"/>
              </a:spcAft>
              <a:defRPr kumimoji="1" sz="4400">
                <a:solidFill>
                  <a:schemeClr val="tx2"/>
                </a:solidFill>
                <a:latin typeface="Times New Roman" panose="02020603050405020304" charset="0"/>
                <a:ea typeface="宋体" panose="02010600030101010101" pitchFamily="2" charset="-122"/>
              </a:defRPr>
            </a:lvl8pPr>
            <a:lvl9pPr marL="1828800" algn="ctr" rtl="0" fontAlgn="base">
              <a:spcBef>
                <a:spcPct val="0"/>
              </a:spcBef>
              <a:spcAft>
                <a:spcPct val="0"/>
              </a:spcAft>
              <a:defRPr kumimoji="1" sz="4400">
                <a:solidFill>
                  <a:schemeClr val="tx2"/>
                </a:solidFill>
                <a:latin typeface="Times New Roman" panose="02020603050405020304" charset="0"/>
                <a:ea typeface="宋体" panose="02010600030101010101" pitchFamily="2" charset="-122"/>
              </a:defRPr>
            </a:lvl9pPr>
          </a:lstStyle>
          <a:p>
            <a:pPr algn="l"/>
            <a:r>
              <a:rPr lang="en-US" altLang="zh-CN" sz="2400" b="1" dirty="0" smtClean="0">
                <a:solidFill>
                  <a:schemeClr val="accent2"/>
                </a:solidFill>
                <a:latin typeface="+mj-ea"/>
                <a:cs typeface="+mj-ea"/>
              </a:rPr>
              <a:t>2.</a:t>
            </a:r>
            <a:r>
              <a:rPr lang="zh-CN" altLang="en-US" sz="2400" b="1" dirty="0" smtClean="0">
                <a:solidFill>
                  <a:schemeClr val="accent2"/>
                </a:solidFill>
                <a:latin typeface="+mj-ea"/>
                <a:cs typeface="+mj-ea"/>
              </a:rPr>
              <a:t>历年版本及简介</a:t>
            </a:r>
            <a:endParaRPr lang="zh-CN" altLang="en-US" sz="2400" b="1" dirty="0" smtClean="0">
              <a:solidFill>
                <a:srgbClr val="000099"/>
              </a:solidFill>
              <a:latin typeface="+mj-ea"/>
              <a:cs typeface="+mj-ea"/>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par>
                          <p:cTn id="8" fill="hold">
                            <p:stCondLst>
                              <p:cond delay="500"/>
                            </p:stCondLst>
                            <p:childTnLst>
                              <p:par>
                                <p:cTn id="9" presetID="6" presetClass="entr" presetSubtype="16" fill="hold" nodeType="afterEffect">
                                  <p:stCondLst>
                                    <p:cond delay="0"/>
                                  </p:stCondLst>
                                  <p:childTnLst>
                                    <p:set>
                                      <p:cBhvr>
                                        <p:cTn id="10" dur="1" fill="hold">
                                          <p:stCondLst>
                                            <p:cond delay="0"/>
                                          </p:stCondLst>
                                        </p:cTn>
                                        <p:tgtEl>
                                          <p:spTgt spid="11266">
                                            <p:txEl>
                                              <p:pRg st="0" end="0"/>
                                            </p:txEl>
                                          </p:spTgt>
                                        </p:tgtEl>
                                        <p:attrNameLst>
                                          <p:attrName>style.visibility</p:attrName>
                                        </p:attrNameLst>
                                      </p:cBhvr>
                                      <p:to>
                                        <p:strVal val="visible"/>
                                      </p:to>
                                    </p:set>
                                    <p:animEffect transition="in" filter="circle(in)">
                                      <p:cBhvr>
                                        <p:cTn id="11" dur="2000"/>
                                        <p:tgtEl>
                                          <p:spTgt spid="11266">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linds(horizontal)">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linds(horizontal)">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blinds(horizontal)">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标题 3"/>
          <p:cNvSpPr>
            <a:spLocks noGrp="true"/>
          </p:cNvSpPr>
          <p:nvPr/>
        </p:nvSpPr>
        <p:spPr>
          <a:xfrm>
            <a:off x="521335" y="633095"/>
            <a:ext cx="8069580" cy="850265"/>
          </a:xfrm>
          <a:prstGeom prst="rect">
            <a:avLst/>
          </a:prstGeom>
          <a:noFill/>
          <a:ln w="9525">
            <a:noFill/>
            <a:miter lim="800000"/>
          </a:ln>
        </p:spPr>
        <p:txBody>
          <a:bodyPr vert="horz" wrap="square" lIns="91440" tIns="45720" rIns="91440" bIns="45720" numCol="1" anchor="ctr" anchorCtr="false" compatLnSpc="true"/>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anose="02020603050405020304" charset="0"/>
                <a:ea typeface="宋体" panose="02010600030101010101" pitchFamily="2" charset="-122"/>
              </a:defRPr>
            </a:lvl2pPr>
            <a:lvl3pPr algn="ctr" rtl="0" eaLnBrk="0" fontAlgn="base" hangingPunct="0">
              <a:spcBef>
                <a:spcPct val="0"/>
              </a:spcBef>
              <a:spcAft>
                <a:spcPct val="0"/>
              </a:spcAft>
              <a:defRPr kumimoji="1" sz="4400">
                <a:solidFill>
                  <a:schemeClr val="tx2"/>
                </a:solidFill>
                <a:latin typeface="Times New Roman" panose="02020603050405020304" charset="0"/>
                <a:ea typeface="宋体" panose="02010600030101010101" pitchFamily="2" charset="-122"/>
              </a:defRPr>
            </a:lvl3pPr>
            <a:lvl4pPr algn="ctr" rtl="0" eaLnBrk="0" fontAlgn="base" hangingPunct="0">
              <a:spcBef>
                <a:spcPct val="0"/>
              </a:spcBef>
              <a:spcAft>
                <a:spcPct val="0"/>
              </a:spcAft>
              <a:defRPr kumimoji="1" sz="4400">
                <a:solidFill>
                  <a:schemeClr val="tx2"/>
                </a:solidFill>
                <a:latin typeface="Times New Roman" panose="02020603050405020304" charset="0"/>
                <a:ea typeface="宋体" panose="02010600030101010101" pitchFamily="2" charset="-122"/>
              </a:defRPr>
            </a:lvl4pPr>
            <a:lvl5pPr algn="ctr" rtl="0" eaLnBrk="0" fontAlgn="base" hangingPunct="0">
              <a:spcBef>
                <a:spcPct val="0"/>
              </a:spcBef>
              <a:spcAft>
                <a:spcPct val="0"/>
              </a:spcAft>
              <a:defRPr kumimoji="1" sz="4400">
                <a:solidFill>
                  <a:schemeClr val="tx2"/>
                </a:solidFill>
                <a:latin typeface="Times New Roman" panose="02020603050405020304" charset="0"/>
                <a:ea typeface="宋体" panose="02010600030101010101" pitchFamily="2" charset="-122"/>
              </a:defRPr>
            </a:lvl5pPr>
            <a:lvl6pPr marL="457200" algn="ctr" rtl="0" fontAlgn="base">
              <a:spcBef>
                <a:spcPct val="0"/>
              </a:spcBef>
              <a:spcAft>
                <a:spcPct val="0"/>
              </a:spcAft>
              <a:defRPr kumimoji="1" sz="4400">
                <a:solidFill>
                  <a:schemeClr val="tx2"/>
                </a:solidFill>
                <a:latin typeface="Times New Roman" panose="02020603050405020304" charset="0"/>
                <a:ea typeface="宋体" panose="02010600030101010101" pitchFamily="2" charset="-122"/>
              </a:defRPr>
            </a:lvl6pPr>
            <a:lvl7pPr marL="914400" algn="ctr" rtl="0" fontAlgn="base">
              <a:spcBef>
                <a:spcPct val="0"/>
              </a:spcBef>
              <a:spcAft>
                <a:spcPct val="0"/>
              </a:spcAft>
              <a:defRPr kumimoji="1" sz="4400">
                <a:solidFill>
                  <a:schemeClr val="tx2"/>
                </a:solidFill>
                <a:latin typeface="Times New Roman" panose="02020603050405020304" charset="0"/>
                <a:ea typeface="宋体" panose="02010600030101010101" pitchFamily="2" charset="-122"/>
              </a:defRPr>
            </a:lvl7pPr>
            <a:lvl8pPr marL="1371600" algn="ctr" rtl="0" fontAlgn="base">
              <a:spcBef>
                <a:spcPct val="0"/>
              </a:spcBef>
              <a:spcAft>
                <a:spcPct val="0"/>
              </a:spcAft>
              <a:defRPr kumimoji="1" sz="4400">
                <a:solidFill>
                  <a:schemeClr val="tx2"/>
                </a:solidFill>
                <a:latin typeface="Times New Roman" panose="02020603050405020304" charset="0"/>
                <a:ea typeface="宋体" panose="02010600030101010101" pitchFamily="2" charset="-122"/>
              </a:defRPr>
            </a:lvl8pPr>
            <a:lvl9pPr marL="1828800" algn="ctr" rtl="0" fontAlgn="base">
              <a:spcBef>
                <a:spcPct val="0"/>
              </a:spcBef>
              <a:spcAft>
                <a:spcPct val="0"/>
              </a:spcAft>
              <a:defRPr kumimoji="1" sz="4400">
                <a:solidFill>
                  <a:schemeClr val="tx2"/>
                </a:solidFill>
                <a:latin typeface="Times New Roman" panose="02020603050405020304" charset="0"/>
                <a:ea typeface="宋体" panose="02010600030101010101" pitchFamily="2" charset="-122"/>
              </a:defRPr>
            </a:lvl9pPr>
          </a:lstStyle>
          <a:p>
            <a:pPr algn="l"/>
            <a:r>
              <a:rPr lang="zh-CN" altLang="en-US" sz="2400" b="1" dirty="0" smtClean="0">
                <a:solidFill>
                  <a:schemeClr val="accent2"/>
                </a:solidFill>
                <a:latin typeface="+mj-ea"/>
                <a:cs typeface="+mj-ea"/>
              </a:rPr>
              <a:t>前版《</a:t>
            </a:r>
            <a:r>
              <a:rPr lang="zh-CN" altLang="en-US" sz="2400" b="1" dirty="0" smtClean="0">
                <a:solidFill>
                  <a:schemeClr val="accent2"/>
                </a:solidFill>
                <a:latin typeface="+mj-ea"/>
                <a:cs typeface="+mj-ea"/>
                <a:sym typeface="+mn-ea"/>
              </a:rPr>
              <a:t>评</a:t>
            </a:r>
            <a:r>
              <a:rPr lang="zh-CN" altLang="en-US" sz="2400" b="1" dirty="0" smtClean="0">
                <a:solidFill>
                  <a:srgbClr val="000099"/>
                </a:solidFill>
                <a:latin typeface="+mj-ea"/>
                <a:cs typeface="+mj-ea"/>
                <a:sym typeface="+mn-ea"/>
              </a:rPr>
              <a:t>选办法</a:t>
            </a:r>
            <a:r>
              <a:rPr lang="zh-CN" altLang="en-US" sz="2400" b="1" dirty="0" smtClean="0">
                <a:solidFill>
                  <a:srgbClr val="000099"/>
                </a:solidFill>
                <a:latin typeface="+mj-ea"/>
                <a:cs typeface="+mj-ea"/>
              </a:rPr>
              <a:t>》：</a:t>
            </a:r>
            <a:r>
              <a:rPr lang="zh-CN" sz="2400">
                <a:solidFill>
                  <a:srgbClr val="000099"/>
                </a:solidFill>
                <a:sym typeface="+mn-ea"/>
              </a:rPr>
              <a:t>由《评审办法》（</a:t>
            </a:r>
            <a:r>
              <a:rPr lang="en-US" altLang="zh-CN" sz="2400">
                <a:solidFill>
                  <a:srgbClr val="000099"/>
                </a:solidFill>
                <a:sym typeface="+mn-ea"/>
              </a:rPr>
              <a:t>2016</a:t>
            </a:r>
            <a:r>
              <a:rPr lang="zh-CN" altLang="en-US" sz="2400">
                <a:solidFill>
                  <a:srgbClr val="000099"/>
                </a:solidFill>
                <a:sym typeface="+mn-ea"/>
              </a:rPr>
              <a:t>版</a:t>
            </a:r>
            <a:r>
              <a:rPr lang="zh-CN" sz="2400">
                <a:solidFill>
                  <a:srgbClr val="000099"/>
                </a:solidFill>
                <a:sym typeface="+mn-ea"/>
              </a:rPr>
              <a:t>）和</a:t>
            </a:r>
            <a:endParaRPr lang="zh-CN" sz="2400">
              <a:solidFill>
                <a:srgbClr val="000099"/>
              </a:solidFill>
              <a:sym typeface="+mn-ea"/>
            </a:endParaRPr>
          </a:p>
          <a:p>
            <a:pPr algn="l"/>
            <a:r>
              <a:rPr lang="en-US" altLang="zh-CN" sz="2400">
                <a:solidFill>
                  <a:srgbClr val="000099"/>
                </a:solidFill>
                <a:sym typeface="+mn-ea"/>
              </a:rPr>
              <a:t>                                </a:t>
            </a:r>
            <a:r>
              <a:rPr lang="zh-CN" sz="2400">
                <a:solidFill>
                  <a:srgbClr val="000099"/>
                </a:solidFill>
                <a:sym typeface="+mn-ea"/>
              </a:rPr>
              <a:t>《评审细则》（</a:t>
            </a:r>
            <a:r>
              <a:rPr lang="en-US" altLang="zh-CN" sz="2400">
                <a:solidFill>
                  <a:srgbClr val="000099"/>
                </a:solidFill>
                <a:sym typeface="+mn-ea"/>
              </a:rPr>
              <a:t>2014</a:t>
            </a:r>
            <a:r>
              <a:rPr lang="zh-CN" altLang="en-US" sz="2400">
                <a:solidFill>
                  <a:srgbClr val="000099"/>
                </a:solidFill>
                <a:sym typeface="+mn-ea"/>
              </a:rPr>
              <a:t>版</a:t>
            </a:r>
            <a:r>
              <a:rPr lang="zh-CN" sz="2400">
                <a:solidFill>
                  <a:srgbClr val="000099"/>
                </a:solidFill>
                <a:sym typeface="+mn-ea"/>
              </a:rPr>
              <a:t>）构成。</a:t>
            </a:r>
            <a:endParaRPr lang="zh-CN" altLang="en-US" sz="2400" b="1" dirty="0" smtClean="0">
              <a:solidFill>
                <a:srgbClr val="000099"/>
              </a:solidFill>
              <a:latin typeface="+mj-ea"/>
              <a:cs typeface="+mj-ea"/>
              <a:sym typeface="+mn-ea"/>
            </a:endParaRPr>
          </a:p>
        </p:txBody>
      </p:sp>
      <p:sp>
        <p:nvSpPr>
          <p:cNvPr id="6" name="矩形 5"/>
          <p:cNvSpPr/>
          <p:nvPr/>
        </p:nvSpPr>
        <p:spPr>
          <a:xfrm>
            <a:off x="7472045" y="31115"/>
            <a:ext cx="1623695" cy="337185"/>
          </a:xfrm>
          <a:prstGeom prst="rect">
            <a:avLst/>
          </a:prstGeom>
          <a:noFill/>
          <a:ln w="9525">
            <a:noFill/>
          </a:ln>
          <a:effectLst>
            <a:glow rad="228600">
              <a:schemeClr val="accent2">
                <a:satMod val="175000"/>
                <a:alpha val="40000"/>
              </a:schemeClr>
            </a:glow>
          </a:effectLst>
        </p:spPr>
        <p:txBody>
          <a:bodyPr wrap="square" anchor="t" anchorCtr="false">
            <a:spAutoFit/>
          </a:bodyPr>
          <a:p>
            <a:pPr lvl="0" algn="l" defTabSz="914400" eaLnBrk="1" fontAlgn="auto" hangingPunct="1">
              <a:buClrTx/>
              <a:buSzTx/>
              <a:buFontTx/>
            </a:pPr>
            <a:r>
              <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rPr>
              <a:t>修订背景及依据</a:t>
            </a:r>
            <a:endPar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endParaRPr>
          </a:p>
        </p:txBody>
      </p:sp>
      <p:sp>
        <p:nvSpPr>
          <p:cNvPr id="3" name="文本框 2"/>
          <p:cNvSpPr txBox="true"/>
          <p:nvPr/>
        </p:nvSpPr>
        <p:spPr>
          <a:xfrm>
            <a:off x="690245" y="1540510"/>
            <a:ext cx="8026400" cy="398780"/>
          </a:xfrm>
          <a:prstGeom prst="rect">
            <a:avLst/>
          </a:prstGeom>
          <a:noFill/>
        </p:spPr>
        <p:txBody>
          <a:bodyPr wrap="square" rtlCol="0">
            <a:spAutoFit/>
          </a:bodyPr>
          <a:p>
            <a:pPr algn="l"/>
            <a:r>
              <a:rPr lang="en-US" altLang="zh-CN" sz="2000">
                <a:latin typeface="东文宋体" charset="0"/>
                <a:ea typeface="东文宋体" charset="0"/>
              </a:rPr>
              <a:t>①</a:t>
            </a:r>
            <a:r>
              <a:rPr lang="zh-CN" sz="2000"/>
              <a:t>《衢州市建设工程衢江杯奖评审办法》（衢住建办〔2016〕46号）</a:t>
            </a:r>
            <a:endParaRPr lang="zh-CN" sz="2000"/>
          </a:p>
        </p:txBody>
      </p:sp>
      <p:pic>
        <p:nvPicPr>
          <p:cNvPr id="2" name="图片 1"/>
          <p:cNvPicPr>
            <a:picLocks noChangeAspect="true"/>
          </p:cNvPicPr>
          <p:nvPr/>
        </p:nvPicPr>
        <p:blipFill>
          <a:blip r:embed="rId1">
            <a:lum bright="-12000"/>
          </a:blip>
          <a:srcRect t="4069"/>
          <a:stretch>
            <a:fillRect/>
          </a:stretch>
        </p:blipFill>
        <p:spPr>
          <a:xfrm>
            <a:off x="1033780" y="2064385"/>
            <a:ext cx="3424555" cy="4422140"/>
          </a:xfrm>
          <a:prstGeom prst="rect">
            <a:avLst/>
          </a:prstGeom>
          <a:ln>
            <a:solidFill>
              <a:schemeClr val="tx1"/>
            </a:solidFill>
          </a:ln>
        </p:spPr>
      </p:pic>
      <p:pic>
        <p:nvPicPr>
          <p:cNvPr id="4" name="图片 3"/>
          <p:cNvPicPr>
            <a:picLocks noChangeAspect="true"/>
          </p:cNvPicPr>
          <p:nvPr/>
        </p:nvPicPr>
        <p:blipFill>
          <a:blip r:embed="rId2">
            <a:lum bright="-12000"/>
          </a:blip>
          <a:srcRect t="7366"/>
          <a:stretch>
            <a:fillRect/>
          </a:stretch>
        </p:blipFill>
        <p:spPr>
          <a:xfrm>
            <a:off x="4763770" y="2049780"/>
            <a:ext cx="3251835" cy="4436745"/>
          </a:xfrm>
          <a:prstGeom prst="rect">
            <a:avLst/>
          </a:prstGeom>
          <a:ln>
            <a:solidFill>
              <a:schemeClr val="tx1"/>
            </a:solidFill>
          </a:ln>
        </p:spPr>
      </p:pic>
      <p:cxnSp>
        <p:nvCxnSpPr>
          <p:cNvPr id="5" name="直接连接符 4"/>
          <p:cNvCxnSpPr/>
          <p:nvPr/>
        </p:nvCxnSpPr>
        <p:spPr>
          <a:xfrm>
            <a:off x="3009900" y="5857240"/>
            <a:ext cx="896620"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7" name="直接连接符 6"/>
          <p:cNvCxnSpPr/>
          <p:nvPr/>
        </p:nvCxnSpPr>
        <p:spPr>
          <a:xfrm>
            <a:off x="6099810" y="5582920"/>
            <a:ext cx="896620"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11266">
                                            <p:txEl>
                                              <p:pRg st="0" end="0"/>
                                            </p:txEl>
                                          </p:spTgt>
                                        </p:tgtEl>
                                        <p:attrNameLst>
                                          <p:attrName>style.visibility</p:attrName>
                                        </p:attrNameLst>
                                      </p:cBhvr>
                                      <p:to>
                                        <p:strVal val="visible"/>
                                      </p:to>
                                    </p:set>
                                    <p:animEffect transition="in" filter="circle(in)">
                                      <p:cBhvr>
                                        <p:cTn id="7" dur="2000"/>
                                        <p:tgtEl>
                                          <p:spTgt spid="11266">
                                            <p:txEl>
                                              <p:pRg st="0" end="0"/>
                                            </p:txEl>
                                          </p:spTgt>
                                        </p:tgtEl>
                                      </p:cBhvr>
                                    </p:animEffect>
                                  </p:childTnLst>
                                </p:cTn>
                              </p:par>
                            </p:childTnLst>
                          </p:cTn>
                        </p:par>
                        <p:par>
                          <p:cTn id="8" fill="hold">
                            <p:stCondLst>
                              <p:cond delay="2000"/>
                            </p:stCondLst>
                            <p:childTnLst>
                              <p:par>
                                <p:cTn id="9" presetID="6" presetClass="entr" presetSubtype="16" fill="hold" nodeType="afterEffect">
                                  <p:stCondLst>
                                    <p:cond delay="0"/>
                                  </p:stCondLst>
                                  <p:childTnLst>
                                    <p:set>
                                      <p:cBhvr>
                                        <p:cTn id="10" dur="1" fill="hold">
                                          <p:stCondLst>
                                            <p:cond delay="0"/>
                                          </p:stCondLst>
                                        </p:cTn>
                                        <p:tgtEl>
                                          <p:spTgt spid="11266">
                                            <p:txEl>
                                              <p:pRg st="1" end="1"/>
                                            </p:txEl>
                                          </p:spTgt>
                                        </p:tgtEl>
                                        <p:attrNameLst>
                                          <p:attrName>style.visibility</p:attrName>
                                        </p:attrNameLst>
                                      </p:cBhvr>
                                      <p:to>
                                        <p:strVal val="visible"/>
                                      </p:to>
                                    </p:set>
                                    <p:animEffect transition="in" filter="circle(in)">
                                      <p:cBhvr>
                                        <p:cTn id="11" dur="2000"/>
                                        <p:tgtEl>
                                          <p:spTgt spid="11266">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additive="base">
                                        <p:cTn id="16"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edge">
                                      <p:cBhvr>
                                        <p:cTn id="22" dur="2000"/>
                                        <p:tgtEl>
                                          <p:spTgt spid="2"/>
                                        </p:tgtEl>
                                      </p:cBhvr>
                                    </p:animEffect>
                                  </p:childTnLst>
                                </p:cTn>
                              </p:par>
                              <p:par>
                                <p:cTn id="23" presetID="20" presetClass="entr" presetSubtype="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edge">
                                      <p:cBhvr>
                                        <p:cTn id="25" dur="20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blinds(horizontal)">
                                      <p:cBhvr>
                                        <p:cTn id="30" dur="50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blinds(horizontal)">
                                      <p:cBhvr>
                                        <p:cTn id="3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true"/>
          <p:nvPr/>
        </p:nvSpPr>
        <p:spPr>
          <a:xfrm>
            <a:off x="158750" y="716915"/>
            <a:ext cx="8827135" cy="398780"/>
          </a:xfrm>
          <a:prstGeom prst="rect">
            <a:avLst/>
          </a:prstGeom>
          <a:noFill/>
        </p:spPr>
        <p:txBody>
          <a:bodyPr wrap="square" rtlCol="0">
            <a:spAutoFit/>
          </a:bodyPr>
          <a:p>
            <a:pPr algn="l"/>
            <a:r>
              <a:rPr lang="en-US" altLang="zh-CN" sz="2000">
                <a:latin typeface="东文宋体" charset="0"/>
                <a:ea typeface="东文宋体" charset="0"/>
              </a:rPr>
              <a:t>②</a:t>
            </a:r>
            <a:r>
              <a:rPr lang="zh-CN" sz="2000">
                <a:sym typeface="+mn-ea"/>
              </a:rPr>
              <a:t>《衢州市建设工程衢江杯奖（优质工程）评审细则》</a:t>
            </a:r>
            <a:r>
              <a:rPr lang="zh-CN" sz="1800">
                <a:sym typeface="+mn-ea"/>
              </a:rPr>
              <a:t>（衢建协〔20</a:t>
            </a:r>
            <a:r>
              <a:rPr lang="en-US" altLang="zh-CN" sz="1800">
                <a:sym typeface="+mn-ea"/>
              </a:rPr>
              <a:t>14</a:t>
            </a:r>
            <a:r>
              <a:rPr lang="zh-CN" sz="1800">
                <a:sym typeface="+mn-ea"/>
              </a:rPr>
              <a:t>〕</a:t>
            </a:r>
            <a:r>
              <a:rPr lang="en-US" altLang="zh-CN" sz="1800">
                <a:sym typeface="+mn-ea"/>
              </a:rPr>
              <a:t>28</a:t>
            </a:r>
            <a:r>
              <a:rPr lang="zh-CN" sz="1800">
                <a:sym typeface="+mn-ea"/>
              </a:rPr>
              <a:t>号）</a:t>
            </a:r>
            <a:endParaRPr lang="zh-CN" altLang="en-US" sz="1800"/>
          </a:p>
        </p:txBody>
      </p:sp>
      <p:sp>
        <p:nvSpPr>
          <p:cNvPr id="8" name="矩形 7"/>
          <p:cNvSpPr/>
          <p:nvPr/>
        </p:nvSpPr>
        <p:spPr>
          <a:xfrm>
            <a:off x="7472045" y="31115"/>
            <a:ext cx="1623695" cy="337185"/>
          </a:xfrm>
          <a:prstGeom prst="rect">
            <a:avLst/>
          </a:prstGeom>
          <a:noFill/>
          <a:ln w="9525">
            <a:noFill/>
          </a:ln>
          <a:effectLst>
            <a:glow rad="228600">
              <a:schemeClr val="accent2">
                <a:satMod val="175000"/>
                <a:alpha val="40000"/>
              </a:schemeClr>
            </a:glow>
          </a:effectLst>
        </p:spPr>
        <p:txBody>
          <a:bodyPr wrap="square" anchor="t" anchorCtr="false">
            <a:spAutoFit/>
          </a:bodyPr>
          <a:p>
            <a:pPr lvl="0" algn="l" defTabSz="914400" eaLnBrk="1" fontAlgn="auto" hangingPunct="1">
              <a:buClrTx/>
              <a:buSzTx/>
              <a:buFontTx/>
            </a:pPr>
            <a:r>
              <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rPr>
              <a:t>修订背景及依据</a:t>
            </a:r>
            <a:endParaRPr lang="zh-CN" altLang="en-US" sz="1600" b="1" i="1" dirty="0">
              <a:solidFill>
                <a:srgbClr val="CC00FF"/>
              </a:solidFill>
              <a:effectLst>
                <a:outerShdw blurRad="38100" dist="38100" dir="2700000" algn="tl">
                  <a:srgbClr val="000000">
                    <a:alpha val="43137"/>
                  </a:srgbClr>
                </a:outerShdw>
                <a:reflection blurRad="6350" stA="55000" endA="300" endPos="45500" dir="5400000" sy="-100000" algn="bl" rotWithShape="0"/>
              </a:effectLst>
              <a:ea typeface="楷体" panose="02010609060101010101" pitchFamily="49" charset="-122"/>
              <a:sym typeface="+mn-ea"/>
            </a:endParaRPr>
          </a:p>
        </p:txBody>
      </p:sp>
      <p:pic>
        <p:nvPicPr>
          <p:cNvPr id="5" name="图片 4"/>
          <p:cNvPicPr>
            <a:picLocks noChangeAspect="true"/>
          </p:cNvPicPr>
          <p:nvPr/>
        </p:nvPicPr>
        <p:blipFill>
          <a:blip r:embed="rId1">
            <a:lum bright="-12000"/>
          </a:blip>
          <a:srcRect t="7073" b="5123"/>
          <a:stretch>
            <a:fillRect/>
          </a:stretch>
        </p:blipFill>
        <p:spPr>
          <a:xfrm>
            <a:off x="414655" y="1301115"/>
            <a:ext cx="4283075" cy="5013325"/>
          </a:xfrm>
          <a:prstGeom prst="rect">
            <a:avLst/>
          </a:prstGeom>
          <a:ln>
            <a:solidFill>
              <a:schemeClr val="tx1"/>
            </a:solidFill>
          </a:ln>
        </p:spPr>
      </p:pic>
      <p:pic>
        <p:nvPicPr>
          <p:cNvPr id="6" name="图片 5"/>
          <p:cNvPicPr>
            <a:picLocks noChangeAspect="true"/>
          </p:cNvPicPr>
          <p:nvPr/>
        </p:nvPicPr>
        <p:blipFill>
          <a:blip r:embed="rId2">
            <a:lum bright="-12000"/>
          </a:blip>
          <a:srcRect t="5930" b="4908"/>
          <a:stretch>
            <a:fillRect/>
          </a:stretch>
        </p:blipFill>
        <p:spPr>
          <a:xfrm>
            <a:off x="4806950" y="1301115"/>
            <a:ext cx="4033520" cy="5013325"/>
          </a:xfrm>
          <a:prstGeom prst="rect">
            <a:avLst/>
          </a:prstGeom>
          <a:ln>
            <a:solidFill>
              <a:schemeClr val="tx1"/>
            </a:solidFill>
          </a:ln>
        </p:spPr>
      </p:pic>
      <p:cxnSp>
        <p:nvCxnSpPr>
          <p:cNvPr id="4" name="直接连接符 3"/>
          <p:cNvCxnSpPr/>
          <p:nvPr/>
        </p:nvCxnSpPr>
        <p:spPr>
          <a:xfrm>
            <a:off x="3086100" y="5942965"/>
            <a:ext cx="896620" cy="0"/>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20"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edge">
                                      <p:cBhvr>
                                        <p:cTn id="13" dur="2000"/>
                                        <p:tgtEl>
                                          <p:spTgt spid="5"/>
                                        </p:tgtEl>
                                      </p:cBhvr>
                                    </p:animEffect>
                                  </p:childTnLst>
                                </p:cTn>
                              </p:par>
                              <p:par>
                                <p:cTn id="14" presetID="20" presetClass="entr" presetSubtype="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edge">
                                      <p:cBhvr>
                                        <p:cTn id="16" dur="20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linds(horizontal)">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默认设计模板">
  <a:themeElements>
    <a:clrScheme name="">
      <a:dk1>
        <a:srgbClr val="000000"/>
      </a:dk1>
      <a:lt1>
        <a:srgbClr val="FFFFFF"/>
      </a:lt1>
      <a:dk2>
        <a:srgbClr val="000000"/>
      </a:dk2>
      <a:lt2>
        <a:srgbClr val="808080"/>
      </a:lt2>
      <a:accent1>
        <a:srgbClr val="A7C6E5"/>
      </a:accent1>
      <a:accent2>
        <a:srgbClr val="333399"/>
      </a:accent2>
      <a:accent3>
        <a:srgbClr val="FFFFFF"/>
      </a:accent3>
      <a:accent4>
        <a:srgbClr val="000000"/>
      </a:accent4>
      <a:accent5>
        <a:srgbClr val="D0DFEF"/>
      </a:accent5>
      <a:accent6>
        <a:srgbClr val="2D2D89"/>
      </a:accent6>
      <a:hlink>
        <a:srgbClr val="009999"/>
      </a:hlink>
      <a:folHlink>
        <a:srgbClr val="99CC00"/>
      </a:folHlink>
    </a:clrScheme>
    <a:fontScheme name="">
      <a:majorFont>
        <a:latin typeface="DejaVu Sans"/>
        <a:ea typeface="方正书宋_GBK"/>
        <a:cs typeface=""/>
      </a:majorFont>
      <a:minorFont>
        <a:latin typeface="DejaVu Sans"/>
        <a:ea typeface="方正书宋_GBK"/>
        <a:cs typeface=""/>
      </a:minorFont>
    </a:fontScheme>
    <a:fmtScheme name="Office">
      <a:fillStyleLst>
        <a:solidFill>
          <a:schemeClr val="phClr"/>
        </a:solidFill>
        <a:gradFill rotWithShape="true">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false"/>
        </a:gradFill>
        <a:gradFill rotWithShape="true">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false"/>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true">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false"/>
        </a:gradFill>
      </a:bgFillStyleLst>
    </a:fmtScheme>
  </a:themeElements>
  <a:extraClrSchemeLst>
    <a:extraClrScheme>
      <a:clrScheme name="">
        <a:dk1>
          <a:srgbClr val="000000"/>
        </a:dk1>
        <a:lt1>
          <a:srgbClr val="FFFFFF"/>
        </a:lt1>
        <a:dk2>
          <a:srgbClr val="000000"/>
        </a:dk2>
        <a:lt2>
          <a:srgbClr val="808080"/>
        </a:lt2>
        <a:accent1>
          <a:srgbClr val="A7C6E5"/>
        </a:accent1>
        <a:accent2>
          <a:srgbClr val="333399"/>
        </a:accent2>
        <a:accent3>
          <a:srgbClr val="FFFFFF"/>
        </a:accent3>
        <a:accent4>
          <a:srgbClr val="000000"/>
        </a:accent4>
        <a:accent5>
          <a:srgbClr val="D0DFEF"/>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7CCFF"/>
        </a:accent1>
        <a:accent2>
          <a:srgbClr val="CCCCFF"/>
        </a:accent2>
        <a:accent3>
          <a:srgbClr val="FFFFFF"/>
        </a:accent3>
        <a:accent4>
          <a:srgbClr val="000000"/>
        </a:accent4>
        <a:accent5>
          <a:srgbClr val="C9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
    <a:dk1>
      <a:srgbClr val="000000"/>
    </a:dk1>
    <a:lt1>
      <a:srgbClr val="FFFFFF"/>
    </a:lt1>
    <a:dk2>
      <a:srgbClr val="000000"/>
    </a:dk2>
    <a:lt2>
      <a:srgbClr val="808080"/>
    </a:lt2>
    <a:accent1>
      <a:srgbClr val="A7C6E5"/>
    </a:accent1>
    <a:accent2>
      <a:srgbClr val="333399"/>
    </a:accent2>
    <a:accent3>
      <a:srgbClr val="FFFFFF"/>
    </a:accent3>
    <a:accent4>
      <a:srgbClr val="000000"/>
    </a:accent4>
    <a:accent5>
      <a:srgbClr val="D0DFEF"/>
    </a:accent5>
    <a:accent6>
      <a:srgbClr val="2D2D89"/>
    </a:accent6>
    <a:hlink>
      <a:srgbClr val="009999"/>
    </a:hlink>
    <a:folHlink>
      <a:srgbClr val="99CC00"/>
    </a:folHlink>
  </a:clrScheme>
</a:themeOverride>
</file>

<file path=docProps/app.xml><?xml version="1.0" encoding="utf-8"?>
<Properties xmlns="http://schemas.openxmlformats.org/officeDocument/2006/extended-properties" xmlns:vt="http://schemas.openxmlformats.org/officeDocument/2006/docPropsVTypes">
  <TotalTime>0</TotalTime>
  <Words>6141</Words>
  <Application>WPS 演示</Application>
  <PresentationFormat>全屏显示(4:3)</PresentationFormat>
  <Paragraphs>327</Paragraphs>
  <Slides>39</Slides>
  <Notes>0</Notes>
  <HiddenSlides>0</HiddenSlides>
  <MMClips>0</MMClips>
  <ScaleCrop>false</ScaleCrop>
  <HeadingPairs>
    <vt:vector size="6" baseType="variant">
      <vt:variant>
        <vt:lpstr>已用的字体</vt:lpstr>
      </vt:variant>
      <vt:variant>
        <vt:i4>17</vt:i4>
      </vt:variant>
      <vt:variant>
        <vt:lpstr>主题</vt:lpstr>
      </vt:variant>
      <vt:variant>
        <vt:i4>1</vt:i4>
      </vt:variant>
      <vt:variant>
        <vt:lpstr>幻灯片标题</vt:lpstr>
      </vt:variant>
      <vt:variant>
        <vt:i4>39</vt:i4>
      </vt:variant>
    </vt:vector>
  </HeadingPairs>
  <TitlesOfParts>
    <vt:vector size="57" baseType="lpstr">
      <vt:lpstr>Arial</vt:lpstr>
      <vt:lpstr>宋体</vt:lpstr>
      <vt:lpstr>Wingdings</vt:lpstr>
      <vt:lpstr>Times New Roman</vt:lpstr>
      <vt:lpstr>DejaVu Sans</vt:lpstr>
      <vt:lpstr>方正书宋_GBK</vt:lpstr>
      <vt:lpstr>黑体</vt:lpstr>
      <vt:lpstr>楷体</vt:lpstr>
      <vt:lpstr>东文宋体</vt:lpstr>
      <vt:lpstr>+中文正文</vt:lpstr>
      <vt:lpstr>方正隶书_GBK</vt:lpstr>
      <vt:lpstr>华文行楷</vt:lpstr>
      <vt:lpstr>微软雅黑</vt:lpstr>
      <vt:lpstr>Arial Unicode MS</vt:lpstr>
      <vt:lpstr>Calibri</vt:lpstr>
      <vt:lpstr>DejaVu Sans</vt:lpstr>
      <vt:lpstr>汉仪仿宋S</vt:lpstr>
      <vt:lpstr>1_默认设计模板</vt:lpstr>
      <vt:lpstr>《衢州市建设工程优质结构评选办法》  《衢州市建设工程衢江杯（优质工程）评选办法》  宣贯培训</vt:lpstr>
      <vt:lpstr>PowerPoint 演示文稿</vt:lpstr>
      <vt:lpstr>一、修订背景及依据</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二、修订主要内容</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quzhou</cp:lastModifiedBy>
  <cp:revision>577</cp:revision>
  <dcterms:created xsi:type="dcterms:W3CDTF">2023-05-22T03:51:31Z</dcterms:created>
  <dcterms:modified xsi:type="dcterms:W3CDTF">2023-05-22T03:51:31Z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2052-11.8.2.10386</vt:lpwstr>
  </property>
</Properties>
</file>