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8" r:id="rId4"/>
  </p:sldMasterIdLst>
  <p:sldIdLst>
    <p:sldId id="257" r:id="rId5"/>
    <p:sldId id="258" r:id="rId6"/>
    <p:sldId id="293" r:id="rId7"/>
    <p:sldId id="294" r:id="rId8"/>
    <p:sldId id="296"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4" r:id="rId35"/>
  </p:sldIdLst>
  <p:sldSz cx="9144000" cy="5143500"/>
  <p:notesSz cx="6858000" cy="9144000"/>
  <p:custDataLst>
    <p:tags r:id="rId40"/>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58" userDrawn="1">
          <p15:clr>
            <a:srgbClr val="A4A3A4"/>
          </p15:clr>
        </p15:guide>
        <p15:guide id="2" pos="28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北京东原演示-18702297498" initials="北"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9B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1658"/>
        <p:guide pos="2895"/>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0" Type="http://schemas.openxmlformats.org/officeDocument/2006/relationships/tags" Target="tags/tag24.xml"/><Relationship Id="rId4" Type="http://schemas.openxmlformats.org/officeDocument/2006/relationships/slideMaster" Target="slideMasters/slideMaster3.xml"/><Relationship Id="rId39" Type="http://schemas.openxmlformats.org/officeDocument/2006/relationships/commentAuthors" Target="commentAuthors.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3375"/>
            </a:lvl1pPr>
          </a:lstStyle>
          <a:p>
            <a:pPr fontAlgn="base"/>
            <a:r>
              <a:rPr lang="zh-CN" altLang="en-US" sz="3375"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2702001"/>
            <a:ext cx="6858000" cy="1242039"/>
          </a:xfrm>
        </p:spPr>
        <p:txBody>
          <a:bodyPr/>
          <a:lstStyle>
            <a:lvl1pPr marL="0" indent="0" algn="ctr">
              <a:buNone/>
              <a:defRPr sz="1350"/>
            </a:lvl1pPr>
            <a:lvl2pPr marL="257175" indent="0" algn="ctr">
              <a:buNone/>
              <a:defRPr sz="1125"/>
            </a:lvl2pPr>
            <a:lvl3pPr marL="514350" indent="0" algn="ctr">
              <a:buNone/>
              <a:defRPr sz="1015"/>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8035" indent="0" algn="ctr">
              <a:buNone/>
              <a:defRPr sz="900"/>
            </a:lvl9pPr>
          </a:lstStyle>
          <a:p>
            <a:pPr fontAlgn="base"/>
            <a:r>
              <a:rPr lang="zh-CN" altLang="en-US" sz="1350"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015"/>
            <a:ext cx="2057400" cy="4389411"/>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015"/>
            <a:ext cx="6052930" cy="4389411"/>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chemeClr val="bg1"/>
        </a:solidFill>
        <a:effectLst/>
      </p:bgPr>
    </p:bg>
    <p:spTree>
      <p:nvGrpSpPr>
        <p:cNvPr id="1" name=""/>
        <p:cNvGrpSpPr/>
        <p:nvPr/>
      </p:nvGrpSpPr>
      <p:grpSpPr>
        <a:xfrm>
          <a:off x="0" y="0"/>
          <a:ext cx="0" cy="0"/>
          <a:chOff x="0" y="0"/>
          <a:chExt cx="0" cy="0"/>
        </a:xfrm>
      </p:grpSpPr>
      <p:grpSp>
        <p:nvGrpSpPr>
          <p:cNvPr id="4098" name="组合 6"/>
          <p:cNvGrpSpPr/>
          <p:nvPr userDrawn="1"/>
        </p:nvGrpSpPr>
        <p:grpSpPr>
          <a:xfrm>
            <a:off x="0" y="0"/>
            <a:ext cx="9144000" cy="5145088"/>
            <a:chOff x="0" y="0"/>
            <a:chExt cx="12192000" cy="6858000"/>
          </a:xfrm>
        </p:grpSpPr>
        <p:pic>
          <p:nvPicPr>
            <p:cNvPr id="4099"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4100"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5088"/>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4102"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3375"/>
            </a:lvl1pPr>
          </a:lstStyle>
          <a:p>
            <a:pPr fontAlgn="base"/>
            <a:r>
              <a:rPr lang="zh-CN" altLang="en-US" sz="3375"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2702001"/>
            <a:ext cx="6858000" cy="1242039"/>
          </a:xfrm>
        </p:spPr>
        <p:txBody>
          <a:bodyPr/>
          <a:lstStyle>
            <a:lvl1pPr marL="0" indent="0" algn="ctr">
              <a:buNone/>
              <a:defRPr sz="1350"/>
            </a:lvl1pPr>
            <a:lvl2pPr marL="257175" indent="0" algn="ctr">
              <a:buNone/>
              <a:defRPr sz="1125"/>
            </a:lvl2pPr>
            <a:lvl3pPr marL="514350" indent="0" algn="ctr">
              <a:buNone/>
              <a:defRPr sz="1015"/>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8035" indent="0" algn="ctr">
              <a:buNone/>
              <a:defRPr sz="900"/>
            </a:lvl9pPr>
          </a:lstStyle>
          <a:p>
            <a:pPr fontAlgn="base"/>
            <a:r>
              <a:rPr lang="zh-CN" altLang="en-US" sz="1350"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528"/>
            <a:ext cx="7886700" cy="2139927"/>
          </a:xfrm>
        </p:spPr>
        <p:txBody>
          <a:bodyPr anchor="b"/>
          <a:lstStyle>
            <a:lvl1pPr>
              <a:defRPr sz="3375"/>
            </a:lvl1pPr>
          </a:lstStyle>
          <a:p>
            <a:pPr fontAlgn="base"/>
            <a:r>
              <a:rPr lang="zh-CN" altLang="en-US" sz="3375"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3442699"/>
            <a:ext cx="7886700" cy="11253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8035" indent="0">
              <a:buNone/>
              <a:defRPr sz="900">
                <a:solidFill>
                  <a:schemeClr val="tx1">
                    <a:tint val="75000"/>
                  </a:schemeClr>
                </a:solidFill>
              </a:defRPr>
            </a:lvl9pPr>
          </a:lstStyle>
          <a:p>
            <a:pPr lvl="0" fontAlgn="base"/>
            <a:r>
              <a:rPr lang="zh-CN" altLang="en-US" sz="1350"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2504" cy="3395066"/>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200360"/>
            <a:ext cx="4032504" cy="3395066"/>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92"/>
            <a:ext cx="7886700" cy="994346"/>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334062"/>
            <a:ext cx="3655181"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8035" indent="0">
              <a:buNone/>
              <a:defRPr sz="1015"/>
            </a:lvl9pPr>
          </a:lstStyle>
          <a:p>
            <a:pPr lvl="0" fontAlgn="base"/>
            <a:r>
              <a:rPr lang="zh-CN" altLang="en-US" sz="1575"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1999384"/>
            <a:ext cx="3655181" cy="2643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334062"/>
            <a:ext cx="3673182"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8035" indent="0">
              <a:buNone/>
              <a:defRPr sz="1015"/>
            </a:lvl9pPr>
          </a:lstStyle>
          <a:p>
            <a:pPr lvl="0" fontAlgn="base"/>
            <a:r>
              <a:rPr lang="zh-CN" altLang="en-US" sz="1575"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1999384"/>
            <a:ext cx="3673182" cy="2643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18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740698"/>
            <a:ext cx="4629150" cy="3655858"/>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zh-CN" altLang="en-US" strike="noStrike" noProof="1" smtClean="0"/>
              <a:t>单击此处编辑母版文本样式</a:t>
            </a:r>
            <a:endParaRPr lang="zh-CN" altLang="en-US" strike="noStrike" noProof="1" smtClean="0"/>
          </a:p>
          <a:p>
            <a:pPr lvl="1" fontAlgn="base"/>
            <a:r>
              <a:rPr lang="zh-CN" altLang="en-US" sz="1575" strike="noStrike" noProof="1" smtClean="0"/>
              <a:t>第二级</a:t>
            </a:r>
            <a:endParaRPr lang="zh-CN" altLang="en-US" strike="noStrike" noProof="1" smtClean="0"/>
          </a:p>
          <a:p>
            <a:pPr lvl="2" fontAlgn="base"/>
            <a:r>
              <a:rPr lang="zh-CN" altLang="en-US" sz="1350" strike="noStrike" noProof="1" smtClean="0"/>
              <a:t>第三级</a:t>
            </a:r>
            <a:endParaRPr lang="zh-CN" altLang="en-US" strike="noStrike" noProof="1" smtClean="0"/>
          </a:p>
          <a:p>
            <a:pPr lvl="3" fontAlgn="base"/>
            <a:r>
              <a:rPr lang="zh-CN" altLang="en-US" sz="1125" strike="noStrike" noProof="1" smtClean="0"/>
              <a:t>第四级</a:t>
            </a:r>
            <a:endParaRPr lang="zh-CN" altLang="en-US" strike="noStrike" noProof="1" smtClean="0"/>
          </a:p>
          <a:p>
            <a:pPr lvl="4" fontAlgn="base"/>
            <a:r>
              <a:rPr lang="zh-CN" altLang="en-US" sz="1125" strike="noStrike" noProof="1" smtClean="0"/>
              <a:t>第五级</a:t>
            </a:r>
            <a:endParaRPr lang="zh-CN" altLang="en-US" strike="noStrike" noProof="1"/>
          </a:p>
        </p:txBody>
      </p:sp>
      <p:sp>
        <p:nvSpPr>
          <p:cNvPr id="4" name="文本占位符 3"/>
          <p:cNvSpPr>
            <a:spLocks noGrp="1"/>
          </p:cNvSpPr>
          <p:nvPr>
            <p:ph type="body" sz="half" idx="2"/>
          </p:nvPr>
        </p:nvSpPr>
        <p:spPr>
          <a:xfrm>
            <a:off x="629841" y="1543320"/>
            <a:ext cx="2949178" cy="2859191"/>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8035" indent="0">
              <a:buNone/>
              <a:defRPr sz="565"/>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3124012" cy="1200360"/>
          </a:xfrm>
        </p:spPr>
        <p:txBody>
          <a:bodyPr anchor="b"/>
          <a:lstStyle>
            <a:lvl1pPr>
              <a:defRPr sz="18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342961"/>
            <a:ext cx="4629150" cy="405359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8035" indent="0">
              <a:buNone/>
              <a:defRPr sz="1125"/>
            </a:lvl9pPr>
          </a:lstStyle>
          <a:p>
            <a:pPr fontAlgn="base"/>
            <a:endParaRPr lang="zh-CN" altLang="en-US" strike="noStrike" noProof="1"/>
          </a:p>
        </p:txBody>
      </p:sp>
      <p:sp>
        <p:nvSpPr>
          <p:cNvPr id="4" name="文本占位符 3"/>
          <p:cNvSpPr>
            <a:spLocks noGrp="1"/>
          </p:cNvSpPr>
          <p:nvPr>
            <p:ph type="body" sz="half" idx="2"/>
          </p:nvPr>
        </p:nvSpPr>
        <p:spPr>
          <a:xfrm>
            <a:off x="629841" y="1543320"/>
            <a:ext cx="3124012" cy="2859191"/>
          </a:xfrm>
        </p:spPr>
        <p:txBody>
          <a:bodyPr/>
          <a:lstStyle>
            <a:lvl1pPr marL="0" indent="0">
              <a:buNone/>
              <a:defRPr sz="1125"/>
            </a:lvl1pPr>
            <a:lvl2pPr marL="257175" indent="0">
              <a:buNone/>
              <a:defRPr sz="1015"/>
            </a:lvl2pPr>
            <a:lvl3pPr marL="514350" indent="0">
              <a:buNone/>
              <a:defRPr sz="900"/>
            </a:lvl3pPr>
            <a:lvl4pPr marL="771525" indent="0">
              <a:buNone/>
              <a:defRPr sz="790"/>
            </a:lvl4pPr>
            <a:lvl5pPr marL="1028700" indent="0">
              <a:buNone/>
              <a:defRPr sz="790"/>
            </a:lvl5pPr>
            <a:lvl6pPr marL="1285875" indent="0">
              <a:buNone/>
              <a:defRPr sz="790"/>
            </a:lvl6pPr>
            <a:lvl7pPr marL="1543050" indent="0">
              <a:buNone/>
              <a:defRPr sz="790"/>
            </a:lvl7pPr>
            <a:lvl8pPr marL="1800225" indent="0">
              <a:buNone/>
              <a:defRPr sz="790"/>
            </a:lvl8pPr>
            <a:lvl9pPr marL="2058035" indent="0">
              <a:buNone/>
              <a:defRPr sz="790"/>
            </a:lvl9pPr>
          </a:lstStyle>
          <a:p>
            <a:pPr lvl="0" fontAlgn="base"/>
            <a:r>
              <a:rPr lang="zh-CN" altLang="en-US" sz="1125"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015"/>
            <a:ext cx="2057400" cy="4389411"/>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015"/>
            <a:ext cx="6052930" cy="4389411"/>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chemeClr val="bg1"/>
        </a:solidFill>
        <a:effectLst/>
      </p:bgPr>
    </p:bg>
    <p:spTree>
      <p:nvGrpSpPr>
        <p:cNvPr id="1" name=""/>
        <p:cNvGrpSpPr/>
        <p:nvPr/>
      </p:nvGrpSpPr>
      <p:grpSpPr>
        <a:xfrm>
          <a:off x="0" y="0"/>
          <a:ext cx="0" cy="0"/>
          <a:chOff x="0" y="0"/>
          <a:chExt cx="0" cy="0"/>
        </a:xfrm>
      </p:grpSpPr>
      <p:grpSp>
        <p:nvGrpSpPr>
          <p:cNvPr id="5122" name="组合 6"/>
          <p:cNvGrpSpPr/>
          <p:nvPr userDrawn="1"/>
        </p:nvGrpSpPr>
        <p:grpSpPr>
          <a:xfrm>
            <a:off x="0" y="0"/>
            <a:ext cx="9144000" cy="5145088"/>
            <a:chOff x="0" y="0"/>
            <a:chExt cx="12192000" cy="6858000"/>
          </a:xfrm>
        </p:grpSpPr>
        <p:pic>
          <p:nvPicPr>
            <p:cNvPr id="5123"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5124"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5088"/>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5126"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bg1"/>
        </a:solidFill>
        <a:effectLst/>
      </p:bgPr>
    </p:bg>
    <p:spTree>
      <p:nvGrpSpPr>
        <p:cNvPr id="1" name=""/>
        <p:cNvGrpSpPr/>
        <p:nvPr/>
      </p:nvGrpSpPr>
      <p:grpSpPr>
        <a:xfrm>
          <a:off x="0" y="0"/>
          <a:ext cx="0" cy="0"/>
          <a:chOff x="0" y="0"/>
          <a:chExt cx="0" cy="0"/>
        </a:xfrm>
      </p:grpSpPr>
      <p:pic>
        <p:nvPicPr>
          <p:cNvPr id="6146" name="图片 7"/>
          <p:cNvPicPr>
            <a:picLocks noChangeAspect="1"/>
          </p:cNvPicPr>
          <p:nvPr/>
        </p:nvPicPr>
        <p:blipFill>
          <a:blip r:embed="rId2"/>
          <a:srcRect b="13582"/>
          <a:stretch>
            <a:fillRect/>
          </a:stretch>
        </p:blipFill>
        <p:spPr>
          <a:xfrm>
            <a:off x="0" y="0"/>
            <a:ext cx="9144000" cy="4445000"/>
          </a:xfrm>
          <a:prstGeom prst="rect">
            <a:avLst/>
          </a:prstGeom>
          <a:noFill/>
          <a:ln w="9525">
            <a:noFill/>
          </a:ln>
        </p:spPr>
      </p:pic>
      <p:sp>
        <p:nvSpPr>
          <p:cNvPr id="2" name="日期占位符 1"/>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标题幻灯片">
    <p:bg>
      <p:bgPr>
        <a:solidFill>
          <a:schemeClr val="bg1"/>
        </a:solidFill>
        <a:effectLst/>
      </p:bgPr>
    </p:bg>
    <p:spTree>
      <p:nvGrpSpPr>
        <p:cNvPr id="1" name=""/>
        <p:cNvGrpSpPr/>
        <p:nvPr/>
      </p:nvGrpSpPr>
      <p:grpSpPr>
        <a:xfrm>
          <a:off x="0" y="0"/>
          <a:ext cx="0" cy="0"/>
          <a:chOff x="0" y="0"/>
          <a:chExt cx="0" cy="0"/>
        </a:xfrm>
      </p:grpSpPr>
      <p:grpSp>
        <p:nvGrpSpPr>
          <p:cNvPr id="7170" name="组合 6"/>
          <p:cNvGrpSpPr/>
          <p:nvPr userDrawn="1"/>
        </p:nvGrpSpPr>
        <p:grpSpPr>
          <a:xfrm>
            <a:off x="0" y="0"/>
            <a:ext cx="9144000" cy="5143500"/>
            <a:chOff x="0" y="0"/>
            <a:chExt cx="12192000" cy="6858000"/>
          </a:xfrm>
        </p:grpSpPr>
        <p:pic>
          <p:nvPicPr>
            <p:cNvPr id="7171"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7172"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3500"/>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7174"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18" name="矩形: 圆角 17"/>
          <p:cNvSpPr/>
          <p:nvPr userDrawn="1"/>
        </p:nvSpPr>
        <p:spPr>
          <a:xfrm rot="10800000" flipV="1">
            <a:off x="0" y="201613"/>
            <a:ext cx="4273550" cy="363538"/>
          </a:xfrm>
          <a:prstGeom prst="roundRect">
            <a:avLst>
              <a:gd name="adj" fmla="val 0"/>
            </a:avLst>
          </a:prstGeom>
          <a:gradFill>
            <a:gsLst>
              <a:gs pos="8000">
                <a:srgbClr val="1B76FD">
                  <a:alpha val="0"/>
                </a:srgbClr>
              </a:gs>
              <a:gs pos="23000">
                <a:srgbClr val="1B76FD"/>
              </a:gs>
              <a:gs pos="100000">
                <a:srgbClr val="025FE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grpSp>
        <p:nvGrpSpPr>
          <p:cNvPr id="11" name="组合 10"/>
          <p:cNvGrpSpPr/>
          <p:nvPr userDrawn="1"/>
        </p:nvGrpSpPr>
        <p:grpSpPr>
          <a:xfrm>
            <a:off x="135253" y="226527"/>
            <a:ext cx="4482465" cy="334008"/>
            <a:chOff x="180340" y="301999"/>
            <a:chExt cx="5976620" cy="445292"/>
          </a:xfrm>
        </p:grpSpPr>
        <p:sp>
          <p:nvSpPr>
            <p:cNvPr id="12" name="文本框 11"/>
            <p:cNvSpPr txBox="1"/>
            <p:nvPr/>
          </p:nvSpPr>
          <p:spPr>
            <a:xfrm>
              <a:off x="180340" y="301999"/>
              <a:ext cx="3318772" cy="445292"/>
            </a:xfrm>
            <a:prstGeom prst="rect">
              <a:avLst/>
            </a:prstGeom>
            <a:noFill/>
          </p:spPr>
          <p:txBody>
            <a:bodyPr wrap="square">
              <a:spAutoFit/>
            </a:bodyPr>
            <a:lstStyle/>
            <a:p>
              <a:pPr fontAlgn="base"/>
              <a:r>
                <a:rPr lang="zh-CN" altLang="en-US" sz="1575" strike="noStrike"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一、发扬“愚公”精神</a:t>
              </a:r>
              <a:endParaRPr lang="zh-CN" altLang="en-US" sz="1575" strike="noStrike"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endParaRPr>
            </a:p>
          </p:txBody>
        </p:sp>
        <p:sp>
          <p:nvSpPr>
            <p:cNvPr id="13" name="文本框 12"/>
            <p:cNvSpPr txBox="1"/>
            <p:nvPr/>
          </p:nvSpPr>
          <p:spPr>
            <a:xfrm>
              <a:off x="2992103" y="354429"/>
              <a:ext cx="3164857" cy="336932"/>
            </a:xfrm>
            <a:prstGeom prst="rect">
              <a:avLst/>
            </a:prstGeom>
            <a:noFill/>
          </p:spPr>
          <p:txBody>
            <a:bodyPr wrap="square">
              <a:spAutoFit/>
            </a:bodyPr>
            <a:lstStyle>
              <a:defPPr>
                <a:defRPr lang="zh-CN"/>
              </a:defPPr>
              <a:lvl1pPr>
                <a:defRPr sz="2000">
                  <a:gradFill>
                    <a:gsLst>
                      <a:gs pos="0">
                        <a:schemeClr val="bg1"/>
                      </a:gs>
                      <a:gs pos="100000">
                        <a:schemeClr val="bg1"/>
                      </a:gs>
                    </a:gsLst>
                    <a:lin ang="18900000" scaled="1"/>
                  </a:gradFill>
                  <a:latin typeface="思源宋体 CN Heavy" pitchFamily="18" charset="-122"/>
                  <a:ea typeface="思源宋体 CN Heavy" pitchFamily="18" charset="-122"/>
                </a:defRPr>
              </a:lvl1pPr>
            </a:lstStyle>
            <a:p>
              <a:pPr fontAlgn="base"/>
              <a:r>
                <a:rPr lang="zh-CN" altLang="en-US" sz="1050" strike="noStrike"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实干攻坚讲担当</a:t>
              </a:r>
              <a:endParaRPr lang="zh-CN" altLang="en-US" sz="1050" strike="noStrike" noProof="1">
                <a:gradFill>
                  <a:gsLst>
                    <a:gs pos="49000">
                      <a:srgbClr val="F7D1A4"/>
                    </a:gs>
                    <a:gs pos="13000">
                      <a:srgbClr val="F9DFBF"/>
                    </a:gs>
                    <a:gs pos="83000">
                      <a:srgbClr val="F9DFBF"/>
                    </a:gs>
                  </a:gsLst>
                  <a:lin ang="18900000" scaled="1"/>
                </a:gradFill>
              </a:endParaRPr>
            </a:p>
          </p:txBody>
        </p:sp>
      </p:grpSp>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标题幻灯片">
    <p:bg>
      <p:bgPr>
        <a:solidFill>
          <a:schemeClr val="bg1"/>
        </a:solidFill>
        <a:effectLst/>
      </p:bgPr>
    </p:bg>
    <p:spTree>
      <p:nvGrpSpPr>
        <p:cNvPr id="1" name=""/>
        <p:cNvGrpSpPr/>
        <p:nvPr/>
      </p:nvGrpSpPr>
      <p:grpSpPr>
        <a:xfrm>
          <a:off x="0" y="0"/>
          <a:ext cx="0" cy="0"/>
          <a:chOff x="0" y="0"/>
          <a:chExt cx="0" cy="0"/>
        </a:xfrm>
      </p:grpSpPr>
      <p:grpSp>
        <p:nvGrpSpPr>
          <p:cNvPr id="8194" name="组合 6"/>
          <p:cNvGrpSpPr/>
          <p:nvPr userDrawn="1"/>
        </p:nvGrpSpPr>
        <p:grpSpPr>
          <a:xfrm>
            <a:off x="0" y="0"/>
            <a:ext cx="9144000" cy="5143500"/>
            <a:chOff x="0" y="0"/>
            <a:chExt cx="12192000" cy="6858000"/>
          </a:xfrm>
        </p:grpSpPr>
        <p:pic>
          <p:nvPicPr>
            <p:cNvPr id="8195"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8196"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3500"/>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8198"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10" name="矩形: 圆角 9"/>
          <p:cNvSpPr/>
          <p:nvPr userDrawn="1"/>
        </p:nvSpPr>
        <p:spPr>
          <a:xfrm rot="10800000" flipV="1">
            <a:off x="0" y="201613"/>
            <a:ext cx="4273550" cy="363538"/>
          </a:xfrm>
          <a:prstGeom prst="roundRect">
            <a:avLst>
              <a:gd name="adj" fmla="val 0"/>
            </a:avLst>
          </a:prstGeom>
          <a:gradFill>
            <a:gsLst>
              <a:gs pos="8000">
                <a:srgbClr val="1B76FD">
                  <a:alpha val="0"/>
                </a:srgbClr>
              </a:gs>
              <a:gs pos="23000">
                <a:srgbClr val="1B76FD"/>
              </a:gs>
              <a:gs pos="100000">
                <a:srgbClr val="025FE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11" name="文本框 10"/>
          <p:cNvSpPr txBox="1"/>
          <p:nvPr userDrawn="1"/>
        </p:nvSpPr>
        <p:spPr>
          <a:xfrm>
            <a:off x="135253" y="226527"/>
            <a:ext cx="2489079" cy="334008"/>
          </a:xfrm>
          <a:prstGeom prst="rect">
            <a:avLst/>
          </a:prstGeom>
          <a:noFill/>
        </p:spPr>
        <p:txBody>
          <a:bodyPr wrap="square">
            <a:spAutoFit/>
          </a:bodyPr>
          <a:lstStyle/>
          <a:p>
            <a:pPr fontAlgn="base"/>
            <a:r>
              <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三、弘扬“包公”精神</a:t>
            </a:r>
            <a:endPar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sp>
        <p:nvSpPr>
          <p:cNvPr id="12" name="文本框 11"/>
          <p:cNvSpPr txBox="1"/>
          <p:nvPr userDrawn="1"/>
        </p:nvSpPr>
        <p:spPr>
          <a:xfrm>
            <a:off x="2244076" y="265854"/>
            <a:ext cx="2373645" cy="252732"/>
          </a:xfrm>
          <a:prstGeom prst="rect">
            <a:avLst/>
          </a:prstGeom>
          <a:noFill/>
        </p:spPr>
        <p:txBody>
          <a:bodyPr wrap="square">
            <a:spAutoFit/>
          </a:bodyPr>
          <a:lstStyle>
            <a:defPPr>
              <a:defRPr lang="zh-CN"/>
            </a:defPPr>
            <a:lvl1pPr>
              <a:defRPr sz="2000">
                <a:gradFill>
                  <a:gsLst>
                    <a:gs pos="0">
                      <a:schemeClr val="bg1"/>
                    </a:gs>
                    <a:gs pos="100000">
                      <a:schemeClr val="bg1"/>
                    </a:gs>
                  </a:gsLst>
                  <a:lin ang="18900000" scaled="1"/>
                </a:gradFill>
                <a:latin typeface="思源宋体 CN Heavy" pitchFamily="18" charset="-122"/>
                <a:ea typeface="思源宋体 CN Heavy" pitchFamily="18" charset="-122"/>
              </a:defRPr>
            </a:lvl1pPr>
          </a:lstStyle>
          <a:p>
            <a:pPr marL="0" algn="l" defTabSz="914400" rtl="0" eaLnBrk="1" fontAlgn="base" latinLnBrk="0" hangingPunct="1"/>
            <a:r>
              <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公正廉洁树新风</a:t>
            </a:r>
            <a:endPar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chemeClr val="bg1"/>
        </a:solidFill>
        <a:effectLst/>
      </p:bgPr>
    </p:bg>
    <p:spTree>
      <p:nvGrpSpPr>
        <p:cNvPr id="1" name=""/>
        <p:cNvGrpSpPr/>
        <p:nvPr/>
      </p:nvGrpSpPr>
      <p:grpSpPr>
        <a:xfrm>
          <a:off x="0" y="0"/>
          <a:ext cx="0" cy="0"/>
          <a:chOff x="0" y="0"/>
          <a:chExt cx="0" cy="0"/>
        </a:xfrm>
      </p:grpSpPr>
      <p:grpSp>
        <p:nvGrpSpPr>
          <p:cNvPr id="9218" name="组合 6"/>
          <p:cNvGrpSpPr/>
          <p:nvPr userDrawn="1"/>
        </p:nvGrpSpPr>
        <p:grpSpPr>
          <a:xfrm>
            <a:off x="0" y="0"/>
            <a:ext cx="9144000" cy="5143500"/>
            <a:chOff x="0" y="0"/>
            <a:chExt cx="12192000" cy="6858000"/>
          </a:xfrm>
        </p:grpSpPr>
        <p:pic>
          <p:nvPicPr>
            <p:cNvPr id="9219"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9220"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3500"/>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9222"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18" name="矩形: 圆角 17"/>
          <p:cNvSpPr/>
          <p:nvPr userDrawn="1"/>
        </p:nvSpPr>
        <p:spPr>
          <a:xfrm rot="10800000" flipV="1">
            <a:off x="0" y="201613"/>
            <a:ext cx="4273550" cy="363538"/>
          </a:xfrm>
          <a:prstGeom prst="roundRect">
            <a:avLst>
              <a:gd name="adj" fmla="val 0"/>
            </a:avLst>
          </a:prstGeom>
          <a:gradFill>
            <a:gsLst>
              <a:gs pos="8000">
                <a:srgbClr val="1B76FD">
                  <a:alpha val="0"/>
                </a:srgbClr>
              </a:gs>
              <a:gs pos="23000">
                <a:srgbClr val="1B76FD"/>
              </a:gs>
              <a:gs pos="100000">
                <a:srgbClr val="025FE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grpSp>
        <p:nvGrpSpPr>
          <p:cNvPr id="14" name="组合 13"/>
          <p:cNvGrpSpPr/>
          <p:nvPr userDrawn="1"/>
        </p:nvGrpSpPr>
        <p:grpSpPr>
          <a:xfrm>
            <a:off x="135253" y="226527"/>
            <a:ext cx="4482465" cy="334008"/>
            <a:chOff x="180340" y="301999"/>
            <a:chExt cx="5976620" cy="445292"/>
          </a:xfrm>
        </p:grpSpPr>
        <p:sp>
          <p:nvSpPr>
            <p:cNvPr id="15" name="文本框 14"/>
            <p:cNvSpPr txBox="1"/>
            <p:nvPr/>
          </p:nvSpPr>
          <p:spPr>
            <a:xfrm>
              <a:off x="180340" y="301999"/>
              <a:ext cx="3318772" cy="445292"/>
            </a:xfrm>
            <a:prstGeom prst="rect">
              <a:avLst/>
            </a:prstGeom>
            <a:noFill/>
          </p:spPr>
          <p:txBody>
            <a:bodyPr wrap="square">
              <a:spAutoFit/>
            </a:bodyPr>
            <a:lstStyle/>
            <a:p>
              <a:pPr fontAlgn="base"/>
              <a:r>
                <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二、践行“济公”精神</a:t>
              </a:r>
              <a:endPar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sp>
          <p:nvSpPr>
            <p:cNvPr id="16" name="文本框 15"/>
            <p:cNvSpPr txBox="1"/>
            <p:nvPr/>
          </p:nvSpPr>
          <p:spPr>
            <a:xfrm>
              <a:off x="2992103" y="354429"/>
              <a:ext cx="3164857" cy="336932"/>
            </a:xfrm>
            <a:prstGeom prst="rect">
              <a:avLst/>
            </a:prstGeom>
            <a:noFill/>
          </p:spPr>
          <p:txBody>
            <a:bodyPr wrap="square">
              <a:spAutoFit/>
            </a:bodyPr>
            <a:lstStyle>
              <a:defPPr>
                <a:defRPr lang="zh-CN"/>
              </a:defPPr>
              <a:lvl1pPr>
                <a:defRPr sz="2000">
                  <a:gradFill>
                    <a:gsLst>
                      <a:gs pos="0">
                        <a:schemeClr val="bg1"/>
                      </a:gs>
                      <a:gs pos="100000">
                        <a:schemeClr val="bg1"/>
                      </a:gs>
                    </a:gsLst>
                    <a:lin ang="18900000" scaled="1"/>
                  </a:gradFill>
                  <a:latin typeface="思源宋体 CN Heavy" pitchFamily="18" charset="-122"/>
                  <a:ea typeface="思源宋体 CN Heavy" pitchFamily="18" charset="-122"/>
                </a:defRPr>
              </a:lvl1pPr>
            </a:lstStyle>
            <a:p>
              <a:pPr fontAlgn="base"/>
              <a:r>
                <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改革创新求突破</a:t>
              </a:r>
              <a:endPar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grpSp>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3375"/>
            </a:lvl1pPr>
          </a:lstStyle>
          <a:p>
            <a:pPr fontAlgn="base"/>
            <a:r>
              <a:rPr lang="zh-CN" altLang="en-US" sz="3375"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2702001"/>
            <a:ext cx="6858000" cy="1242039"/>
          </a:xfrm>
        </p:spPr>
        <p:txBody>
          <a:bodyPr/>
          <a:lstStyle>
            <a:lvl1pPr marL="0" indent="0" algn="ctr">
              <a:buNone/>
              <a:defRPr sz="1350"/>
            </a:lvl1pPr>
            <a:lvl2pPr marL="257175" indent="0" algn="ctr">
              <a:buNone/>
              <a:defRPr sz="1125"/>
            </a:lvl2pPr>
            <a:lvl3pPr marL="514350" indent="0" algn="ctr">
              <a:buNone/>
              <a:defRPr sz="1015"/>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8035" indent="0" algn="ctr">
              <a:buNone/>
              <a:defRPr sz="900"/>
            </a:lvl9pPr>
          </a:lstStyle>
          <a:p>
            <a:pPr fontAlgn="base"/>
            <a:r>
              <a:rPr lang="zh-CN" altLang="en-US" sz="1350"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528"/>
            <a:ext cx="7886700" cy="2139927"/>
          </a:xfrm>
        </p:spPr>
        <p:txBody>
          <a:bodyPr anchor="b"/>
          <a:lstStyle>
            <a:lvl1pPr>
              <a:defRPr sz="3375"/>
            </a:lvl1pPr>
          </a:lstStyle>
          <a:p>
            <a:pPr fontAlgn="base"/>
            <a:r>
              <a:rPr lang="zh-CN" altLang="en-US" sz="3375"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3442699"/>
            <a:ext cx="7886700" cy="11253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8035" indent="0">
              <a:buNone/>
              <a:defRPr sz="900">
                <a:solidFill>
                  <a:schemeClr val="tx1">
                    <a:tint val="75000"/>
                  </a:schemeClr>
                </a:solidFill>
              </a:defRPr>
            </a:lvl9pPr>
          </a:lstStyle>
          <a:p>
            <a:pPr lvl="0" fontAlgn="base"/>
            <a:r>
              <a:rPr lang="zh-CN" altLang="en-US" sz="1350"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528"/>
            <a:ext cx="7886700" cy="2139927"/>
          </a:xfrm>
        </p:spPr>
        <p:txBody>
          <a:bodyPr anchor="b"/>
          <a:lstStyle>
            <a:lvl1pPr>
              <a:defRPr sz="3375"/>
            </a:lvl1pPr>
          </a:lstStyle>
          <a:p>
            <a:pPr fontAlgn="base"/>
            <a:r>
              <a:rPr lang="zh-CN" altLang="en-US" sz="3375"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3442699"/>
            <a:ext cx="7886700" cy="11253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8035" indent="0">
              <a:buNone/>
              <a:defRPr sz="900">
                <a:solidFill>
                  <a:schemeClr val="tx1">
                    <a:tint val="75000"/>
                  </a:schemeClr>
                </a:solidFill>
              </a:defRPr>
            </a:lvl9pPr>
          </a:lstStyle>
          <a:p>
            <a:pPr lvl="0" fontAlgn="base"/>
            <a:r>
              <a:rPr lang="zh-CN" altLang="en-US" sz="1350"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2504" cy="3395066"/>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200360"/>
            <a:ext cx="4032504" cy="3395066"/>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92"/>
            <a:ext cx="7886700" cy="994346"/>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334062"/>
            <a:ext cx="3655181"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8035" indent="0">
              <a:buNone/>
              <a:defRPr sz="1015"/>
            </a:lvl9pPr>
          </a:lstStyle>
          <a:p>
            <a:pPr lvl="0" fontAlgn="base"/>
            <a:r>
              <a:rPr lang="zh-CN" altLang="en-US" sz="1575"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1999384"/>
            <a:ext cx="3655181" cy="2643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334062"/>
            <a:ext cx="3673182"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8035" indent="0">
              <a:buNone/>
              <a:defRPr sz="1015"/>
            </a:lvl9pPr>
          </a:lstStyle>
          <a:p>
            <a:pPr lvl="0" fontAlgn="base"/>
            <a:r>
              <a:rPr lang="zh-CN" altLang="en-US" sz="1575"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1999384"/>
            <a:ext cx="3673182" cy="2643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18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740698"/>
            <a:ext cx="4629150" cy="3655858"/>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zh-CN" altLang="en-US" strike="noStrike" noProof="1" smtClean="0"/>
              <a:t>单击此处编辑母版文本样式</a:t>
            </a:r>
            <a:endParaRPr lang="zh-CN" altLang="en-US" strike="noStrike" noProof="1" smtClean="0"/>
          </a:p>
          <a:p>
            <a:pPr lvl="1" fontAlgn="base"/>
            <a:r>
              <a:rPr lang="zh-CN" altLang="en-US" sz="1575" strike="noStrike" noProof="1" smtClean="0"/>
              <a:t>第二级</a:t>
            </a:r>
            <a:endParaRPr lang="zh-CN" altLang="en-US" strike="noStrike" noProof="1" smtClean="0"/>
          </a:p>
          <a:p>
            <a:pPr lvl="2" fontAlgn="base"/>
            <a:r>
              <a:rPr lang="zh-CN" altLang="en-US" sz="1350" strike="noStrike" noProof="1" smtClean="0"/>
              <a:t>第三级</a:t>
            </a:r>
            <a:endParaRPr lang="zh-CN" altLang="en-US" strike="noStrike" noProof="1" smtClean="0"/>
          </a:p>
          <a:p>
            <a:pPr lvl="3" fontAlgn="base"/>
            <a:r>
              <a:rPr lang="zh-CN" altLang="en-US" sz="1125" strike="noStrike" noProof="1" smtClean="0"/>
              <a:t>第四级</a:t>
            </a:r>
            <a:endParaRPr lang="zh-CN" altLang="en-US" strike="noStrike" noProof="1" smtClean="0"/>
          </a:p>
          <a:p>
            <a:pPr lvl="4" fontAlgn="base"/>
            <a:r>
              <a:rPr lang="zh-CN" altLang="en-US" sz="1125" strike="noStrike" noProof="1" smtClean="0"/>
              <a:t>第五级</a:t>
            </a:r>
            <a:endParaRPr lang="zh-CN" altLang="en-US" strike="noStrike" noProof="1"/>
          </a:p>
        </p:txBody>
      </p:sp>
      <p:sp>
        <p:nvSpPr>
          <p:cNvPr id="4" name="文本占位符 3"/>
          <p:cNvSpPr>
            <a:spLocks noGrp="1"/>
          </p:cNvSpPr>
          <p:nvPr>
            <p:ph type="body" sz="half" idx="2"/>
          </p:nvPr>
        </p:nvSpPr>
        <p:spPr>
          <a:xfrm>
            <a:off x="629841" y="1543320"/>
            <a:ext cx="2949178" cy="2859191"/>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8035" indent="0">
              <a:buNone/>
              <a:defRPr sz="565"/>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3124012" cy="1200360"/>
          </a:xfrm>
        </p:spPr>
        <p:txBody>
          <a:bodyPr anchor="b"/>
          <a:lstStyle>
            <a:lvl1pPr>
              <a:defRPr sz="18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342961"/>
            <a:ext cx="4629150" cy="405359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8035" indent="0">
              <a:buNone/>
              <a:defRPr sz="1125"/>
            </a:lvl9pPr>
          </a:lstStyle>
          <a:p>
            <a:pPr fontAlgn="base"/>
            <a:endParaRPr lang="zh-CN" altLang="en-US" strike="noStrike" noProof="1"/>
          </a:p>
        </p:txBody>
      </p:sp>
      <p:sp>
        <p:nvSpPr>
          <p:cNvPr id="4" name="文本占位符 3"/>
          <p:cNvSpPr>
            <a:spLocks noGrp="1"/>
          </p:cNvSpPr>
          <p:nvPr>
            <p:ph type="body" sz="half" idx="2"/>
          </p:nvPr>
        </p:nvSpPr>
        <p:spPr>
          <a:xfrm>
            <a:off x="629841" y="1543320"/>
            <a:ext cx="3124012" cy="2859191"/>
          </a:xfrm>
        </p:spPr>
        <p:txBody>
          <a:bodyPr/>
          <a:lstStyle>
            <a:lvl1pPr marL="0" indent="0">
              <a:buNone/>
              <a:defRPr sz="1125"/>
            </a:lvl1pPr>
            <a:lvl2pPr marL="257175" indent="0">
              <a:buNone/>
              <a:defRPr sz="1015"/>
            </a:lvl2pPr>
            <a:lvl3pPr marL="514350" indent="0">
              <a:buNone/>
              <a:defRPr sz="900"/>
            </a:lvl3pPr>
            <a:lvl4pPr marL="771525" indent="0">
              <a:buNone/>
              <a:defRPr sz="790"/>
            </a:lvl4pPr>
            <a:lvl5pPr marL="1028700" indent="0">
              <a:buNone/>
              <a:defRPr sz="790"/>
            </a:lvl5pPr>
            <a:lvl6pPr marL="1285875" indent="0">
              <a:buNone/>
              <a:defRPr sz="790"/>
            </a:lvl6pPr>
            <a:lvl7pPr marL="1543050" indent="0">
              <a:buNone/>
              <a:defRPr sz="790"/>
            </a:lvl7pPr>
            <a:lvl8pPr marL="1800225" indent="0">
              <a:buNone/>
              <a:defRPr sz="790"/>
            </a:lvl8pPr>
            <a:lvl9pPr marL="2058035" indent="0">
              <a:buNone/>
              <a:defRPr sz="790"/>
            </a:lvl9pPr>
          </a:lstStyle>
          <a:p>
            <a:pPr lvl="0" fontAlgn="base"/>
            <a:r>
              <a:rPr lang="zh-CN" altLang="en-US" sz="1125"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015"/>
            <a:ext cx="2057400" cy="4389411"/>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015"/>
            <a:ext cx="6052930" cy="4389411"/>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2504" cy="3395066"/>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200360"/>
            <a:ext cx="4032504" cy="3395066"/>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chemeClr val="bg1"/>
        </a:solidFill>
        <a:effectLst/>
      </p:bgPr>
    </p:bg>
    <p:spTree>
      <p:nvGrpSpPr>
        <p:cNvPr id="1" name=""/>
        <p:cNvGrpSpPr/>
        <p:nvPr/>
      </p:nvGrpSpPr>
      <p:grpSpPr>
        <a:xfrm>
          <a:off x="0" y="0"/>
          <a:ext cx="0" cy="0"/>
          <a:chOff x="0" y="0"/>
          <a:chExt cx="0" cy="0"/>
        </a:xfrm>
      </p:grpSpPr>
      <p:grpSp>
        <p:nvGrpSpPr>
          <p:cNvPr id="5122" name="组合 6"/>
          <p:cNvGrpSpPr/>
          <p:nvPr userDrawn="1"/>
        </p:nvGrpSpPr>
        <p:grpSpPr>
          <a:xfrm>
            <a:off x="0" y="0"/>
            <a:ext cx="9144000" cy="5145088"/>
            <a:chOff x="0" y="0"/>
            <a:chExt cx="12192000" cy="6858000"/>
          </a:xfrm>
        </p:grpSpPr>
        <p:pic>
          <p:nvPicPr>
            <p:cNvPr id="5123"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5124"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5088"/>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5126"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bg1"/>
        </a:solidFill>
        <a:effectLst/>
      </p:bgPr>
    </p:bg>
    <p:spTree>
      <p:nvGrpSpPr>
        <p:cNvPr id="1" name=""/>
        <p:cNvGrpSpPr/>
        <p:nvPr/>
      </p:nvGrpSpPr>
      <p:grpSpPr>
        <a:xfrm>
          <a:off x="0" y="0"/>
          <a:ext cx="0" cy="0"/>
          <a:chOff x="0" y="0"/>
          <a:chExt cx="0" cy="0"/>
        </a:xfrm>
      </p:grpSpPr>
      <p:pic>
        <p:nvPicPr>
          <p:cNvPr id="6146" name="图片 7"/>
          <p:cNvPicPr>
            <a:picLocks noChangeAspect="1"/>
          </p:cNvPicPr>
          <p:nvPr/>
        </p:nvPicPr>
        <p:blipFill>
          <a:blip r:embed="rId2"/>
          <a:srcRect b="13582"/>
          <a:stretch>
            <a:fillRect/>
          </a:stretch>
        </p:blipFill>
        <p:spPr>
          <a:xfrm>
            <a:off x="0" y="0"/>
            <a:ext cx="9144000" cy="4445000"/>
          </a:xfrm>
          <a:prstGeom prst="rect">
            <a:avLst/>
          </a:prstGeom>
          <a:noFill/>
          <a:ln w="9525">
            <a:noFill/>
          </a:ln>
        </p:spPr>
      </p:pic>
      <p:sp>
        <p:nvSpPr>
          <p:cNvPr id="2" name="日期占位符 1"/>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标题幻灯片">
    <p:bg>
      <p:bgPr>
        <a:solidFill>
          <a:schemeClr val="bg1"/>
        </a:solidFill>
        <a:effectLst/>
      </p:bgPr>
    </p:bg>
    <p:spTree>
      <p:nvGrpSpPr>
        <p:cNvPr id="1" name=""/>
        <p:cNvGrpSpPr/>
        <p:nvPr/>
      </p:nvGrpSpPr>
      <p:grpSpPr>
        <a:xfrm>
          <a:off x="0" y="0"/>
          <a:ext cx="0" cy="0"/>
          <a:chOff x="0" y="0"/>
          <a:chExt cx="0" cy="0"/>
        </a:xfrm>
      </p:grpSpPr>
      <p:grpSp>
        <p:nvGrpSpPr>
          <p:cNvPr id="7170" name="组合 6"/>
          <p:cNvGrpSpPr/>
          <p:nvPr userDrawn="1"/>
        </p:nvGrpSpPr>
        <p:grpSpPr>
          <a:xfrm>
            <a:off x="0" y="0"/>
            <a:ext cx="9144000" cy="5143500"/>
            <a:chOff x="0" y="0"/>
            <a:chExt cx="12192000" cy="6858000"/>
          </a:xfrm>
        </p:grpSpPr>
        <p:pic>
          <p:nvPicPr>
            <p:cNvPr id="7171"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7172"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3500"/>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7174"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18" name="矩形: 圆角 17"/>
          <p:cNvSpPr/>
          <p:nvPr userDrawn="1"/>
        </p:nvSpPr>
        <p:spPr>
          <a:xfrm rot="10800000" flipV="1">
            <a:off x="0" y="201613"/>
            <a:ext cx="4273550" cy="363538"/>
          </a:xfrm>
          <a:prstGeom prst="roundRect">
            <a:avLst>
              <a:gd name="adj" fmla="val 0"/>
            </a:avLst>
          </a:prstGeom>
          <a:gradFill>
            <a:gsLst>
              <a:gs pos="8000">
                <a:srgbClr val="1B76FD">
                  <a:alpha val="0"/>
                </a:srgbClr>
              </a:gs>
              <a:gs pos="23000">
                <a:srgbClr val="1B76FD"/>
              </a:gs>
              <a:gs pos="100000">
                <a:srgbClr val="025FE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grpSp>
        <p:nvGrpSpPr>
          <p:cNvPr id="11" name="组合 10"/>
          <p:cNvGrpSpPr/>
          <p:nvPr userDrawn="1"/>
        </p:nvGrpSpPr>
        <p:grpSpPr>
          <a:xfrm>
            <a:off x="135253" y="226527"/>
            <a:ext cx="4482465" cy="334008"/>
            <a:chOff x="180340" y="301999"/>
            <a:chExt cx="5976620" cy="445292"/>
          </a:xfrm>
        </p:grpSpPr>
        <p:sp>
          <p:nvSpPr>
            <p:cNvPr id="12" name="文本框 11"/>
            <p:cNvSpPr txBox="1"/>
            <p:nvPr/>
          </p:nvSpPr>
          <p:spPr>
            <a:xfrm>
              <a:off x="180340" y="301999"/>
              <a:ext cx="3318772" cy="445292"/>
            </a:xfrm>
            <a:prstGeom prst="rect">
              <a:avLst/>
            </a:prstGeom>
            <a:noFill/>
          </p:spPr>
          <p:txBody>
            <a:bodyPr wrap="square">
              <a:spAutoFit/>
            </a:bodyPr>
            <a:lstStyle/>
            <a:p>
              <a:pPr fontAlgn="base"/>
              <a:r>
                <a:rPr lang="zh-CN" altLang="en-US" sz="1575" strike="noStrike"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一、发扬“愚公”精神</a:t>
              </a:r>
              <a:endParaRPr lang="zh-CN" altLang="en-US" sz="1575" strike="noStrike"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endParaRPr>
            </a:p>
          </p:txBody>
        </p:sp>
        <p:sp>
          <p:nvSpPr>
            <p:cNvPr id="13" name="文本框 12"/>
            <p:cNvSpPr txBox="1"/>
            <p:nvPr/>
          </p:nvSpPr>
          <p:spPr>
            <a:xfrm>
              <a:off x="2992103" y="354429"/>
              <a:ext cx="3164857" cy="336932"/>
            </a:xfrm>
            <a:prstGeom prst="rect">
              <a:avLst/>
            </a:prstGeom>
            <a:noFill/>
          </p:spPr>
          <p:txBody>
            <a:bodyPr wrap="square">
              <a:spAutoFit/>
            </a:bodyPr>
            <a:lstStyle>
              <a:defPPr>
                <a:defRPr lang="zh-CN"/>
              </a:defPPr>
              <a:lvl1pPr>
                <a:defRPr sz="2000">
                  <a:gradFill>
                    <a:gsLst>
                      <a:gs pos="0">
                        <a:schemeClr val="bg1"/>
                      </a:gs>
                      <a:gs pos="100000">
                        <a:schemeClr val="bg1"/>
                      </a:gs>
                    </a:gsLst>
                    <a:lin ang="18900000" scaled="1"/>
                  </a:gradFill>
                  <a:latin typeface="思源宋体 CN Heavy" pitchFamily="18" charset="-122"/>
                  <a:ea typeface="思源宋体 CN Heavy" pitchFamily="18" charset="-122"/>
                </a:defRPr>
              </a:lvl1pPr>
            </a:lstStyle>
            <a:p>
              <a:pPr fontAlgn="base"/>
              <a:r>
                <a:rPr lang="zh-CN" altLang="en-US" sz="1050" strike="noStrike"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实干攻坚讲担当</a:t>
              </a:r>
              <a:endParaRPr lang="zh-CN" altLang="en-US" sz="1050" strike="noStrike" noProof="1">
                <a:gradFill>
                  <a:gsLst>
                    <a:gs pos="49000">
                      <a:srgbClr val="F7D1A4"/>
                    </a:gs>
                    <a:gs pos="13000">
                      <a:srgbClr val="F9DFBF"/>
                    </a:gs>
                    <a:gs pos="83000">
                      <a:srgbClr val="F9DFBF"/>
                    </a:gs>
                  </a:gsLst>
                  <a:lin ang="18900000" scaled="1"/>
                </a:gradFill>
              </a:endParaRPr>
            </a:p>
          </p:txBody>
        </p:sp>
      </p:grpSp>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标题幻灯片">
    <p:bg>
      <p:bgPr>
        <a:solidFill>
          <a:schemeClr val="bg1"/>
        </a:solidFill>
        <a:effectLst/>
      </p:bgPr>
    </p:bg>
    <p:spTree>
      <p:nvGrpSpPr>
        <p:cNvPr id="1" name=""/>
        <p:cNvGrpSpPr/>
        <p:nvPr/>
      </p:nvGrpSpPr>
      <p:grpSpPr>
        <a:xfrm>
          <a:off x="0" y="0"/>
          <a:ext cx="0" cy="0"/>
          <a:chOff x="0" y="0"/>
          <a:chExt cx="0" cy="0"/>
        </a:xfrm>
      </p:grpSpPr>
      <p:grpSp>
        <p:nvGrpSpPr>
          <p:cNvPr id="8194" name="组合 6"/>
          <p:cNvGrpSpPr/>
          <p:nvPr userDrawn="1"/>
        </p:nvGrpSpPr>
        <p:grpSpPr>
          <a:xfrm>
            <a:off x="0" y="0"/>
            <a:ext cx="9144000" cy="5143500"/>
            <a:chOff x="0" y="0"/>
            <a:chExt cx="12192000" cy="6858000"/>
          </a:xfrm>
        </p:grpSpPr>
        <p:pic>
          <p:nvPicPr>
            <p:cNvPr id="8195"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8196"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3500"/>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8198"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10" name="矩形: 圆角 9"/>
          <p:cNvSpPr/>
          <p:nvPr userDrawn="1"/>
        </p:nvSpPr>
        <p:spPr>
          <a:xfrm rot="10800000" flipV="1">
            <a:off x="0" y="201613"/>
            <a:ext cx="4273550" cy="363538"/>
          </a:xfrm>
          <a:prstGeom prst="roundRect">
            <a:avLst>
              <a:gd name="adj" fmla="val 0"/>
            </a:avLst>
          </a:prstGeom>
          <a:gradFill>
            <a:gsLst>
              <a:gs pos="8000">
                <a:srgbClr val="1B76FD">
                  <a:alpha val="0"/>
                </a:srgbClr>
              </a:gs>
              <a:gs pos="23000">
                <a:srgbClr val="1B76FD"/>
              </a:gs>
              <a:gs pos="100000">
                <a:srgbClr val="025FE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11" name="文本框 10"/>
          <p:cNvSpPr txBox="1"/>
          <p:nvPr userDrawn="1"/>
        </p:nvSpPr>
        <p:spPr>
          <a:xfrm>
            <a:off x="135253" y="226527"/>
            <a:ext cx="2489079" cy="334008"/>
          </a:xfrm>
          <a:prstGeom prst="rect">
            <a:avLst/>
          </a:prstGeom>
          <a:noFill/>
        </p:spPr>
        <p:txBody>
          <a:bodyPr wrap="square">
            <a:spAutoFit/>
          </a:bodyPr>
          <a:lstStyle/>
          <a:p>
            <a:pPr fontAlgn="base"/>
            <a:r>
              <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三、弘扬“包公”精神</a:t>
            </a:r>
            <a:endPar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sp>
        <p:nvSpPr>
          <p:cNvPr id="12" name="文本框 11"/>
          <p:cNvSpPr txBox="1"/>
          <p:nvPr userDrawn="1"/>
        </p:nvSpPr>
        <p:spPr>
          <a:xfrm>
            <a:off x="2244076" y="265854"/>
            <a:ext cx="2373645" cy="252732"/>
          </a:xfrm>
          <a:prstGeom prst="rect">
            <a:avLst/>
          </a:prstGeom>
          <a:noFill/>
        </p:spPr>
        <p:txBody>
          <a:bodyPr wrap="square">
            <a:spAutoFit/>
          </a:bodyPr>
          <a:lstStyle>
            <a:defPPr>
              <a:defRPr lang="zh-CN"/>
            </a:defPPr>
            <a:lvl1pPr>
              <a:defRPr sz="2000">
                <a:gradFill>
                  <a:gsLst>
                    <a:gs pos="0">
                      <a:schemeClr val="bg1"/>
                    </a:gs>
                    <a:gs pos="100000">
                      <a:schemeClr val="bg1"/>
                    </a:gs>
                  </a:gsLst>
                  <a:lin ang="18900000" scaled="1"/>
                </a:gradFill>
                <a:latin typeface="思源宋体 CN Heavy" pitchFamily="18" charset="-122"/>
                <a:ea typeface="思源宋体 CN Heavy" pitchFamily="18" charset="-122"/>
              </a:defRPr>
            </a:lvl1pPr>
          </a:lstStyle>
          <a:p>
            <a:pPr marL="0" algn="l" defTabSz="914400" rtl="0" eaLnBrk="1" fontAlgn="base" latinLnBrk="0" hangingPunct="1"/>
            <a:r>
              <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公正廉洁树新风</a:t>
            </a:r>
            <a:endPar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chemeClr val="bg1"/>
        </a:solidFill>
        <a:effectLst/>
      </p:bgPr>
    </p:bg>
    <p:spTree>
      <p:nvGrpSpPr>
        <p:cNvPr id="1" name=""/>
        <p:cNvGrpSpPr/>
        <p:nvPr/>
      </p:nvGrpSpPr>
      <p:grpSpPr>
        <a:xfrm>
          <a:off x="0" y="0"/>
          <a:ext cx="0" cy="0"/>
          <a:chOff x="0" y="0"/>
          <a:chExt cx="0" cy="0"/>
        </a:xfrm>
      </p:grpSpPr>
      <p:grpSp>
        <p:nvGrpSpPr>
          <p:cNvPr id="9218" name="组合 6"/>
          <p:cNvGrpSpPr/>
          <p:nvPr userDrawn="1"/>
        </p:nvGrpSpPr>
        <p:grpSpPr>
          <a:xfrm>
            <a:off x="0" y="0"/>
            <a:ext cx="9144000" cy="5143500"/>
            <a:chOff x="0" y="0"/>
            <a:chExt cx="12192000" cy="6858000"/>
          </a:xfrm>
        </p:grpSpPr>
        <p:pic>
          <p:nvPicPr>
            <p:cNvPr id="9219" name="图片 7"/>
            <p:cNvPicPr>
              <a:picLocks noChangeAspect="1"/>
            </p:cNvPicPr>
            <p:nvPr/>
          </p:nvPicPr>
          <p:blipFill>
            <a:blip r:embed="rId2"/>
            <a:srcRect b="13582"/>
            <a:stretch>
              <a:fillRect/>
            </a:stretch>
          </p:blipFill>
          <p:spPr>
            <a:xfrm>
              <a:off x="0" y="0"/>
              <a:ext cx="12192000" cy="5926543"/>
            </a:xfrm>
            <a:prstGeom prst="rect">
              <a:avLst/>
            </a:prstGeom>
            <a:noFill/>
            <a:ln w="9525">
              <a:noFill/>
            </a:ln>
          </p:spPr>
        </p:pic>
        <p:pic>
          <p:nvPicPr>
            <p:cNvPr id="9220" name="图片 8"/>
            <p:cNvPicPr>
              <a:picLocks noChangeAspect="1"/>
            </p:cNvPicPr>
            <p:nvPr/>
          </p:nvPicPr>
          <p:blipFill>
            <a:blip r:embed="rId3"/>
            <a:srcRect b="30804"/>
            <a:stretch>
              <a:fillRect/>
            </a:stretch>
          </p:blipFill>
          <p:spPr>
            <a:xfrm>
              <a:off x="0" y="2113092"/>
              <a:ext cx="12192000" cy="4744908"/>
            </a:xfrm>
            <a:prstGeom prst="rect">
              <a:avLst/>
            </a:prstGeom>
            <a:noFill/>
            <a:ln w="9525">
              <a:noFill/>
            </a:ln>
          </p:spPr>
        </p:pic>
      </p:grpSp>
      <p:sp>
        <p:nvSpPr>
          <p:cNvPr id="2" name="矩形 1"/>
          <p:cNvSpPr/>
          <p:nvPr userDrawn="1"/>
        </p:nvSpPr>
        <p:spPr>
          <a:xfrm>
            <a:off x="0" y="0"/>
            <a:ext cx="9144000" cy="5143500"/>
          </a:xfrm>
          <a:prstGeom prst="rect">
            <a:avLst/>
          </a:prstGeom>
          <a:gradFill flip="none" rotWithShape="1">
            <a:gsLst>
              <a:gs pos="0">
                <a:schemeClr val="bg1">
                  <a:alpha val="0"/>
                </a:schemeClr>
              </a:gs>
              <a:gs pos="50000">
                <a:srgbClr val="FFFFFF">
                  <a:alpha val="73000"/>
                </a:srgb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pic>
        <p:nvPicPr>
          <p:cNvPr id="9222" name="图片 5"/>
          <p:cNvPicPr>
            <a:picLocks noChangeAspect="1"/>
          </p:cNvPicPr>
          <p:nvPr userDrawn="1"/>
        </p:nvPicPr>
        <p:blipFill>
          <a:blip r:embed="rId4"/>
          <a:stretch>
            <a:fillRect/>
          </a:stretch>
        </p:blipFill>
        <p:spPr>
          <a:xfrm>
            <a:off x="7718425" y="136525"/>
            <a:ext cx="1019175" cy="612775"/>
          </a:xfrm>
          <a:prstGeom prst="rect">
            <a:avLst/>
          </a:prstGeom>
          <a:noFill/>
          <a:ln w="9525">
            <a:noFill/>
          </a:ln>
        </p:spPr>
      </p:pic>
      <p:sp>
        <p:nvSpPr>
          <p:cNvPr id="18" name="矩形: 圆角 17"/>
          <p:cNvSpPr/>
          <p:nvPr userDrawn="1"/>
        </p:nvSpPr>
        <p:spPr>
          <a:xfrm rot="10800000" flipV="1">
            <a:off x="0" y="201613"/>
            <a:ext cx="4273550" cy="363538"/>
          </a:xfrm>
          <a:prstGeom prst="roundRect">
            <a:avLst>
              <a:gd name="adj" fmla="val 0"/>
            </a:avLst>
          </a:prstGeom>
          <a:gradFill>
            <a:gsLst>
              <a:gs pos="8000">
                <a:srgbClr val="1B76FD">
                  <a:alpha val="0"/>
                </a:srgbClr>
              </a:gs>
              <a:gs pos="23000">
                <a:srgbClr val="1B76FD"/>
              </a:gs>
              <a:gs pos="100000">
                <a:srgbClr val="025FE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grpSp>
        <p:nvGrpSpPr>
          <p:cNvPr id="14" name="组合 13"/>
          <p:cNvGrpSpPr/>
          <p:nvPr userDrawn="1"/>
        </p:nvGrpSpPr>
        <p:grpSpPr>
          <a:xfrm>
            <a:off x="135253" y="226527"/>
            <a:ext cx="4482465" cy="334008"/>
            <a:chOff x="180340" y="301999"/>
            <a:chExt cx="5976620" cy="445292"/>
          </a:xfrm>
        </p:grpSpPr>
        <p:sp>
          <p:nvSpPr>
            <p:cNvPr id="15" name="文本框 14"/>
            <p:cNvSpPr txBox="1"/>
            <p:nvPr/>
          </p:nvSpPr>
          <p:spPr>
            <a:xfrm>
              <a:off x="180340" y="301999"/>
              <a:ext cx="3318772" cy="445292"/>
            </a:xfrm>
            <a:prstGeom prst="rect">
              <a:avLst/>
            </a:prstGeom>
            <a:noFill/>
          </p:spPr>
          <p:txBody>
            <a:bodyPr wrap="square">
              <a:spAutoFit/>
            </a:bodyPr>
            <a:lstStyle/>
            <a:p>
              <a:pPr fontAlgn="base"/>
              <a:r>
                <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二、践行“济公”精神</a:t>
              </a:r>
              <a:endParaRPr lang="zh-CN" altLang="en-US" sz="1575" strike="noStrike" kern="1200" noProof="1" dirty="0">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sp>
          <p:nvSpPr>
            <p:cNvPr id="16" name="文本框 15"/>
            <p:cNvSpPr txBox="1"/>
            <p:nvPr/>
          </p:nvSpPr>
          <p:spPr>
            <a:xfrm>
              <a:off x="2992103" y="354429"/>
              <a:ext cx="3164857" cy="336932"/>
            </a:xfrm>
            <a:prstGeom prst="rect">
              <a:avLst/>
            </a:prstGeom>
            <a:noFill/>
          </p:spPr>
          <p:txBody>
            <a:bodyPr wrap="square">
              <a:spAutoFit/>
            </a:bodyPr>
            <a:lstStyle>
              <a:defPPr>
                <a:defRPr lang="zh-CN"/>
              </a:defPPr>
              <a:lvl1pPr>
                <a:defRPr sz="2000">
                  <a:gradFill>
                    <a:gsLst>
                      <a:gs pos="0">
                        <a:schemeClr val="bg1"/>
                      </a:gs>
                      <a:gs pos="100000">
                        <a:schemeClr val="bg1"/>
                      </a:gs>
                    </a:gsLst>
                    <a:lin ang="18900000" scaled="1"/>
                  </a:gradFill>
                  <a:latin typeface="思源宋体 CN Heavy" pitchFamily="18" charset="-122"/>
                  <a:ea typeface="思源宋体 CN Heavy" pitchFamily="18" charset="-122"/>
                </a:defRPr>
              </a:lvl1pPr>
            </a:lstStyle>
            <a:p>
              <a:pPr fontAlgn="base"/>
              <a:r>
                <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rPr>
                <a:t>改革创新求突破</a:t>
              </a:r>
              <a:endParaRPr lang="zh-CN" altLang="en-US" sz="1050" strike="noStrike" kern="1200" noProof="1">
                <a:gradFill>
                  <a:gsLst>
                    <a:gs pos="49000">
                      <a:srgbClr val="F7D1A4"/>
                    </a:gs>
                    <a:gs pos="13000">
                      <a:srgbClr val="F9DFBF"/>
                    </a:gs>
                    <a:gs pos="83000">
                      <a:srgbClr val="F9DFBF"/>
                    </a:gs>
                  </a:gsLst>
                  <a:lin ang="18900000" scaled="1"/>
                </a:gradFill>
                <a:latin typeface="思源宋体 CN Heavy" pitchFamily="18" charset="-122"/>
                <a:ea typeface="思源宋体 CN Heavy" pitchFamily="18" charset="-122"/>
                <a:cs typeface="+mn-cs"/>
              </a:endParaRPr>
            </a:p>
          </p:txBody>
        </p:sp>
      </p:grpSp>
      <p:sp>
        <p:nvSpPr>
          <p:cNvPr id="3" name="日期占位符 2"/>
          <p:cNvSpPr>
            <a:spLocks noGrp="1"/>
          </p:cNvSpPr>
          <p:nvPr>
            <p:ph type="dt" sz="half" idx="10"/>
          </p:nvPr>
        </p:nvSpPr>
        <p:spPr>
          <a:xfrm>
            <a:off x="457200" y="4684713"/>
            <a:ext cx="2133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a:xfrm>
            <a:off x="3124200" y="4684713"/>
            <a:ext cx="2895600" cy="357188"/>
          </a:xfrm>
          <a:prstGeom prst="rect">
            <a:avLst/>
          </a:prstGeom>
          <a:noFill/>
          <a:ln w="9525">
            <a:noFill/>
          </a:ln>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a:xfrm>
            <a:off x="6553200" y="4684713"/>
            <a:ext cx="2133600" cy="357188"/>
          </a:xfrm>
          <a:prstGeom prst="rect">
            <a:avLst/>
          </a:prstGeom>
          <a:noFill/>
          <a:ln w="9525">
            <a:noFill/>
          </a:ln>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92"/>
            <a:ext cx="7886700" cy="994346"/>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334062"/>
            <a:ext cx="3655181"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8035" indent="0">
              <a:buNone/>
              <a:defRPr sz="1015"/>
            </a:lvl9pPr>
          </a:lstStyle>
          <a:p>
            <a:pPr lvl="0" fontAlgn="base"/>
            <a:r>
              <a:rPr lang="zh-CN" altLang="en-US" sz="1575"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1999384"/>
            <a:ext cx="3655181" cy="2643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334062"/>
            <a:ext cx="3673182"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5875" indent="0">
              <a:buNone/>
              <a:defRPr sz="1015"/>
            </a:lvl6pPr>
            <a:lvl7pPr marL="1543050" indent="0">
              <a:buNone/>
              <a:defRPr sz="1015"/>
            </a:lvl7pPr>
            <a:lvl8pPr marL="1800225" indent="0">
              <a:buNone/>
              <a:defRPr sz="1015"/>
            </a:lvl8pPr>
            <a:lvl9pPr marL="2058035" indent="0">
              <a:buNone/>
              <a:defRPr sz="1015"/>
            </a:lvl9pPr>
          </a:lstStyle>
          <a:p>
            <a:pPr lvl="0" fontAlgn="base"/>
            <a:r>
              <a:rPr lang="zh-CN" altLang="en-US" sz="1575"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1999384"/>
            <a:ext cx="3673182" cy="2643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18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740698"/>
            <a:ext cx="4629150" cy="3655858"/>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zh-CN" altLang="en-US" strike="noStrike" noProof="1" smtClean="0"/>
              <a:t>单击此处编辑母版文本样式</a:t>
            </a:r>
            <a:endParaRPr lang="zh-CN" altLang="en-US" strike="noStrike" noProof="1" smtClean="0"/>
          </a:p>
          <a:p>
            <a:pPr lvl="1" fontAlgn="base"/>
            <a:r>
              <a:rPr lang="zh-CN" altLang="en-US" sz="1575" strike="noStrike" noProof="1" smtClean="0"/>
              <a:t>第二级</a:t>
            </a:r>
            <a:endParaRPr lang="zh-CN" altLang="en-US" strike="noStrike" noProof="1" smtClean="0"/>
          </a:p>
          <a:p>
            <a:pPr lvl="2" fontAlgn="base"/>
            <a:r>
              <a:rPr lang="zh-CN" altLang="en-US" sz="1350" strike="noStrike" noProof="1" smtClean="0"/>
              <a:t>第三级</a:t>
            </a:r>
            <a:endParaRPr lang="zh-CN" altLang="en-US" strike="noStrike" noProof="1" smtClean="0"/>
          </a:p>
          <a:p>
            <a:pPr lvl="3" fontAlgn="base"/>
            <a:r>
              <a:rPr lang="zh-CN" altLang="en-US" sz="1125" strike="noStrike" noProof="1" smtClean="0"/>
              <a:t>第四级</a:t>
            </a:r>
            <a:endParaRPr lang="zh-CN" altLang="en-US" strike="noStrike" noProof="1" smtClean="0"/>
          </a:p>
          <a:p>
            <a:pPr lvl="4" fontAlgn="base"/>
            <a:r>
              <a:rPr lang="zh-CN" altLang="en-US" sz="1125" strike="noStrike" noProof="1" smtClean="0"/>
              <a:t>第五级</a:t>
            </a:r>
            <a:endParaRPr lang="zh-CN" altLang="en-US" strike="noStrike" noProof="1"/>
          </a:p>
        </p:txBody>
      </p:sp>
      <p:sp>
        <p:nvSpPr>
          <p:cNvPr id="4" name="文本占位符 3"/>
          <p:cNvSpPr>
            <a:spLocks noGrp="1"/>
          </p:cNvSpPr>
          <p:nvPr>
            <p:ph type="body" sz="half" idx="2"/>
          </p:nvPr>
        </p:nvSpPr>
        <p:spPr>
          <a:xfrm>
            <a:off x="629841" y="1543320"/>
            <a:ext cx="2949178" cy="2859191"/>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8035" indent="0">
              <a:buNone/>
              <a:defRPr sz="565"/>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3124012" cy="1200360"/>
          </a:xfrm>
        </p:spPr>
        <p:txBody>
          <a:bodyPr anchor="b"/>
          <a:lstStyle>
            <a:lvl1pPr>
              <a:defRPr sz="18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342961"/>
            <a:ext cx="4629150" cy="405359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8035" indent="0">
              <a:buNone/>
              <a:defRPr sz="1125"/>
            </a:lvl9pPr>
          </a:lstStyle>
          <a:p>
            <a:pPr fontAlgn="base"/>
            <a:endParaRPr lang="zh-CN" altLang="en-US" strike="noStrike" noProof="1"/>
          </a:p>
        </p:txBody>
      </p:sp>
      <p:sp>
        <p:nvSpPr>
          <p:cNvPr id="4" name="文本占位符 3"/>
          <p:cNvSpPr>
            <a:spLocks noGrp="1"/>
          </p:cNvSpPr>
          <p:nvPr>
            <p:ph type="body" sz="half" idx="2"/>
          </p:nvPr>
        </p:nvSpPr>
        <p:spPr>
          <a:xfrm>
            <a:off x="629841" y="1543320"/>
            <a:ext cx="3124012" cy="2859191"/>
          </a:xfrm>
        </p:spPr>
        <p:txBody>
          <a:bodyPr/>
          <a:lstStyle>
            <a:lvl1pPr marL="0" indent="0">
              <a:buNone/>
              <a:defRPr sz="1125"/>
            </a:lvl1pPr>
            <a:lvl2pPr marL="257175" indent="0">
              <a:buNone/>
              <a:defRPr sz="1015"/>
            </a:lvl2pPr>
            <a:lvl3pPr marL="514350" indent="0">
              <a:buNone/>
              <a:defRPr sz="900"/>
            </a:lvl3pPr>
            <a:lvl4pPr marL="771525" indent="0">
              <a:buNone/>
              <a:defRPr sz="790"/>
            </a:lvl4pPr>
            <a:lvl5pPr marL="1028700" indent="0">
              <a:buNone/>
              <a:defRPr sz="790"/>
            </a:lvl5pPr>
            <a:lvl6pPr marL="1285875" indent="0">
              <a:buNone/>
              <a:defRPr sz="790"/>
            </a:lvl6pPr>
            <a:lvl7pPr marL="1543050" indent="0">
              <a:buNone/>
              <a:defRPr sz="790"/>
            </a:lvl7pPr>
            <a:lvl8pPr marL="1800225" indent="0">
              <a:buNone/>
              <a:defRPr sz="790"/>
            </a:lvl8pPr>
            <a:lvl9pPr marL="2058035" indent="0">
              <a:buNone/>
              <a:defRPr sz="790"/>
            </a:lvl9pPr>
          </a:lstStyle>
          <a:p>
            <a:pPr lvl="0" fontAlgn="base"/>
            <a:r>
              <a:rPr lang="zh-CN" altLang="en-US" sz="1125"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28.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7.xml"/><Relationship Id="rId8" Type="http://schemas.openxmlformats.org/officeDocument/2006/relationships/slideLayout" Target="../slideLayouts/slideLayout36.xml"/><Relationship Id="rId7" Type="http://schemas.openxmlformats.org/officeDocument/2006/relationships/slideLayout" Target="../slideLayouts/slideLayout35.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3" Type="http://schemas.openxmlformats.org/officeDocument/2006/relationships/slideLayout" Target="../slideLayouts/slideLayout31.xml"/><Relationship Id="rId2" Type="http://schemas.openxmlformats.org/officeDocument/2006/relationships/slideLayout" Target="../slideLayouts/slideLayout30.xml"/><Relationship Id="rId17" Type="http://schemas.openxmlformats.org/officeDocument/2006/relationships/theme" Target="../theme/theme3.xml"/><Relationship Id="rId16" Type="http://schemas.openxmlformats.org/officeDocument/2006/relationships/slideLayout" Target="../slideLayouts/slideLayout44.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457200" y="206375"/>
            <a:ext cx="8229600" cy="857250"/>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a:spLocks noGrp="1"/>
          </p:cNvSpPr>
          <p:nvPr>
            <p:ph type="body"/>
          </p:nvPr>
        </p:nvSpPr>
        <p:spPr>
          <a:xfrm>
            <a:off x="457200" y="1200150"/>
            <a:ext cx="8229600" cy="3395663"/>
          </a:xfrm>
          <a:prstGeom prst="rect">
            <a:avLst/>
          </a:prstGeom>
          <a:noFill/>
          <a:ln w="9525">
            <a:noFill/>
          </a:ln>
        </p:spPr>
        <p:txBody>
          <a:bodyPr ancho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4684713"/>
            <a:ext cx="2133600" cy="357188"/>
          </a:xfrm>
          <a:prstGeom prst="rect">
            <a:avLst/>
          </a:prstGeom>
          <a:noFill/>
          <a:ln w="9525">
            <a:noFill/>
          </a:ln>
        </p:spPr>
        <p:txBody>
          <a:bodyPr/>
          <a:lstStyle>
            <a:lvl1pPr>
              <a:defRPr sz="105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4684713"/>
            <a:ext cx="2895600" cy="357188"/>
          </a:xfrm>
          <a:prstGeom prst="rect">
            <a:avLst/>
          </a:prstGeom>
          <a:noFill/>
          <a:ln w="9525">
            <a:noFill/>
          </a:ln>
        </p:spPr>
        <p:txBody>
          <a:bodyPr/>
          <a:lstStyle>
            <a:lvl1pPr algn="ctr">
              <a:defRPr sz="105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4684713"/>
            <a:ext cx="2133600" cy="357188"/>
          </a:xfrm>
          <a:prstGeom prst="rect">
            <a:avLst/>
          </a:prstGeom>
          <a:noFill/>
          <a:ln w="9525">
            <a:noFill/>
          </a:ln>
        </p:spPr>
        <p:txBody>
          <a:bodyPr/>
          <a:lstStyle>
            <a:lvl1pPr algn="r">
              <a:defRPr sz="1050"/>
            </a:lvl1pPr>
          </a:lstStyle>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685800" eaLnBrk="1" fontAlgn="base" latinLnBrk="0" hangingPunct="1">
        <a:lnSpc>
          <a:spcPct val="100000"/>
        </a:lnSpc>
        <a:spcBef>
          <a:spcPct val="0"/>
        </a:spcBef>
        <a:spcAft>
          <a:spcPct val="0"/>
        </a:spcAft>
        <a:buNone/>
        <a:defRPr sz="3300" b="0" i="0" u="none" kern="1200" baseline="0">
          <a:solidFill>
            <a:schemeClr val="tx2"/>
          </a:solidFill>
          <a:latin typeface="+mj-lt"/>
          <a:ea typeface="+mj-ea"/>
          <a:cs typeface="+mj-cs"/>
        </a:defRPr>
      </a:lvl1pPr>
    </p:titleStyle>
    <p:bodyStyle>
      <a:lvl1pPr marL="257175" lvl="0" indent="-257175" algn="l" defTabSz="685800"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1pPr>
      <a:lvl2pPr marL="557530" lvl="1" indent="-214630" algn="l" defTabSz="685800" eaLnBrk="1" fontAlgn="base" latinLnBrk="0" hangingPunct="1">
        <a:lnSpc>
          <a:spcPct val="100000"/>
        </a:lnSpc>
        <a:spcBef>
          <a:spcPct val="15000"/>
        </a:spcBef>
        <a:spcAft>
          <a:spcPct val="0"/>
        </a:spcAft>
        <a:buChar char="–"/>
        <a:defRPr sz="2100" b="0" i="0" u="none" kern="1200" baseline="0">
          <a:solidFill>
            <a:schemeClr val="tx1"/>
          </a:solidFill>
          <a:latin typeface="+mn-lt"/>
          <a:ea typeface="+mn-ea"/>
          <a:cs typeface="+mn-cs"/>
        </a:defRPr>
      </a:lvl2pPr>
      <a:lvl3pPr marL="857250" lvl="2" indent="-171450" algn="l" defTabSz="685800" eaLnBrk="1" fontAlgn="base" latinLnBrk="0" hangingPunct="1">
        <a:lnSpc>
          <a:spcPct val="100000"/>
        </a:lnSpc>
        <a:spcBef>
          <a:spcPct val="15000"/>
        </a:spcBef>
        <a:spcAft>
          <a:spcPct val="0"/>
        </a:spcAft>
        <a:buChar char="•"/>
        <a:defRPr sz="1800" b="0" i="0" u="none" kern="1200" baseline="0">
          <a:solidFill>
            <a:schemeClr val="tx1"/>
          </a:solidFill>
          <a:latin typeface="+mn-lt"/>
          <a:ea typeface="+mn-ea"/>
          <a:cs typeface="+mn-cs"/>
        </a:defRPr>
      </a:lvl3pPr>
      <a:lvl4pPr marL="1200150" lvl="3"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4pPr>
      <a:lvl5pPr marL="1543050" lvl="4"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5pPr>
      <a:lvl6pPr marL="1886585" lvl="5"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6pPr>
      <a:lvl7pPr marL="2229485" lvl="6"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7pPr>
      <a:lvl8pPr marL="2572385" lvl="7"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8pPr>
      <a:lvl9pPr marL="2915285" lvl="8"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9pPr>
    </p:bodyStyle>
    <p:otherStyle>
      <a:lvl1pPr marL="0" lvl="0" indent="0" algn="l" defTabSz="685800" eaLnBrk="1" fontAlgn="base" latinLnBrk="0" hangingPunct="1">
        <a:lnSpc>
          <a:spcPct val="100000"/>
        </a:lnSpc>
        <a:spcBef>
          <a:spcPct val="0"/>
        </a:spcBef>
        <a:spcAft>
          <a:spcPct val="0"/>
        </a:spcAft>
        <a:buNone/>
        <a:defRPr sz="1350" b="0" i="0" u="none" kern="1200" baseline="0">
          <a:solidFill>
            <a:schemeClr val="tx1"/>
          </a:solidFill>
          <a:latin typeface="+mn-lt"/>
          <a:ea typeface="+mn-ea"/>
          <a:cs typeface="+mn-cs"/>
        </a:defRPr>
      </a:lvl1pPr>
      <a:lvl2pPr marL="342900" lvl="1"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685800" lvl="2"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028700" lvl="3"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371600" lvl="4"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714500" lvl="5"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058035" lvl="6"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400935" lvl="7"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2743835" lvl="8"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标题 1025"/>
          <p:cNvSpPr>
            <a:spLocks noGrp="1"/>
          </p:cNvSpPr>
          <p:nvPr>
            <p:ph type="title"/>
          </p:nvPr>
        </p:nvSpPr>
        <p:spPr>
          <a:xfrm>
            <a:off x="457200" y="206375"/>
            <a:ext cx="8229600" cy="857250"/>
          </a:xfrm>
          <a:prstGeom prst="rect">
            <a:avLst/>
          </a:prstGeom>
          <a:noFill/>
          <a:ln w="9525">
            <a:noFill/>
          </a:ln>
        </p:spPr>
        <p:txBody>
          <a:bodyPr anchor="ctr"/>
          <a:p>
            <a:pPr lvl="0"/>
            <a:r>
              <a:rPr lang="zh-CN" altLang="en-US"/>
              <a:t>单击此处编辑母版标题样式</a:t>
            </a:r>
            <a:endParaRPr lang="zh-CN" altLang="en-US"/>
          </a:p>
        </p:txBody>
      </p:sp>
      <p:sp>
        <p:nvSpPr>
          <p:cNvPr id="2051" name="文本占位符 1026"/>
          <p:cNvSpPr>
            <a:spLocks noGrp="1"/>
          </p:cNvSpPr>
          <p:nvPr>
            <p:ph type="body"/>
          </p:nvPr>
        </p:nvSpPr>
        <p:spPr>
          <a:xfrm>
            <a:off x="457200" y="1200150"/>
            <a:ext cx="8229600" cy="3395663"/>
          </a:xfrm>
          <a:prstGeom prst="rect">
            <a:avLst/>
          </a:prstGeom>
          <a:noFill/>
          <a:ln w="9525">
            <a:noFill/>
          </a:ln>
        </p:spPr>
        <p:txBody>
          <a:bodyPr ancho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4684713"/>
            <a:ext cx="2133600" cy="357188"/>
          </a:xfrm>
          <a:prstGeom prst="rect">
            <a:avLst/>
          </a:prstGeom>
          <a:noFill/>
          <a:ln w="9525">
            <a:noFill/>
          </a:ln>
        </p:spPr>
        <p:txBody>
          <a:bodyPr/>
          <a:lstStyle>
            <a:lvl1pPr>
              <a:defRPr sz="105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4684713"/>
            <a:ext cx="2895600" cy="357188"/>
          </a:xfrm>
          <a:prstGeom prst="rect">
            <a:avLst/>
          </a:prstGeom>
          <a:noFill/>
          <a:ln w="9525">
            <a:noFill/>
          </a:ln>
        </p:spPr>
        <p:txBody>
          <a:bodyPr/>
          <a:lstStyle>
            <a:lvl1pPr algn="ctr">
              <a:defRPr sz="105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4684713"/>
            <a:ext cx="2133600" cy="357188"/>
          </a:xfrm>
          <a:prstGeom prst="rect">
            <a:avLst/>
          </a:prstGeom>
          <a:noFill/>
          <a:ln w="9525">
            <a:noFill/>
          </a:ln>
        </p:spPr>
        <p:txBody>
          <a:bodyPr/>
          <a:lstStyle>
            <a:lvl1pPr algn="r">
              <a:defRPr sz="1050"/>
            </a:lvl1pPr>
          </a:lstStyle>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hf sldNum="0" hdr="0" ftr="0" dt="0"/>
  <p:txStyles>
    <p:titleStyle>
      <a:lvl1pPr marL="0" lvl="0" indent="0" algn="ctr" defTabSz="685800" eaLnBrk="1" fontAlgn="base" latinLnBrk="0" hangingPunct="1">
        <a:lnSpc>
          <a:spcPct val="100000"/>
        </a:lnSpc>
        <a:spcBef>
          <a:spcPct val="0"/>
        </a:spcBef>
        <a:spcAft>
          <a:spcPct val="0"/>
        </a:spcAft>
        <a:buNone/>
        <a:defRPr sz="3300" b="0" i="0" u="none" kern="1200" baseline="0">
          <a:solidFill>
            <a:schemeClr val="tx2"/>
          </a:solidFill>
          <a:latin typeface="+mj-lt"/>
          <a:ea typeface="+mj-ea"/>
          <a:cs typeface="+mj-cs"/>
        </a:defRPr>
      </a:lvl1pPr>
    </p:titleStyle>
    <p:bodyStyle>
      <a:lvl1pPr marL="257175" lvl="0" indent="-257175" algn="l" defTabSz="685800"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1pPr>
      <a:lvl2pPr marL="557530" lvl="1" indent="-214630" algn="l" defTabSz="685800" eaLnBrk="1" fontAlgn="base" latinLnBrk="0" hangingPunct="1">
        <a:lnSpc>
          <a:spcPct val="100000"/>
        </a:lnSpc>
        <a:spcBef>
          <a:spcPct val="15000"/>
        </a:spcBef>
        <a:spcAft>
          <a:spcPct val="0"/>
        </a:spcAft>
        <a:buChar char="–"/>
        <a:defRPr sz="2100" b="0" i="0" u="none" kern="1200" baseline="0">
          <a:solidFill>
            <a:schemeClr val="tx1"/>
          </a:solidFill>
          <a:latin typeface="+mn-lt"/>
          <a:ea typeface="+mn-ea"/>
          <a:cs typeface="+mn-cs"/>
        </a:defRPr>
      </a:lvl2pPr>
      <a:lvl3pPr marL="857250" lvl="2" indent="-171450" algn="l" defTabSz="685800" eaLnBrk="1" fontAlgn="base" latinLnBrk="0" hangingPunct="1">
        <a:lnSpc>
          <a:spcPct val="100000"/>
        </a:lnSpc>
        <a:spcBef>
          <a:spcPct val="15000"/>
        </a:spcBef>
        <a:spcAft>
          <a:spcPct val="0"/>
        </a:spcAft>
        <a:buChar char="•"/>
        <a:defRPr sz="1800" b="0" i="0" u="none" kern="1200" baseline="0">
          <a:solidFill>
            <a:schemeClr val="tx1"/>
          </a:solidFill>
          <a:latin typeface="+mn-lt"/>
          <a:ea typeface="+mn-ea"/>
          <a:cs typeface="+mn-cs"/>
        </a:defRPr>
      </a:lvl3pPr>
      <a:lvl4pPr marL="1200150" lvl="3"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4pPr>
      <a:lvl5pPr marL="1543050" lvl="4"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5pPr>
      <a:lvl6pPr marL="1886585" lvl="5"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6pPr>
      <a:lvl7pPr marL="2229485" lvl="6"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7pPr>
      <a:lvl8pPr marL="2572385" lvl="7"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8pPr>
      <a:lvl9pPr marL="2915285" lvl="8"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9pPr>
    </p:bodyStyle>
    <p:otherStyle>
      <a:lvl1pPr marL="0" lvl="0" indent="0" algn="l" defTabSz="685800" eaLnBrk="1" fontAlgn="base" latinLnBrk="0" hangingPunct="1">
        <a:lnSpc>
          <a:spcPct val="100000"/>
        </a:lnSpc>
        <a:spcBef>
          <a:spcPct val="0"/>
        </a:spcBef>
        <a:spcAft>
          <a:spcPct val="0"/>
        </a:spcAft>
        <a:buNone/>
        <a:defRPr sz="1350" b="0" i="0" u="none" kern="1200" baseline="0">
          <a:solidFill>
            <a:schemeClr val="tx1"/>
          </a:solidFill>
          <a:latin typeface="+mn-lt"/>
          <a:ea typeface="+mn-ea"/>
          <a:cs typeface="+mn-cs"/>
        </a:defRPr>
      </a:lvl1pPr>
      <a:lvl2pPr marL="342900" lvl="1"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685800" lvl="2"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028700" lvl="3"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371600" lvl="4"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714500" lvl="5"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058035" lvl="6"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400935" lvl="7"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2743835" lvl="8"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标题 1025"/>
          <p:cNvSpPr>
            <a:spLocks noGrp="1"/>
          </p:cNvSpPr>
          <p:nvPr>
            <p:ph type="title"/>
          </p:nvPr>
        </p:nvSpPr>
        <p:spPr>
          <a:xfrm>
            <a:off x="457200" y="206375"/>
            <a:ext cx="8229600" cy="857250"/>
          </a:xfrm>
          <a:prstGeom prst="rect">
            <a:avLst/>
          </a:prstGeom>
          <a:noFill/>
          <a:ln w="9525">
            <a:noFill/>
          </a:ln>
        </p:spPr>
        <p:txBody>
          <a:bodyPr anchor="ctr"/>
          <a:p>
            <a:pPr lvl="0"/>
            <a:r>
              <a:rPr lang="zh-CN" altLang="en-US"/>
              <a:t>单击此处编辑母版标题样式</a:t>
            </a:r>
            <a:endParaRPr lang="zh-CN" altLang="en-US"/>
          </a:p>
        </p:txBody>
      </p:sp>
      <p:sp>
        <p:nvSpPr>
          <p:cNvPr id="2051" name="文本占位符 1026"/>
          <p:cNvSpPr>
            <a:spLocks noGrp="1"/>
          </p:cNvSpPr>
          <p:nvPr>
            <p:ph type="body"/>
          </p:nvPr>
        </p:nvSpPr>
        <p:spPr>
          <a:xfrm>
            <a:off x="457200" y="1200150"/>
            <a:ext cx="8229600" cy="3395663"/>
          </a:xfrm>
          <a:prstGeom prst="rect">
            <a:avLst/>
          </a:prstGeom>
          <a:noFill/>
          <a:ln w="9525">
            <a:noFill/>
          </a:ln>
        </p:spPr>
        <p:txBody>
          <a:bodyPr ancho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4684713"/>
            <a:ext cx="2133600" cy="357188"/>
          </a:xfrm>
          <a:prstGeom prst="rect">
            <a:avLst/>
          </a:prstGeom>
          <a:noFill/>
          <a:ln w="9525">
            <a:noFill/>
          </a:ln>
        </p:spPr>
        <p:txBody>
          <a:bodyPr/>
          <a:lstStyle>
            <a:lvl1pPr>
              <a:defRPr sz="105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4684713"/>
            <a:ext cx="2895600" cy="357188"/>
          </a:xfrm>
          <a:prstGeom prst="rect">
            <a:avLst/>
          </a:prstGeom>
          <a:noFill/>
          <a:ln w="9525">
            <a:noFill/>
          </a:ln>
        </p:spPr>
        <p:txBody>
          <a:bodyPr/>
          <a:lstStyle>
            <a:lvl1pPr algn="ctr">
              <a:defRPr sz="105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4684713"/>
            <a:ext cx="2133600" cy="357188"/>
          </a:xfrm>
          <a:prstGeom prst="rect">
            <a:avLst/>
          </a:prstGeom>
          <a:noFill/>
          <a:ln w="9525">
            <a:noFill/>
          </a:ln>
        </p:spPr>
        <p:txBody>
          <a:bodyPr/>
          <a:lstStyle>
            <a:lvl1pPr algn="r">
              <a:defRPr sz="1050"/>
            </a:lvl1pPr>
          </a:lstStyle>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hf sldNum="0" hdr="0" ftr="0" dt="0"/>
  <p:txStyles>
    <p:titleStyle>
      <a:lvl1pPr marL="0" lvl="0" indent="0" algn="ctr" defTabSz="685800" eaLnBrk="1" fontAlgn="base" latinLnBrk="0" hangingPunct="1">
        <a:lnSpc>
          <a:spcPct val="100000"/>
        </a:lnSpc>
        <a:spcBef>
          <a:spcPct val="0"/>
        </a:spcBef>
        <a:spcAft>
          <a:spcPct val="0"/>
        </a:spcAft>
        <a:buNone/>
        <a:defRPr sz="3300" b="0" i="0" u="none" kern="1200" baseline="0">
          <a:solidFill>
            <a:schemeClr val="tx2"/>
          </a:solidFill>
          <a:latin typeface="+mj-lt"/>
          <a:ea typeface="+mj-ea"/>
          <a:cs typeface="+mj-cs"/>
        </a:defRPr>
      </a:lvl1pPr>
    </p:titleStyle>
    <p:bodyStyle>
      <a:lvl1pPr marL="257175" lvl="0" indent="-257175" algn="l" defTabSz="685800"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1pPr>
      <a:lvl2pPr marL="557530" lvl="1" indent="-214630" algn="l" defTabSz="685800" eaLnBrk="1" fontAlgn="base" latinLnBrk="0" hangingPunct="1">
        <a:lnSpc>
          <a:spcPct val="100000"/>
        </a:lnSpc>
        <a:spcBef>
          <a:spcPct val="15000"/>
        </a:spcBef>
        <a:spcAft>
          <a:spcPct val="0"/>
        </a:spcAft>
        <a:buChar char="–"/>
        <a:defRPr sz="2100" b="0" i="0" u="none" kern="1200" baseline="0">
          <a:solidFill>
            <a:schemeClr val="tx1"/>
          </a:solidFill>
          <a:latin typeface="+mn-lt"/>
          <a:ea typeface="+mn-ea"/>
          <a:cs typeface="+mn-cs"/>
        </a:defRPr>
      </a:lvl2pPr>
      <a:lvl3pPr marL="857250" lvl="2" indent="-171450" algn="l" defTabSz="685800" eaLnBrk="1" fontAlgn="base" latinLnBrk="0" hangingPunct="1">
        <a:lnSpc>
          <a:spcPct val="100000"/>
        </a:lnSpc>
        <a:spcBef>
          <a:spcPct val="15000"/>
        </a:spcBef>
        <a:spcAft>
          <a:spcPct val="0"/>
        </a:spcAft>
        <a:buChar char="•"/>
        <a:defRPr sz="1800" b="0" i="0" u="none" kern="1200" baseline="0">
          <a:solidFill>
            <a:schemeClr val="tx1"/>
          </a:solidFill>
          <a:latin typeface="+mn-lt"/>
          <a:ea typeface="+mn-ea"/>
          <a:cs typeface="+mn-cs"/>
        </a:defRPr>
      </a:lvl3pPr>
      <a:lvl4pPr marL="1200150" lvl="3"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4pPr>
      <a:lvl5pPr marL="1543050" lvl="4"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5pPr>
      <a:lvl6pPr marL="1886585" lvl="5"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6pPr>
      <a:lvl7pPr marL="2229485" lvl="6"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7pPr>
      <a:lvl8pPr marL="2572385" lvl="7"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8pPr>
      <a:lvl9pPr marL="2915285" lvl="8"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mn-lt"/>
          <a:ea typeface="+mn-ea"/>
          <a:cs typeface="+mn-cs"/>
        </a:defRPr>
      </a:lvl9pPr>
    </p:bodyStyle>
    <p:otherStyle>
      <a:lvl1pPr marL="0" lvl="0" indent="0" algn="l" defTabSz="685800" eaLnBrk="1" fontAlgn="base" latinLnBrk="0" hangingPunct="1">
        <a:lnSpc>
          <a:spcPct val="100000"/>
        </a:lnSpc>
        <a:spcBef>
          <a:spcPct val="0"/>
        </a:spcBef>
        <a:spcAft>
          <a:spcPct val="0"/>
        </a:spcAft>
        <a:buNone/>
        <a:defRPr sz="1350" b="0" i="0" u="none" kern="1200" baseline="0">
          <a:solidFill>
            <a:schemeClr val="tx1"/>
          </a:solidFill>
          <a:latin typeface="+mn-lt"/>
          <a:ea typeface="+mn-ea"/>
          <a:cs typeface="+mn-cs"/>
        </a:defRPr>
      </a:lvl1pPr>
      <a:lvl2pPr marL="342900" lvl="1"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685800" lvl="2"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028700" lvl="3"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371600" lvl="4"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1714500" lvl="5"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058035" lvl="6"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2400935" lvl="7"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2743835" lvl="8" indent="0" algn="l" defTabSz="6858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6.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7.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8.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9.jpeg"/><Relationship Id="rId2" Type="http://schemas.openxmlformats.org/officeDocument/2006/relationships/tags" Target="../tags/tag9.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10.png"/><Relationship Id="rId2" Type="http://schemas.openxmlformats.org/officeDocument/2006/relationships/tags" Target="../tags/tag10.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11.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11.jpeg"/><Relationship Id="rId2" Type="http://schemas.openxmlformats.org/officeDocument/2006/relationships/tags" Target="../tags/tag12.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12.jpeg"/><Relationship Id="rId2" Type="http://schemas.openxmlformats.org/officeDocument/2006/relationships/tags" Target="../tags/tag13.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13.jpeg"/><Relationship Id="rId2" Type="http://schemas.openxmlformats.org/officeDocument/2006/relationships/tags" Target="../tags/tag14.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15.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16.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17.xml"/><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18.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19.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20.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21.xml"/><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2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23.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4.jpe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5.png"/><Relationship Id="rId2" Type="http://schemas.openxmlformats.org/officeDocument/2006/relationships/tags" Target="../tags/tag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40.xml"/><Relationship Id="rId4" Type="http://schemas.microsoft.com/office/2007/relationships/hdphoto" Target="../media/image7.wdp"/><Relationship Id="rId3" Type="http://schemas.openxmlformats.org/officeDocument/2006/relationships/image" Target="../media/image6.png"/><Relationship Id="rId2" Type="http://schemas.openxmlformats.org/officeDocument/2006/relationships/tags" Target="../tags/tag3.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8.jpeg"/><Relationship Id="rId2" Type="http://schemas.openxmlformats.org/officeDocument/2006/relationships/tags" Target="../tags/tag4.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5.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5361" name="组合 11"/>
          <p:cNvGrpSpPr/>
          <p:nvPr/>
        </p:nvGrpSpPr>
        <p:grpSpPr>
          <a:xfrm>
            <a:off x="1962150" y="2847975"/>
            <a:ext cx="5229225" cy="417513"/>
            <a:chOff x="1815531" y="3919428"/>
            <a:chExt cx="8578531" cy="741632"/>
          </a:xfrm>
        </p:grpSpPr>
        <p:sp>
          <p:nvSpPr>
            <p:cNvPr id="43" name="矩形 42"/>
            <p:cNvSpPr/>
            <p:nvPr/>
          </p:nvSpPr>
          <p:spPr>
            <a:xfrm>
              <a:off x="1815531" y="3919428"/>
              <a:ext cx="8578531" cy="741632"/>
            </a:xfrm>
            <a:prstGeom prst="rect">
              <a:avLst/>
            </a:prstGeom>
            <a:gradFill flip="none" rotWithShape="1">
              <a:gsLst>
                <a:gs pos="81000">
                  <a:srgbClr val="0F6BF2"/>
                </a:gs>
                <a:gs pos="50000">
                  <a:srgbClr val="025FE7"/>
                </a:gs>
                <a:gs pos="100000">
                  <a:srgbClr val="1B76FD">
                    <a:alpha val="0"/>
                  </a:srgbClr>
                </a:gs>
                <a:gs pos="21000">
                  <a:srgbClr val="0F6BF2"/>
                </a:gs>
                <a:gs pos="0">
                  <a:srgbClr val="1B76FD">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00" strike="noStrike" noProof="1"/>
            </a:p>
          </p:txBody>
        </p:sp>
        <p:sp>
          <p:nvSpPr>
            <p:cNvPr id="45" name="文本框 44"/>
            <p:cNvSpPr txBox="1"/>
            <p:nvPr/>
          </p:nvSpPr>
          <p:spPr>
            <a:xfrm>
              <a:off x="2172839" y="3919428"/>
              <a:ext cx="7864956" cy="716252"/>
            </a:xfrm>
            <a:prstGeom prst="rect">
              <a:avLst/>
            </a:prstGeom>
            <a:noFill/>
          </p:spPr>
          <p:txBody>
            <a:bodyPr wrap="square">
              <a:spAutoFit/>
            </a:bodyPr>
            <a:lstStyle>
              <a:defPPr>
                <a:defRPr lang="zh-CN"/>
              </a:defPPr>
              <a:lvl1pPr algn="ctr">
                <a:defRPr sz="4000" spc="0">
                  <a:gradFill flip="none" rotWithShape="1">
                    <a:gsLst>
                      <a:gs pos="0">
                        <a:srgbClr val="025FE7"/>
                      </a:gs>
                      <a:gs pos="100000">
                        <a:srgbClr val="0182E6"/>
                      </a:gs>
                    </a:gsLst>
                    <a:lin ang="18900000" scaled="1"/>
                    <a:tileRect/>
                  </a:gradFill>
                  <a:effectLst>
                    <a:outerShdw blurRad="50800" dist="38100" dir="5400000" algn="t" rotWithShape="0">
                      <a:srgbClr val="1B76FD">
                        <a:alpha val="40000"/>
                      </a:srgbClr>
                    </a:outerShdw>
                  </a:effectLst>
                  <a:latin typeface="思源宋体 CN Heavy" pitchFamily="18" charset="-122"/>
                  <a:ea typeface="思源宋体 CN Heavy" pitchFamily="18" charset="-122"/>
                  <a:cs typeface="阿里巴巴普惠体 B" pitchFamily="18" charset="-122"/>
                </a:defRPr>
              </a:lvl1pPr>
            </a:lstStyle>
            <a:p>
              <a:pPr fontAlgn="base"/>
              <a:r>
                <a:rPr lang="zh-CN" altLang="en-US" sz="2025" strike="noStrike" noProof="1">
                  <a:gradFill flip="none" rotWithShape="1">
                    <a:gsLst>
                      <a:gs pos="49000">
                        <a:srgbClr val="F7D1A4"/>
                      </a:gs>
                      <a:gs pos="13000">
                        <a:srgbClr val="F9DFBF"/>
                      </a:gs>
                      <a:gs pos="78000">
                        <a:srgbClr val="F9DFBF"/>
                      </a:gs>
                    </a:gsLst>
                    <a:lin ang="8100000" scaled="1"/>
                    <a:tileRect/>
                  </a:gradFill>
                  <a:effectLst>
                    <a:outerShdw blurRad="50800" dist="38100" dir="5400000" algn="t" rotWithShape="0">
                      <a:srgbClr val="F4C389">
                        <a:alpha val="40000"/>
                      </a:srgbClr>
                    </a:outerShdw>
                  </a:effectLst>
                  <a:latin typeface="思源宋体 CN Heavy" pitchFamily="18" charset="-122"/>
                  <a:ea typeface="思源宋体 CN Heavy" pitchFamily="18" charset="-122"/>
                  <a:cs typeface="+mn-cs"/>
                </a:rPr>
                <a:t>衢州市建设工程质量安全监督站</a:t>
              </a:r>
              <a:r>
                <a:rPr lang="en-US" altLang="zh-CN" sz="2025" strike="noStrike" noProof="1">
                  <a:gradFill flip="none" rotWithShape="1">
                    <a:gsLst>
                      <a:gs pos="49000">
                        <a:srgbClr val="F7D1A4"/>
                      </a:gs>
                      <a:gs pos="13000">
                        <a:srgbClr val="F9DFBF"/>
                      </a:gs>
                      <a:gs pos="78000">
                        <a:srgbClr val="F9DFBF"/>
                      </a:gs>
                    </a:gsLst>
                    <a:lin ang="8100000" scaled="1"/>
                    <a:tileRect/>
                  </a:gradFill>
                  <a:effectLst>
                    <a:outerShdw blurRad="50800" dist="38100" dir="5400000" algn="t" rotWithShape="0">
                      <a:srgbClr val="F4C389">
                        <a:alpha val="40000"/>
                      </a:srgbClr>
                    </a:outerShdw>
                  </a:effectLst>
                  <a:latin typeface="思源宋体 CN Heavy" pitchFamily="18" charset="-122"/>
                  <a:ea typeface="思源宋体 CN Heavy" pitchFamily="18" charset="-122"/>
                  <a:cs typeface="+mn-cs"/>
                </a:rPr>
                <a:t>   </a:t>
              </a:r>
              <a:r>
                <a:rPr lang="zh-CN" altLang="en-US" sz="2025" strike="noStrike" noProof="1">
                  <a:gradFill flip="none" rotWithShape="1">
                    <a:gsLst>
                      <a:gs pos="49000">
                        <a:srgbClr val="F7D1A4"/>
                      </a:gs>
                      <a:gs pos="13000">
                        <a:srgbClr val="F9DFBF"/>
                      </a:gs>
                      <a:gs pos="78000">
                        <a:srgbClr val="F9DFBF"/>
                      </a:gs>
                    </a:gsLst>
                    <a:lin ang="8100000" scaled="1"/>
                    <a:tileRect/>
                  </a:gradFill>
                  <a:effectLst>
                    <a:outerShdw blurRad="50800" dist="38100" dir="5400000" algn="t" rotWithShape="0">
                      <a:srgbClr val="F4C389">
                        <a:alpha val="40000"/>
                      </a:srgbClr>
                    </a:outerShdw>
                  </a:effectLst>
                  <a:latin typeface="思源宋体 CN Heavy" pitchFamily="18" charset="-122"/>
                  <a:ea typeface="思源宋体 CN Heavy" pitchFamily="18" charset="-122"/>
                  <a:cs typeface="+mn-cs"/>
                </a:rPr>
                <a:t>尚鹏</a:t>
              </a:r>
              <a:endParaRPr lang="zh-CN" altLang="en-US" sz="2025" strike="noStrike" noProof="1">
                <a:gradFill flip="none" rotWithShape="1">
                  <a:gsLst>
                    <a:gs pos="49000">
                      <a:srgbClr val="F7D1A4"/>
                    </a:gs>
                    <a:gs pos="13000">
                      <a:srgbClr val="F9DFBF"/>
                    </a:gs>
                    <a:gs pos="78000">
                      <a:srgbClr val="F9DFBF"/>
                    </a:gs>
                  </a:gsLst>
                  <a:lin ang="8100000" scaled="1"/>
                  <a:tileRect/>
                </a:gradFill>
                <a:effectLst>
                  <a:outerShdw blurRad="50800" dist="38100" dir="5400000" algn="t" rotWithShape="0">
                    <a:srgbClr val="F4C389">
                      <a:alpha val="40000"/>
                    </a:srgbClr>
                  </a:outerShdw>
                </a:effectLst>
                <a:cs typeface="+mn-cs"/>
              </a:endParaRPr>
            </a:p>
          </p:txBody>
        </p:sp>
      </p:grpSp>
      <p:sp>
        <p:nvSpPr>
          <p:cNvPr id="50" name="文本框 49"/>
          <p:cNvSpPr txBox="1"/>
          <p:nvPr/>
        </p:nvSpPr>
        <p:spPr>
          <a:xfrm>
            <a:off x="1769110" y="1242060"/>
            <a:ext cx="5616575" cy="829945"/>
          </a:xfrm>
          <a:prstGeom prst="rect">
            <a:avLst/>
          </a:prstGeom>
          <a:noFill/>
        </p:spPr>
        <p:txBody>
          <a:bodyPr wrap="square">
            <a:spAutoFit/>
            <a:scene3d>
              <a:camera prst="orthographicFront"/>
              <a:lightRig rig="threePt" dir="t"/>
            </a:scene3d>
          </a:bodyPr>
          <a:lstStyle>
            <a:defPPr>
              <a:defRPr lang="zh-CN"/>
            </a:defPPr>
            <a:lvl1pPr algn="ctr">
              <a:defRPr sz="11500" spc="-300">
                <a:gradFill flip="none" rotWithShape="1">
                  <a:gsLst>
                    <a:gs pos="0">
                      <a:srgbClr val="025FE7"/>
                    </a:gs>
                    <a:gs pos="100000">
                      <a:srgbClr val="0182E6"/>
                    </a:gs>
                  </a:gsLst>
                  <a:lin ang="18900000" scaled="1"/>
                  <a:tileRect/>
                </a:gradFill>
                <a:effectLst>
                  <a:outerShdw blurRad="76200" dist="12700" dir="5400000" algn="t" rotWithShape="0">
                    <a:srgbClr val="0182E6">
                      <a:alpha val="47000"/>
                    </a:srgbClr>
                  </a:outerShdw>
                </a:effectLst>
                <a:latin typeface="演示新手书" pitchFamily="50" charset="-122"/>
                <a:ea typeface="演示新手书" pitchFamily="50" charset="-122"/>
                <a:cs typeface="阿里巴巴普惠体 B" pitchFamily="18" charset="-122"/>
              </a:defRPr>
            </a:lvl1pPr>
          </a:lstStyle>
          <a:p>
            <a:pPr algn="ctr" fontAlgn="base"/>
            <a:r>
              <a:rPr lang="zh-CN" altLang="en-US" sz="2400" b="1" strike="noStrike" spc="0" noProof="1">
                <a:ln w="22225">
                  <a:solidFill>
                    <a:schemeClr val="accent2"/>
                  </a:solidFill>
                  <a:prstDash val="solid"/>
                </a:ln>
                <a:solidFill>
                  <a:schemeClr val="accent2">
                    <a:lumMod val="40000"/>
                    <a:lumOff val="60000"/>
                  </a:schemeClr>
                </a:solidFill>
                <a:effectLst/>
                <a:latin typeface="华文宋体" panose="02010600040101010101" charset="-122"/>
                <a:ea typeface="华文宋体" panose="02010600040101010101" charset="-122"/>
                <a:cs typeface="华文宋体" panose="02010600040101010101" charset="-122"/>
              </a:rPr>
              <a:t>《</a:t>
            </a:r>
            <a:r>
              <a:rPr lang="en-US" altLang="zh-CN" sz="2400" b="1" strike="noStrike" spc="0" noProof="1">
                <a:ln w="22225">
                  <a:solidFill>
                    <a:schemeClr val="accent2"/>
                  </a:solidFill>
                  <a:prstDash val="solid"/>
                </a:ln>
                <a:solidFill>
                  <a:schemeClr val="accent2">
                    <a:lumMod val="40000"/>
                    <a:lumOff val="60000"/>
                  </a:schemeClr>
                </a:solidFill>
                <a:effectLst/>
                <a:latin typeface="华文宋体" panose="02010600040101010101" charset="-122"/>
                <a:ea typeface="华文宋体" panose="02010600040101010101" charset="-122"/>
                <a:cs typeface="华文宋体" panose="02010600040101010101" charset="-122"/>
                <a:sym typeface="+mn-ea"/>
              </a:rPr>
              <a:t>衢州市建筑施工安全生产标准化管理优良工地考评实施办法</a:t>
            </a:r>
            <a:r>
              <a:rPr lang="zh-CN" altLang="en-US" sz="2400" b="1" strike="noStrike" spc="0" noProof="1">
                <a:ln w="22225">
                  <a:solidFill>
                    <a:schemeClr val="accent2"/>
                  </a:solidFill>
                  <a:prstDash val="solid"/>
                </a:ln>
                <a:solidFill>
                  <a:schemeClr val="accent2">
                    <a:lumMod val="40000"/>
                    <a:lumOff val="60000"/>
                  </a:schemeClr>
                </a:solidFill>
                <a:effectLst/>
                <a:latin typeface="华文宋体" panose="02010600040101010101" charset="-122"/>
                <a:ea typeface="华文宋体" panose="02010600040101010101" charset="-122"/>
                <a:cs typeface="华文宋体" panose="02010600040101010101" charset="-122"/>
              </a:rPr>
              <a:t>》解读</a:t>
            </a:r>
            <a:endParaRPr lang="zh-CN" altLang="en-US" sz="2400" b="1" strike="noStrike" spc="0" noProof="1">
              <a:ln w="22225">
                <a:solidFill>
                  <a:schemeClr val="accent2"/>
                </a:solidFill>
                <a:prstDash val="solid"/>
              </a:ln>
              <a:solidFill>
                <a:schemeClr val="accent2">
                  <a:lumMod val="40000"/>
                  <a:lumOff val="60000"/>
                </a:schemeClr>
              </a:solidFill>
              <a:effectLst/>
              <a:latin typeface="华文宋体" panose="02010600040101010101" charset="-122"/>
              <a:ea typeface="华文宋体" panose="02010600040101010101" charset="-122"/>
              <a:cs typeface="华文宋体" panose="02010600040101010101" charset="-122"/>
            </a:endParaRPr>
          </a:p>
        </p:txBody>
      </p:sp>
      <p:pic>
        <p:nvPicPr>
          <p:cNvPr id="15365" name="图片 7"/>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288925" y="985520"/>
            <a:ext cx="8616950" cy="304609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6.建安工程量</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1000万元以上</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的城市道路、桥梁、管道工程、堤岸工程等市政公用工程；建安工程量</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2500万元以上</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的隧道、管廊、轨道交通、城市广场、污水处理、净配水厂等工程。</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7.</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1000平方米以上</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的仿古建筑；造价在</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1000万元以上</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的园林绿化工程；</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8.装配式建筑项目申报规模：装配式住宅和公共建筑项目规模</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不小于4000平方米</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，农村装配式建筑项目</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不小于1500平方米</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，木结构装配式建筑项目</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不小于1000平方米</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9.保障性安居工程的申报范围：实施集中开发建设的，建筑面积在</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10000平方以上</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的群体项目；单体建筑面积在</a:t>
            </a:r>
            <a:r>
              <a:rPr lang="zh-CN" altLang="en-US"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2500平方米以上</a:t>
            </a: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的项目。</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10.工程规模未达到上述规定，但在文明施工和安全管理方面成绩特别突出的工程。</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二、</a:t>
            </a:r>
            <a:r>
              <a:rPr dirty="0"/>
              <a:t>申报范围和评选条件</a:t>
            </a:r>
            <a:endParaRPr dirty="0"/>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288925" y="985520"/>
            <a:ext cx="8616950" cy="309181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（二）市优良工地应符合以下基本条件：</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1.符合国家基本建设程序、工程建设各方主体市场行为规范。</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2.已列入建设主管部门创市优良工地计划。</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3.施工现场严格执行安全生产、消防安全等有关法律法规和标准规范，安全生产管理人员、特种作业人员等持证上岗。</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4.房屋建筑和市政基础设施工程的相关信息已录入浙江省建筑市场监管与诚信平台信息系统和浙江省工程建设数字化管理系统。</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二、</a:t>
            </a:r>
            <a:r>
              <a:rPr dirty="0"/>
              <a:t>申报范围和评选条件</a:t>
            </a:r>
            <a:endParaRPr dirty="0"/>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288925" y="985520"/>
            <a:ext cx="8616950" cy="378460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5.施工现场使用承插型盘扣式模板支撑体系、标准化安全防护设施等新技术、新材料，运用远程高清视频监控、起重机械安全监控（黑匣子、吊钩可视化等）、扬尘在线视频监控、建筑工人实名制管理、深基坑自动监测系统、超危大工程采用自动监测报警系统等智慧化信息化管理手段。</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6.施工现场扬尘防治工作做到施工现场设置围挡、裸土覆盖，围墙设置喷淋，工地出入口设置自动化冲洗平台，设置三级沉淀池，配备雾炮，设置车辆自动冲洗平台，施工路面硬化，暂不施工的场地绿化等措施，外脚手架设置喷淋，配备洒水车等。</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7.施工现场临时设施齐全、整洁、卫生、结构安全。</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8.已办理建筑施工安全生产责任保险。</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9.已开展县（市、区）级优良工地评选工作，申报项目被评为县（市、区）级优良工地</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二、</a:t>
            </a:r>
            <a:r>
              <a:rPr dirty="0"/>
              <a:t>申报范围和评选条件</a:t>
            </a:r>
            <a:endParaRPr dirty="0"/>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33070" y="1168400"/>
            <a:ext cx="5197475" cy="304609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（三）发生下列情况之一，不得推荐申报市优良工地：</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1.申报项目在施工中发生一般及以上生产安全责任事故。</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2.主承建单位1年内在本省发生较大及以上生产安全责任事故（按评审周期计算）。</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3.项目的各方主体在施工过程中被建设主管部门或综合行政执法部门作出行政处罚的。</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4.恶意拖欠农民工工资。</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5.发生造成较大社会负面影响的其他事件的。</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二、</a:t>
            </a:r>
            <a:r>
              <a:rPr dirty="0"/>
              <a:t>申报范围和评选条件</a:t>
            </a:r>
            <a:endParaRPr dirty="0"/>
          </a:p>
        </p:txBody>
      </p:sp>
      <p:pic>
        <p:nvPicPr>
          <p:cNvPr id="6" name="图片 5" descr="southeast"/>
          <p:cNvPicPr>
            <a:picLocks noChangeAspect="1"/>
          </p:cNvPicPr>
          <p:nvPr/>
        </p:nvPicPr>
        <p:blipFill>
          <a:blip r:embed="rId3"/>
          <a:stretch>
            <a:fillRect/>
          </a:stretch>
        </p:blipFill>
        <p:spPr>
          <a:xfrm>
            <a:off x="6052185" y="1351280"/>
            <a:ext cx="2660015" cy="2679700"/>
          </a:xfrm>
          <a:prstGeom prst="rect">
            <a:avLst/>
          </a:prstGeom>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grpSp>
        <p:nvGrpSpPr>
          <p:cNvPr id="4" name="组合 3"/>
          <p:cNvGrpSpPr/>
          <p:nvPr/>
        </p:nvGrpSpPr>
        <p:grpSpPr>
          <a:xfrm>
            <a:off x="26670" y="0"/>
            <a:ext cx="8376298" cy="5125761"/>
            <a:chOff x="42" y="0"/>
            <a:chExt cx="16462" cy="10980"/>
          </a:xfrm>
        </p:grpSpPr>
        <p:sp>
          <p:nvSpPr>
            <p:cNvPr id="15" name="任意多边形 14"/>
            <p:cNvSpPr/>
            <p:nvPr/>
          </p:nvSpPr>
          <p:spPr>
            <a:xfrm>
              <a:off x="42" y="0"/>
              <a:ext cx="4813" cy="10980"/>
            </a:xfrm>
            <a:custGeom>
              <a:avLst/>
              <a:gdLst>
                <a:gd name="adj" fmla="val 21030"/>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q1 12"/>
                <a:gd name="il-1" fmla="*/ q2 w 1"/>
                <a:gd name="it" fmla="*/ q2 h 1"/>
                <a:gd name="ir" fmla="+- r 0 il-1"/>
                <a:gd name="ib" fmla="+- b 0 it"/>
                <a:gd name="q3" fmla="*/ h hc x2"/>
                <a:gd name="y1" fmla="pin 0 q3 h"/>
                <a:gd name="y2" fmla="+- b 0 y1"/>
              </a:gdLst>
              <a:ahLst/>
              <a:cxnLst>
                <a:cxn ang="3">
                  <a:pos x="hc" y="y2"/>
                </a:cxn>
                <a:cxn ang="3">
                  <a:pos x="x4" y="t"/>
                </a:cxn>
                <a:cxn ang="0">
                  <a:pos x="x6" y="vc"/>
                </a:cxn>
                <a:cxn ang="cd4">
                  <a:pos x="x3" y="b"/>
                </a:cxn>
                <a:cxn ang="cd4">
                  <a:pos x="hc" y="y1"/>
                </a:cxn>
                <a:cxn ang="cd2">
                  <a:pos x="x1" y="vc"/>
                </a:cxn>
              </a:cxnLst>
              <a:rect l="l" t="t" r="r" b="b"/>
              <a:pathLst>
                <a:path w="4814" h="10799">
                  <a:moveTo>
                    <a:pt x="1429" y="0"/>
                  </a:moveTo>
                  <a:lnTo>
                    <a:pt x="4814" y="0"/>
                  </a:lnTo>
                  <a:lnTo>
                    <a:pt x="3385" y="10799"/>
                  </a:lnTo>
                  <a:lnTo>
                    <a:pt x="0" y="10799"/>
                  </a:lnTo>
                  <a:lnTo>
                    <a:pt x="142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7" name="文本框 6"/>
            <p:cNvSpPr txBox="1"/>
            <p:nvPr/>
          </p:nvSpPr>
          <p:spPr>
            <a:xfrm>
              <a:off x="1237" y="1163"/>
              <a:ext cx="3454" cy="3360"/>
            </a:xfrm>
            <a:prstGeom prst="rect">
              <a:avLst/>
            </a:prstGeom>
            <a:noFill/>
          </p:spPr>
          <p:txBody>
            <a:bodyPr wrap="square" rtlCol="0" anchor="t">
              <a:spAutoFit/>
            </a:bodyPr>
            <a:p>
              <a:pPr algn="ctr"/>
              <a:r>
                <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rPr>
                <a:t>03</a:t>
              </a:r>
              <a:endPar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endParaRPr>
            </a:p>
          </p:txBody>
        </p:sp>
        <p:sp>
          <p:nvSpPr>
            <p:cNvPr id="5" name="文本框 4"/>
            <p:cNvSpPr txBox="1"/>
            <p:nvPr/>
          </p:nvSpPr>
          <p:spPr>
            <a:xfrm>
              <a:off x="6511" y="3848"/>
              <a:ext cx="9993" cy="2255"/>
            </a:xfrm>
            <a:prstGeom prst="rect">
              <a:avLst/>
            </a:prstGeom>
            <a:noFill/>
          </p:spPr>
          <p:txBody>
            <a:bodyPr wrap="square" rtlCol="0" anchor="t">
              <a:spAutoFit/>
            </a:bodyPr>
            <a:p>
              <a:pPr algn="l" fontAlgn="auto">
                <a:lnSpc>
                  <a:spcPts val="7500"/>
                </a:lnSpc>
                <a:buClrTx/>
                <a:buSzTx/>
                <a:buFontTx/>
              </a:pPr>
              <a:r>
                <a:rPr lang="en-US"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       </a:t>
              </a:r>
              <a:r>
                <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申报程序</a:t>
              </a:r>
              <a:endPar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endParaRPr>
            </a:p>
          </p:txBody>
        </p:sp>
        <p:grpSp>
          <p:nvGrpSpPr>
            <p:cNvPr id="19" name="组合 18"/>
            <p:cNvGrpSpPr/>
            <p:nvPr/>
          </p:nvGrpSpPr>
          <p:grpSpPr>
            <a:xfrm>
              <a:off x="1154" y="9496"/>
              <a:ext cx="1368" cy="914"/>
              <a:chOff x="6494" y="7578"/>
              <a:chExt cx="818" cy="546"/>
            </a:xfrm>
            <a:solidFill>
              <a:schemeClr val="accent2">
                <a:lumMod val="40000"/>
                <a:lumOff val="60000"/>
              </a:schemeClr>
            </a:solidFill>
          </p:grpSpPr>
          <p:sp>
            <p:nvSpPr>
              <p:cNvPr id="20" name="椭圆 19"/>
              <p:cNvSpPr/>
              <p:nvPr/>
            </p:nvSpPr>
            <p:spPr>
              <a:xfrm rot="16200000" flipH="1" flipV="1">
                <a:off x="7116"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椭圆 20"/>
              <p:cNvSpPr/>
              <p:nvPr/>
            </p:nvSpPr>
            <p:spPr>
              <a:xfrm rot="16200000" flipH="1" flipV="1">
                <a:off x="7116"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rot="16200000" flipH="1" flipV="1">
                <a:off x="7116"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rot="16200000" flipH="1" flipV="1">
                <a:off x="7116"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椭圆 32"/>
              <p:cNvSpPr/>
              <p:nvPr/>
            </p:nvSpPr>
            <p:spPr>
              <a:xfrm rot="16200000" flipH="1" flipV="1">
                <a:off x="6992"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rot="16200000" flipH="1" flipV="1">
                <a:off x="6992"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rot="16200000" flipH="1" flipV="1">
                <a:off x="6992"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rot="16200000" flipH="1" flipV="1">
                <a:off x="6992"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椭圆 54"/>
              <p:cNvSpPr/>
              <p:nvPr/>
            </p:nvSpPr>
            <p:spPr>
              <a:xfrm rot="16200000" flipH="1" flipV="1">
                <a:off x="6867"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rot="16200000" flipH="1" flipV="1">
                <a:off x="6867"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9" name="椭圆 68"/>
              <p:cNvSpPr/>
              <p:nvPr/>
            </p:nvSpPr>
            <p:spPr>
              <a:xfrm rot="16200000" flipH="1" flipV="1">
                <a:off x="6867"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0" name="椭圆 69"/>
              <p:cNvSpPr/>
              <p:nvPr/>
            </p:nvSpPr>
            <p:spPr>
              <a:xfrm rot="16200000" flipH="1" flipV="1">
                <a:off x="6867"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椭圆 76"/>
              <p:cNvSpPr/>
              <p:nvPr/>
            </p:nvSpPr>
            <p:spPr>
              <a:xfrm rot="16200000" flipH="1" flipV="1">
                <a:off x="6743"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9" name="椭圆 78"/>
              <p:cNvSpPr/>
              <p:nvPr/>
            </p:nvSpPr>
            <p:spPr>
              <a:xfrm rot="16200000" flipH="1" flipV="1">
                <a:off x="6743"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0" name="椭圆 79"/>
              <p:cNvSpPr/>
              <p:nvPr/>
            </p:nvSpPr>
            <p:spPr>
              <a:xfrm rot="16200000" flipH="1" flipV="1">
                <a:off x="6743"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椭圆 80"/>
              <p:cNvSpPr/>
              <p:nvPr/>
            </p:nvSpPr>
            <p:spPr>
              <a:xfrm rot="16200000" flipH="1" flipV="1">
                <a:off x="6743"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2" name="椭圆 81"/>
              <p:cNvSpPr/>
              <p:nvPr/>
            </p:nvSpPr>
            <p:spPr>
              <a:xfrm rot="16200000" flipH="1" flipV="1">
                <a:off x="6619"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3" name="椭圆 82"/>
              <p:cNvSpPr/>
              <p:nvPr/>
            </p:nvSpPr>
            <p:spPr>
              <a:xfrm rot="16200000" flipH="1" flipV="1">
                <a:off x="6619"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4" name="椭圆 83"/>
              <p:cNvSpPr/>
              <p:nvPr/>
            </p:nvSpPr>
            <p:spPr>
              <a:xfrm rot="16200000" flipH="1" flipV="1">
                <a:off x="6619"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椭圆 84"/>
              <p:cNvSpPr/>
              <p:nvPr/>
            </p:nvSpPr>
            <p:spPr>
              <a:xfrm rot="16200000" flipH="1" flipV="1">
                <a:off x="6619"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6" name="椭圆 85"/>
              <p:cNvSpPr/>
              <p:nvPr/>
            </p:nvSpPr>
            <p:spPr>
              <a:xfrm rot="16200000" flipH="1" flipV="1">
                <a:off x="6494" y="7581"/>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7" name="椭圆 86"/>
              <p:cNvSpPr/>
              <p:nvPr/>
            </p:nvSpPr>
            <p:spPr>
              <a:xfrm rot="16200000" flipH="1" flipV="1">
                <a:off x="6494" y="773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椭圆 87"/>
              <p:cNvSpPr/>
              <p:nvPr/>
            </p:nvSpPr>
            <p:spPr>
              <a:xfrm rot="16200000" flipH="1" flipV="1">
                <a:off x="6494" y="789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9" name="椭圆 88"/>
              <p:cNvSpPr/>
              <p:nvPr/>
            </p:nvSpPr>
            <p:spPr>
              <a:xfrm rot="16200000" flipH="1" flipV="1">
                <a:off x="6494" y="805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0" name="椭圆 89"/>
              <p:cNvSpPr/>
              <p:nvPr/>
            </p:nvSpPr>
            <p:spPr>
              <a:xfrm rot="16200000" flipH="1" flipV="1">
                <a:off x="7240"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1" name="椭圆 90"/>
              <p:cNvSpPr/>
              <p:nvPr/>
            </p:nvSpPr>
            <p:spPr>
              <a:xfrm rot="16200000" flipH="1" flipV="1">
                <a:off x="7240"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椭圆 91"/>
              <p:cNvSpPr/>
              <p:nvPr/>
            </p:nvSpPr>
            <p:spPr>
              <a:xfrm rot="16200000" flipH="1" flipV="1">
                <a:off x="7240"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3" name="椭圆 92"/>
              <p:cNvSpPr/>
              <p:nvPr/>
            </p:nvSpPr>
            <p:spPr>
              <a:xfrm rot="16200000" flipH="1" flipV="1">
                <a:off x="7240"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399415" y="1092200"/>
            <a:ext cx="4099560" cy="198374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rgbClr val="FF0000"/>
                </a:solidFill>
                <a:latin typeface="华文宋体" panose="02010600040101010101" charset="-122"/>
                <a:ea typeface="华文宋体" panose="02010600040101010101" charset="-122"/>
                <a:cs typeface="华文宋体" panose="02010600040101010101" charset="-122"/>
                <a:sym typeface="+mn-ea"/>
              </a:rPr>
              <a:t>（一）申报计划</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    拟参与考评的项目，主承建单位应在项目开工后一个月内在</a:t>
            </a:r>
            <a:r>
              <a:rPr lang="zh-CN" altLang="en-US" sz="1600" b="1">
                <a:solidFill>
                  <a:srgbClr val="FF0000"/>
                </a:solidFill>
                <a:latin typeface="华文宋体" panose="02010600040101010101" charset="-122"/>
                <a:ea typeface="华文宋体" panose="02010600040101010101" charset="-122"/>
                <a:cs typeface="华文宋体" panose="02010600040101010101" charset="-122"/>
                <a:sym typeface="+mn-ea"/>
              </a:rPr>
              <a:t>浙江省工程建设数字化管理系统</a:t>
            </a: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上报创优计划，经工程所在地建设主管部门审核同意，领取市优良工地参评牌匾。</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三、</a:t>
            </a:r>
            <a:r>
              <a:rPr dirty="0"/>
              <a:t>申报程序</a:t>
            </a:r>
            <a:endParaRPr dirty="0"/>
          </a:p>
        </p:txBody>
      </p:sp>
      <p:sp>
        <p:nvSpPr>
          <p:cNvPr id="4" name="文本框 3"/>
          <p:cNvSpPr txBox="1"/>
          <p:nvPr/>
        </p:nvSpPr>
        <p:spPr>
          <a:xfrm>
            <a:off x="5393055" y="3571875"/>
            <a:ext cx="2959100" cy="306705"/>
          </a:xfrm>
          <a:prstGeom prst="rect">
            <a:avLst/>
          </a:prstGeom>
          <a:noFill/>
        </p:spPr>
        <p:txBody>
          <a:bodyPr wrap="square" rtlCol="0">
            <a:spAutoFit/>
          </a:bodyPr>
          <a:p>
            <a:r>
              <a:rPr lang="zh-CN" altLang="en-US" sz="1400"/>
              <a:t>浙里工程建设现场管控应用（衢州）</a:t>
            </a:r>
            <a:endParaRPr lang="zh-CN" altLang="en-US" sz="1400"/>
          </a:p>
        </p:txBody>
      </p:sp>
      <p:pic>
        <p:nvPicPr>
          <p:cNvPr id="6" name="图片 5" descr="1675646185650"/>
          <p:cNvPicPr>
            <a:picLocks noChangeAspect="1"/>
          </p:cNvPicPr>
          <p:nvPr/>
        </p:nvPicPr>
        <p:blipFill>
          <a:blip r:embed="rId3"/>
          <a:stretch>
            <a:fillRect/>
          </a:stretch>
        </p:blipFill>
        <p:spPr>
          <a:xfrm>
            <a:off x="4939665" y="1007110"/>
            <a:ext cx="3865880" cy="2377440"/>
          </a:xfrm>
          <a:prstGeom prst="rect">
            <a:avLst/>
          </a:prstGeom>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288925" y="985520"/>
            <a:ext cx="8616950" cy="346138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rgbClr val="FF0000"/>
                </a:solidFill>
                <a:latin typeface="华文宋体" panose="02010600040101010101" charset="-122"/>
                <a:ea typeface="华文宋体" panose="02010600040101010101" charset="-122"/>
                <a:cs typeface="华文宋体" panose="02010600040101010101" charset="-122"/>
                <a:sym typeface="+mn-ea"/>
              </a:rPr>
              <a:t>（二）阶段验收评分</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    申报市优良工地工程分别在</a:t>
            </a:r>
            <a:r>
              <a:rPr lang="zh-CN" altLang="en-US" sz="1600" b="1">
                <a:solidFill>
                  <a:srgbClr val="FF0000"/>
                </a:solidFill>
                <a:latin typeface="华文宋体" panose="02010600040101010101" charset="-122"/>
                <a:ea typeface="华文宋体" panose="02010600040101010101" charset="-122"/>
                <a:cs typeface="华文宋体" panose="02010600040101010101" charset="-122"/>
                <a:sym typeface="+mn-ea"/>
              </a:rPr>
              <a:t>基础阶段</a:t>
            </a:r>
            <a:r>
              <a:rPr lang="zh-CN" altLang="en-US" sz="1600">
                <a:solidFill>
                  <a:srgbClr val="FF0000"/>
                </a:solidFill>
                <a:latin typeface="华文宋体" panose="02010600040101010101" charset="-122"/>
                <a:ea typeface="华文宋体" panose="02010600040101010101" charset="-122"/>
                <a:cs typeface="华文宋体" panose="02010600040101010101" charset="-122"/>
                <a:sym typeface="+mn-ea"/>
              </a:rPr>
              <a:t>、</a:t>
            </a:r>
            <a:r>
              <a:rPr lang="zh-CN" altLang="en-US" sz="1600" b="1">
                <a:solidFill>
                  <a:srgbClr val="FF0000"/>
                </a:solidFill>
                <a:latin typeface="华文宋体" panose="02010600040101010101" charset="-122"/>
                <a:ea typeface="华文宋体" panose="02010600040101010101" charset="-122"/>
                <a:cs typeface="华文宋体" panose="02010600040101010101" charset="-122"/>
                <a:sym typeface="+mn-ea"/>
              </a:rPr>
              <a:t>主体阶段</a:t>
            </a: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和</a:t>
            </a:r>
            <a:r>
              <a:rPr lang="zh-CN" altLang="en-US" sz="1600" b="1">
                <a:solidFill>
                  <a:srgbClr val="FF0000"/>
                </a:solidFill>
                <a:latin typeface="华文宋体" panose="02010600040101010101" charset="-122"/>
                <a:ea typeface="华文宋体" panose="02010600040101010101" charset="-122"/>
                <a:cs typeface="华文宋体" panose="02010600040101010101" charset="-122"/>
                <a:sym typeface="+mn-ea"/>
              </a:rPr>
              <a:t>装饰装修阶段（市政公用工程在工程量完成30%、60%、90%）</a:t>
            </a: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工程所在地建设主管部门或工程安全监督管理机构应对申报工程进行三阶段验收评分，并填写《 衢州市房屋建筑施工安全生产标准化管理优良工地评分汇总表》和《衢州市市政工程施工安全生产标准化管理优良工地评分标准》，并将检查结果录入浙江省工程建设数字化管理系统。市质安站将对各地申报项目的主体施工阶段（市政公用工程在工程量完成60%）进行检查评分，并填写《 衢州市房屋建筑施工安全生产标准化管理优良工地评分汇总表》和《衢州市市政工程施工安全生产标准化管理优良工地评分标准》，并将检查结果录入浙江省工程建设数字化管理系统。</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三、</a:t>
            </a:r>
            <a:r>
              <a:rPr dirty="0">
                <a:sym typeface="+mn-ea"/>
              </a:rPr>
              <a:t>申报程序</a:t>
            </a:r>
            <a:endParaRPr dirty="0"/>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512445" y="981710"/>
            <a:ext cx="3229610" cy="235331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rgbClr val="FF0000"/>
                </a:solidFill>
                <a:latin typeface="华文宋体" panose="02010600040101010101" charset="-122"/>
                <a:ea typeface="华文宋体" panose="02010600040101010101" charset="-122"/>
                <a:cs typeface="华文宋体" panose="02010600040101010101" charset="-122"/>
                <a:sym typeface="+mn-ea"/>
              </a:rPr>
              <a:t>（三）优良工地评选推荐</a:t>
            </a:r>
            <a:endPar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rPr>
              <a:t>    </a:t>
            </a: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各县（市、区）、智造新城建设主管部门应从县级优良工地参选项目中择优推荐市优良工地，推荐申报名单的文件和有关资料报市住建局。</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三、</a:t>
            </a:r>
            <a:r>
              <a:rPr dirty="0"/>
              <a:t>申报程序</a:t>
            </a:r>
            <a:endParaRPr dirty="0"/>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0335" y="1290320"/>
            <a:ext cx="4955540" cy="2883535"/>
          </a:xfrm>
          <a:prstGeom prst="rect">
            <a:avLst/>
          </a:prstGeom>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296545" y="1272540"/>
            <a:ext cx="3935095" cy="239966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rgbClr val="FF0000"/>
                </a:solidFill>
                <a:latin typeface="华文宋体" panose="02010600040101010101" charset="-122"/>
                <a:ea typeface="华文宋体" panose="02010600040101010101" charset="-122"/>
                <a:cs typeface="华文宋体" panose="02010600040101010101" charset="-122"/>
                <a:sym typeface="+mn-ea"/>
              </a:rPr>
              <a:t>（四）市优良工地三阶段检查考评节点</a:t>
            </a:r>
            <a:endPar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rPr>
              <a:t>1.房屋建筑工程各阶段工程形象进度如下：</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一阶段：基础阶段（地下室回填完成）;</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二阶段：主体阶段（主体结构封顶）;</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三阶段：装饰装修阶段（粉刷工序完成）。</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三、</a:t>
            </a:r>
            <a:r>
              <a:rPr dirty="0"/>
              <a:t>申报程序</a:t>
            </a:r>
            <a:endParaRPr dirty="0"/>
          </a:p>
        </p:txBody>
      </p:sp>
      <p:pic>
        <p:nvPicPr>
          <p:cNvPr id="5" name="图片 4" descr="办公区绿化"/>
          <p:cNvPicPr/>
          <p:nvPr/>
        </p:nvPicPr>
        <p:blipFill>
          <a:blip r:embed="rId3"/>
          <a:stretch>
            <a:fillRect/>
          </a:stretch>
        </p:blipFill>
        <p:spPr>
          <a:xfrm>
            <a:off x="4592320" y="1659890"/>
            <a:ext cx="4015105" cy="2672715"/>
          </a:xfrm>
          <a:prstGeom prst="rect">
            <a:avLst/>
          </a:prstGeom>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258445" y="1026795"/>
            <a:ext cx="3935095" cy="378460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rPr>
              <a:t>2.市政基础设施工程各阶段工程形象进度如下</a:t>
            </a:r>
            <a:endPar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b="1">
                <a:solidFill>
                  <a:srgbClr val="FF0000"/>
                </a:solidFill>
                <a:latin typeface="华文宋体" panose="02010600040101010101" charset="-122"/>
                <a:ea typeface="华文宋体" panose="02010600040101010101" charset="-122"/>
                <a:cs typeface="华文宋体" panose="02010600040101010101" charset="-122"/>
                <a:sym typeface="+mn-ea"/>
              </a:rPr>
              <a:t>（1）道路工程</a:t>
            </a:r>
            <a:endPar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一阶段：道路路基完成前;</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二阶段：道路基层铺筑完成，面层铺筑前;</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三阶段：路面面层铺筑完成后7日内。</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b="1">
                <a:solidFill>
                  <a:srgbClr val="FF0000"/>
                </a:solidFill>
                <a:latin typeface="华文宋体" panose="02010600040101010101" charset="-122"/>
                <a:ea typeface="华文宋体" panose="02010600040101010101" charset="-122"/>
                <a:cs typeface="华文宋体" panose="02010600040101010101" charset="-122"/>
                <a:sym typeface="+mn-ea"/>
              </a:rPr>
              <a:t>（2）桥梁、隧道、园林绿化工程</a:t>
            </a:r>
            <a:endParaRPr lang="zh-CN" altLang="en-US" sz="1600" b="1">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一阶段：完成总工程量的30%左右;</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二阶段：完成总工程量的60%左右;</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rPr>
              <a:t>三阶段：完成总工程量的90%左右。</a:t>
            </a:r>
            <a:endParaRPr lang="zh-CN" altLang="en-US" sz="1600">
              <a:solidFill>
                <a:schemeClr val="bg1"/>
              </a:solidFill>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三、</a:t>
            </a:r>
            <a:r>
              <a:rPr dirty="0"/>
              <a:t>申报程序</a:t>
            </a:r>
            <a:endParaRPr dirty="0"/>
          </a:p>
        </p:txBody>
      </p:sp>
      <p:pic>
        <p:nvPicPr>
          <p:cNvPr id="5" name="图片 4" descr="完工照片1"/>
          <p:cNvPicPr>
            <a:picLocks noChangeAspect="1"/>
          </p:cNvPicPr>
          <p:nvPr/>
        </p:nvPicPr>
        <p:blipFill>
          <a:blip r:embed="rId3"/>
          <a:stretch>
            <a:fillRect/>
          </a:stretch>
        </p:blipFill>
        <p:spPr>
          <a:xfrm>
            <a:off x="4608195" y="1118235"/>
            <a:ext cx="4114165" cy="3081655"/>
          </a:xfrm>
          <a:prstGeom prst="rect">
            <a:avLst/>
          </a:prstGeom>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矩形 12"/>
          <p:cNvSpPr/>
          <p:nvPr/>
        </p:nvSpPr>
        <p:spPr>
          <a:xfrm>
            <a:off x="5080" y="10795"/>
            <a:ext cx="3680460" cy="5135880"/>
          </a:xfrm>
          <a:prstGeom prst="rect">
            <a:avLst/>
          </a:prstGeom>
          <a:solidFill>
            <a:srgbClr val="2DA7E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4" tIns="45707" rIns="91414" bIns="45707" spcCol="0" rtlCol="0" anchor="ctr"/>
          <a:p>
            <a:pPr algn="ctr"/>
            <a:endParaRPr lang="zh-CN" altLang="en-US"/>
          </a:p>
        </p:txBody>
      </p:sp>
      <p:sp>
        <p:nvSpPr>
          <p:cNvPr id="26" name="矩形 25"/>
          <p:cNvSpPr/>
          <p:nvPr/>
        </p:nvSpPr>
        <p:spPr>
          <a:xfrm>
            <a:off x="4328160" y="1689100"/>
            <a:ext cx="513080" cy="501650"/>
          </a:xfrm>
          <a:prstGeom prst="rect">
            <a:avLst/>
          </a:prstGeom>
          <a:gradFill>
            <a:gsLst>
              <a:gs pos="0">
                <a:srgbClr val="007BD3"/>
              </a:gs>
              <a:gs pos="100000">
                <a:srgbClr val="034373"/>
              </a:gs>
            </a:gsLst>
            <a:lin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dirty="0">
                <a:solidFill>
                  <a:schemeClr val="bg1"/>
                </a:solidFill>
                <a:latin typeface="微软雅黑" panose="020B0503020204020204" charset="-122"/>
                <a:ea typeface="微软雅黑" panose="020B0503020204020204" charset="-122"/>
              </a:rPr>
              <a:t>02</a:t>
            </a:r>
            <a:endParaRPr lang="en-US" altLang="zh-CN" sz="2000" b="1" dirty="0">
              <a:solidFill>
                <a:schemeClr val="bg1"/>
              </a:solidFill>
              <a:latin typeface="微软雅黑" panose="020B0503020204020204" charset="-122"/>
              <a:ea typeface="微软雅黑" panose="020B0503020204020204" charset="-122"/>
            </a:endParaRPr>
          </a:p>
        </p:txBody>
      </p:sp>
      <p:sp>
        <p:nvSpPr>
          <p:cNvPr id="27" name="矩形 26"/>
          <p:cNvSpPr/>
          <p:nvPr/>
        </p:nvSpPr>
        <p:spPr>
          <a:xfrm>
            <a:off x="4846320" y="1689100"/>
            <a:ext cx="3435985" cy="501650"/>
          </a:xfrm>
          <a:prstGeom prst="rect">
            <a:avLst/>
          </a:prstGeom>
          <a:solidFill>
            <a:srgbClr val="2DA7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zh-CN" altLang="en-US" sz="2400" b="1" dirty="0">
                <a:solidFill>
                  <a:schemeClr val="bg1"/>
                </a:solidFill>
                <a:latin typeface="微软雅黑" panose="020B0503020204020204" charset="-122"/>
                <a:ea typeface="微软雅黑" panose="020B0503020204020204" charset="-122"/>
                <a:sym typeface="+mn-ea"/>
              </a:rPr>
              <a:t>申报范围和评选条件</a:t>
            </a:r>
            <a:endParaRPr lang="zh-CN" altLang="en-US" sz="2400" b="1" dirty="0">
              <a:solidFill>
                <a:schemeClr val="bg1"/>
              </a:solidFill>
              <a:latin typeface="微软雅黑" panose="020B0503020204020204" charset="-122"/>
              <a:ea typeface="微软雅黑" panose="020B0503020204020204" charset="-122"/>
            </a:endParaRPr>
          </a:p>
        </p:txBody>
      </p:sp>
      <p:sp>
        <p:nvSpPr>
          <p:cNvPr id="28" name="矩形 27"/>
          <p:cNvSpPr/>
          <p:nvPr/>
        </p:nvSpPr>
        <p:spPr>
          <a:xfrm>
            <a:off x="4328160" y="2510790"/>
            <a:ext cx="513080" cy="501650"/>
          </a:xfrm>
          <a:prstGeom prst="rect">
            <a:avLst/>
          </a:prstGeom>
          <a:gradFill>
            <a:gsLst>
              <a:gs pos="0">
                <a:srgbClr val="007BD3"/>
              </a:gs>
              <a:gs pos="100000">
                <a:srgbClr val="034373"/>
              </a:gs>
            </a:gsLst>
            <a:lin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dirty="0">
                <a:solidFill>
                  <a:schemeClr val="bg1"/>
                </a:solidFill>
                <a:latin typeface="微软雅黑" panose="020B0503020204020204" charset="-122"/>
                <a:ea typeface="微软雅黑" panose="020B0503020204020204" charset="-122"/>
              </a:rPr>
              <a:t>03</a:t>
            </a:r>
            <a:endParaRPr lang="en-US" altLang="zh-CN" sz="2000" b="1" dirty="0">
              <a:solidFill>
                <a:schemeClr val="bg1"/>
              </a:solidFill>
              <a:latin typeface="微软雅黑" panose="020B0503020204020204" charset="-122"/>
              <a:ea typeface="微软雅黑" panose="020B0503020204020204" charset="-122"/>
            </a:endParaRPr>
          </a:p>
        </p:txBody>
      </p:sp>
      <p:sp>
        <p:nvSpPr>
          <p:cNvPr id="29" name="矩形 28"/>
          <p:cNvSpPr/>
          <p:nvPr/>
        </p:nvSpPr>
        <p:spPr>
          <a:xfrm>
            <a:off x="4841240" y="2510790"/>
            <a:ext cx="3435985" cy="501650"/>
          </a:xfrm>
          <a:prstGeom prst="rect">
            <a:avLst/>
          </a:prstGeom>
          <a:solidFill>
            <a:srgbClr val="2DA7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solidFill>
                <a:latin typeface="微软雅黑" panose="020B0503020204020204" charset="-122"/>
                <a:ea typeface="微软雅黑" panose="020B0503020204020204" charset="-122"/>
                <a:sym typeface="+mn-ea"/>
              </a:rPr>
              <a:t>申报程序</a:t>
            </a:r>
            <a:endParaRPr lang="zh-CN" altLang="en-US" sz="2400" b="1" dirty="0">
              <a:solidFill>
                <a:schemeClr val="bg1"/>
              </a:solidFill>
              <a:latin typeface="微软雅黑" panose="020B0503020204020204" charset="-122"/>
              <a:ea typeface="微软雅黑" panose="020B0503020204020204" charset="-122"/>
              <a:sym typeface="+mn-ea"/>
            </a:endParaRPr>
          </a:p>
        </p:txBody>
      </p:sp>
      <p:sp>
        <p:nvSpPr>
          <p:cNvPr id="31" name="矩形 30"/>
          <p:cNvSpPr/>
          <p:nvPr/>
        </p:nvSpPr>
        <p:spPr>
          <a:xfrm>
            <a:off x="4328160" y="3332480"/>
            <a:ext cx="513080" cy="501650"/>
          </a:xfrm>
          <a:prstGeom prst="rect">
            <a:avLst/>
          </a:prstGeom>
          <a:gradFill>
            <a:gsLst>
              <a:gs pos="0">
                <a:srgbClr val="007BD3"/>
              </a:gs>
              <a:gs pos="100000">
                <a:srgbClr val="034373"/>
              </a:gs>
            </a:gsLst>
            <a:lin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dirty="0">
                <a:solidFill>
                  <a:schemeClr val="bg1"/>
                </a:solidFill>
                <a:latin typeface="微软雅黑" panose="020B0503020204020204" charset="-122"/>
                <a:ea typeface="微软雅黑" panose="020B0503020204020204" charset="-122"/>
              </a:rPr>
              <a:t>04</a:t>
            </a:r>
            <a:endParaRPr lang="en-US" altLang="zh-CN" sz="2000" b="1" dirty="0">
              <a:solidFill>
                <a:schemeClr val="bg1"/>
              </a:solidFill>
              <a:latin typeface="微软雅黑" panose="020B0503020204020204" charset="-122"/>
              <a:ea typeface="微软雅黑" panose="020B0503020204020204" charset="-122"/>
            </a:endParaRPr>
          </a:p>
        </p:txBody>
      </p:sp>
      <p:sp>
        <p:nvSpPr>
          <p:cNvPr id="32" name="矩形 31"/>
          <p:cNvSpPr/>
          <p:nvPr/>
        </p:nvSpPr>
        <p:spPr>
          <a:xfrm>
            <a:off x="4841240" y="3332480"/>
            <a:ext cx="3436620" cy="501650"/>
          </a:xfrm>
          <a:prstGeom prst="rect">
            <a:avLst/>
          </a:prstGeom>
          <a:solidFill>
            <a:srgbClr val="2DA7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solidFill>
                <a:latin typeface="微软雅黑" panose="020B0503020204020204" charset="-122"/>
                <a:ea typeface="微软雅黑" panose="020B0503020204020204" charset="-122"/>
                <a:sym typeface="+mn-ea"/>
              </a:rPr>
              <a:t>评审程序</a:t>
            </a:r>
            <a:endParaRPr lang="zh-CN" altLang="en-US" sz="2400" b="1" dirty="0">
              <a:solidFill>
                <a:schemeClr val="bg1"/>
              </a:solidFill>
              <a:latin typeface="微软雅黑" panose="020B0503020204020204" charset="-122"/>
              <a:ea typeface="微软雅黑" panose="020B0503020204020204" charset="-122"/>
              <a:sym typeface="+mn-ea"/>
            </a:endParaRPr>
          </a:p>
        </p:txBody>
      </p:sp>
      <p:sp>
        <p:nvSpPr>
          <p:cNvPr id="3" name="矩形 2"/>
          <p:cNvSpPr/>
          <p:nvPr/>
        </p:nvSpPr>
        <p:spPr>
          <a:xfrm>
            <a:off x="4328160" y="4154170"/>
            <a:ext cx="513080" cy="501650"/>
          </a:xfrm>
          <a:prstGeom prst="rect">
            <a:avLst/>
          </a:prstGeom>
          <a:gradFill>
            <a:gsLst>
              <a:gs pos="0">
                <a:srgbClr val="007BD3"/>
              </a:gs>
              <a:gs pos="100000">
                <a:srgbClr val="034373"/>
              </a:gs>
            </a:gsLst>
            <a:lin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dirty="0">
                <a:solidFill>
                  <a:schemeClr val="bg1"/>
                </a:solidFill>
                <a:latin typeface="微软雅黑" panose="020B0503020204020204" charset="-122"/>
                <a:ea typeface="微软雅黑" panose="020B0503020204020204" charset="-122"/>
              </a:rPr>
              <a:t>05</a:t>
            </a:r>
            <a:endParaRPr lang="en-US" altLang="zh-CN" sz="2000" b="1" dirty="0">
              <a:solidFill>
                <a:schemeClr val="bg1"/>
              </a:solidFill>
              <a:latin typeface="微软雅黑" panose="020B0503020204020204" charset="-122"/>
              <a:ea typeface="微软雅黑" panose="020B0503020204020204" charset="-122"/>
            </a:endParaRPr>
          </a:p>
        </p:txBody>
      </p:sp>
      <p:sp>
        <p:nvSpPr>
          <p:cNvPr id="4" name="矩形 3"/>
          <p:cNvSpPr/>
          <p:nvPr/>
        </p:nvSpPr>
        <p:spPr>
          <a:xfrm>
            <a:off x="4841240" y="4154170"/>
            <a:ext cx="3436620" cy="501650"/>
          </a:xfrm>
          <a:prstGeom prst="rect">
            <a:avLst/>
          </a:prstGeom>
          <a:solidFill>
            <a:srgbClr val="2DA7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zh-CN" altLang="en-US" sz="2400" b="1" dirty="0">
                <a:solidFill>
                  <a:schemeClr val="bg1"/>
                </a:solidFill>
                <a:latin typeface="微软雅黑" panose="020B0503020204020204" charset="-122"/>
                <a:ea typeface="微软雅黑" panose="020B0503020204020204" charset="-122"/>
                <a:sym typeface="+mn-ea"/>
              </a:rPr>
              <a:t>摘牌规定</a:t>
            </a:r>
            <a:endParaRPr lang="zh-CN" altLang="en-US" sz="2400" b="1" dirty="0">
              <a:solidFill>
                <a:schemeClr val="bg1"/>
              </a:solidFill>
              <a:latin typeface="微软雅黑" panose="020B0503020204020204" charset="-122"/>
              <a:ea typeface="微软雅黑" panose="020B0503020204020204" charset="-122"/>
            </a:endParaRPr>
          </a:p>
        </p:txBody>
      </p:sp>
      <p:sp>
        <p:nvSpPr>
          <p:cNvPr id="5" name="矩形 4"/>
          <p:cNvSpPr/>
          <p:nvPr/>
        </p:nvSpPr>
        <p:spPr>
          <a:xfrm>
            <a:off x="4333240" y="948055"/>
            <a:ext cx="513080" cy="501650"/>
          </a:xfrm>
          <a:prstGeom prst="rect">
            <a:avLst/>
          </a:prstGeom>
          <a:gradFill>
            <a:gsLst>
              <a:gs pos="0">
                <a:srgbClr val="007BD3"/>
              </a:gs>
              <a:gs pos="100000">
                <a:srgbClr val="034373"/>
              </a:gs>
            </a:gsLst>
            <a:lin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dirty="0">
                <a:solidFill>
                  <a:schemeClr val="bg1"/>
                </a:solidFill>
                <a:latin typeface="微软雅黑" panose="020B0503020204020204" charset="-122"/>
                <a:ea typeface="微软雅黑" panose="020B0503020204020204" charset="-122"/>
              </a:rPr>
              <a:t>01</a:t>
            </a:r>
            <a:endParaRPr lang="en-US" altLang="zh-CN" sz="2000" b="1" dirty="0">
              <a:solidFill>
                <a:schemeClr val="bg1"/>
              </a:solidFill>
              <a:latin typeface="微软雅黑" panose="020B0503020204020204" charset="-122"/>
              <a:ea typeface="微软雅黑" panose="020B0503020204020204" charset="-122"/>
            </a:endParaRPr>
          </a:p>
        </p:txBody>
      </p:sp>
      <p:sp>
        <p:nvSpPr>
          <p:cNvPr id="6" name="矩形 5"/>
          <p:cNvSpPr/>
          <p:nvPr/>
        </p:nvSpPr>
        <p:spPr>
          <a:xfrm>
            <a:off x="4846320" y="948055"/>
            <a:ext cx="3435985" cy="501650"/>
          </a:xfrm>
          <a:prstGeom prst="rect">
            <a:avLst/>
          </a:prstGeom>
          <a:solidFill>
            <a:srgbClr val="2DA7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solidFill>
                <a:latin typeface="微软雅黑" panose="020B0503020204020204" charset="-122"/>
                <a:ea typeface="微软雅黑" panose="020B0503020204020204" charset="-122"/>
                <a:sym typeface="+mn-ea"/>
              </a:rPr>
              <a:t>考评依据和基本规定</a:t>
            </a:r>
            <a:endParaRPr lang="zh-CN" altLang="en-US" sz="2400" b="1" dirty="0">
              <a:solidFill>
                <a:schemeClr val="bg1"/>
              </a:solidFill>
              <a:latin typeface="微软雅黑" panose="020B0503020204020204" charset="-122"/>
              <a:ea typeface="微软雅黑" panose="020B0503020204020204" charset="-122"/>
            </a:endParaRPr>
          </a:p>
        </p:txBody>
      </p:sp>
      <p:pic>
        <p:nvPicPr>
          <p:cNvPr id="15365" name="图片 7"/>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3" name="TextBox 7"/>
          <p:cNvSpPr txBox="1"/>
          <p:nvPr/>
        </p:nvSpPr>
        <p:spPr>
          <a:xfrm>
            <a:off x="180340" y="2277110"/>
            <a:ext cx="3352800" cy="521970"/>
          </a:xfrm>
          <a:prstGeom prst="rect">
            <a:avLst/>
          </a:prstGeom>
          <a:noFill/>
        </p:spPr>
        <p:txBody>
          <a:bodyPr wrap="square" rtlCol="0">
            <a:spAutoFit/>
          </a:bodyPr>
          <a:p>
            <a:pPr algn="ctr"/>
            <a:r>
              <a:rPr lang="zh-CN" altLang="en-US" sz="2800" b="1" dirty="0">
                <a:solidFill>
                  <a:schemeClr val="bg1"/>
                </a:solidFill>
                <a:latin typeface="微软雅黑" panose="020B0503020204020204" charset="-122"/>
                <a:ea typeface="微软雅黑" panose="020B0503020204020204" charset="-122"/>
              </a:rPr>
              <a:t>目 录</a:t>
            </a:r>
            <a:r>
              <a:rPr lang="en-US" altLang="zh-CN" sz="2800" b="1" dirty="0">
                <a:solidFill>
                  <a:schemeClr val="bg1"/>
                </a:solidFill>
                <a:latin typeface="微软雅黑" panose="020B0503020204020204" charset="-122"/>
                <a:ea typeface="微软雅黑" panose="020B0503020204020204" charset="-122"/>
              </a:rPr>
              <a:t>/CONTENTS</a:t>
            </a:r>
            <a:endParaRPr lang="en-US" altLang="zh-CN" sz="2800" b="1" dirty="0">
              <a:solidFill>
                <a:schemeClr val="bg1"/>
              </a:solidFill>
              <a:latin typeface="微软雅黑" panose="020B0503020204020204" charset="-122"/>
              <a:ea typeface="微软雅黑" panose="020B0503020204020204" charset="-122"/>
            </a:endParaRPr>
          </a:p>
        </p:txBody>
      </p:sp>
      <p:sp>
        <p:nvSpPr>
          <p:cNvPr id="25" name="矩形 24"/>
          <p:cNvSpPr/>
          <p:nvPr/>
        </p:nvSpPr>
        <p:spPr>
          <a:xfrm>
            <a:off x="85725" y="2232025"/>
            <a:ext cx="3543300" cy="680085"/>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1045210"/>
            <a:ext cx="8380095" cy="175323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chemeClr val="bg1"/>
                </a:solidFill>
                <a:effectLst/>
                <a:latin typeface="华文宋体" panose="02010600040101010101" charset="-122"/>
                <a:ea typeface="华文宋体" panose="02010600040101010101" charset="-122"/>
                <a:cs typeface="华文宋体" panose="02010600040101010101" charset="-122"/>
                <a:sym typeface="+mn-ea"/>
              </a:rPr>
              <a:t>（五）市优良工地申报材料规定</a:t>
            </a:r>
            <a:endParaRPr lang="zh-CN" altLang="en-US" sz="1800" b="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    申报材料分为</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上、下两册</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，统一用 </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A4</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 纸，设置封面（封面上应打印</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工程名称、申报企业、申报地区和申报日期</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），除目录外需</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编页码</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，并按下列顺序装订成册，采用硬质资料盒统一收集。</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三、</a:t>
            </a:r>
            <a:r>
              <a:rPr dirty="0">
                <a:sym typeface="+mn-ea"/>
              </a:rPr>
              <a:t>申报程序</a:t>
            </a:r>
            <a:endParaRPr dirty="0"/>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901700"/>
            <a:ext cx="8380095" cy="346138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申报资料（上册）</a:t>
            </a:r>
            <a:endParaRPr lang="zh-CN" sz="1800" strike="noStrike" noProof="1">
              <a:solidFill>
                <a:schemeClr val="tx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1.《衢州市建筑施工安全生产标准化管理优良工地申报表》（附表二）一式两份。</a:t>
            </a:r>
            <a:endParaRPr sz="16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2.参建企业的证明材料（总分包合同复印件等）。</a:t>
            </a:r>
            <a:endParaRPr sz="16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3.获得县（市、区）级优良工地文件。</a:t>
            </a:r>
            <a:endParaRPr sz="16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4.各县（市、区）、智造新城建设主管部门对项目的</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三阶段的评分</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sz="16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5.各县（市、区）、智造新城建设主管部门对工程不少于</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3次的日常检查</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sz="16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6.专项检查记录表。</a:t>
            </a:r>
            <a:endParaRPr sz="16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7.创建市优良工地文字材料，字数一般不少于1500字；</a:t>
            </a:r>
            <a:endParaRPr sz="16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8.工程施工许可证（复印件）。</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三、</a:t>
            </a:r>
            <a:r>
              <a:rPr dirty="0">
                <a:sym typeface="+mn-ea"/>
              </a:rPr>
              <a:t>申报程序</a:t>
            </a:r>
            <a:endParaRPr dirty="0"/>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901700"/>
            <a:ext cx="8380095" cy="378460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indent="406400" algn="l" fontAlgn="base">
              <a:lnSpc>
                <a:spcPct val="150000"/>
              </a:lnSpc>
              <a:buClrTx/>
              <a:buSzTx/>
              <a:buNone/>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9.办理</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建筑施工安全生产责任保险</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（复印件）。</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None/>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10.市优良工地“参评牌”领取单审批表</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None/>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11.申报企业（包括参建企业）的安全生产许可证和项目负责人安全生产考核合格证（复印件）。</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None/>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12.工程竣工验收备案表。</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当年6月30日前只能提供工程各方主体单位盖章并签字的竣工验收表的，还需提供当地建筑工程质量监督机构出具的竣工验收情况证明</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None/>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13.有参建企业的，提供参建单位的证明材料（</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专业承包企业完成建安工程量占工程分包工程量20%以上的</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）可作为参建企业申报。</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同一项目平行发包</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的装饰装修、室外配套等工程（单独办理施工许可证，且项目建安工程量占总承包项目建安工程量的20%以上的）同作为参建企业，原则上</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参建企业不超过2家</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三、</a:t>
            </a:r>
            <a:r>
              <a:rPr dirty="0">
                <a:sym typeface="+mn-ea"/>
              </a:rPr>
              <a:t>申报程序</a:t>
            </a:r>
            <a:endParaRPr dirty="0"/>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901700"/>
            <a:ext cx="8380095" cy="272288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申报资料（下册）</a:t>
            </a:r>
            <a:endParaRPr lang="zh-CN" sz="1800" strike="noStrike" noProof="1">
              <a:solidFill>
                <a:schemeClr val="tx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1.彩色照片。要求：工程基础、主体、结顶（装饰）各阶段和</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五小设施</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等按照《建筑施工安全检查标准》（JGJ59-2011）的十个分项分类，每个分项的不同部位</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不少于 3 张</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照片反映安全状况和参选牌悬挂情况的彩色照片，（缺项的要有说明）；能反映工程</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竣工的外立面全貌</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，其中东、西、南、北四个方位和室内大厅及部分楼层照片各不少于1张。</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2.录像。要求：能充分反映施工全过程中文明施工和安全管理成效的内容。（时间5-10分钟，</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视频影像</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要清晰，能完整读取，</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制作PPT，一并保存于U盘</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三、</a:t>
            </a:r>
            <a:r>
              <a:rPr dirty="0">
                <a:sym typeface="+mn-ea"/>
              </a:rPr>
              <a:t>申报程序</a:t>
            </a:r>
            <a:endParaRPr dirty="0"/>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grpSp>
        <p:nvGrpSpPr>
          <p:cNvPr id="4" name="组合 3"/>
          <p:cNvGrpSpPr/>
          <p:nvPr/>
        </p:nvGrpSpPr>
        <p:grpSpPr>
          <a:xfrm>
            <a:off x="26670" y="0"/>
            <a:ext cx="8376298" cy="5125761"/>
            <a:chOff x="42" y="0"/>
            <a:chExt cx="16462" cy="10980"/>
          </a:xfrm>
        </p:grpSpPr>
        <p:sp>
          <p:nvSpPr>
            <p:cNvPr id="15" name="任意多边形 14"/>
            <p:cNvSpPr/>
            <p:nvPr/>
          </p:nvSpPr>
          <p:spPr>
            <a:xfrm>
              <a:off x="42" y="0"/>
              <a:ext cx="4813" cy="10980"/>
            </a:xfrm>
            <a:custGeom>
              <a:avLst/>
              <a:gdLst>
                <a:gd name="adj" fmla="val 21030"/>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q1 12"/>
                <a:gd name="il-1" fmla="*/ q2 w 1"/>
                <a:gd name="it" fmla="*/ q2 h 1"/>
                <a:gd name="ir" fmla="+- r 0 il-1"/>
                <a:gd name="ib" fmla="+- b 0 it"/>
                <a:gd name="q3" fmla="*/ h hc x2"/>
                <a:gd name="y1" fmla="pin 0 q3 h"/>
                <a:gd name="y2" fmla="+- b 0 y1"/>
              </a:gdLst>
              <a:ahLst/>
              <a:cxnLst>
                <a:cxn ang="3">
                  <a:pos x="hc" y="y2"/>
                </a:cxn>
                <a:cxn ang="3">
                  <a:pos x="x4" y="t"/>
                </a:cxn>
                <a:cxn ang="0">
                  <a:pos x="x6" y="vc"/>
                </a:cxn>
                <a:cxn ang="cd4">
                  <a:pos x="x3" y="b"/>
                </a:cxn>
                <a:cxn ang="cd4">
                  <a:pos x="hc" y="y1"/>
                </a:cxn>
                <a:cxn ang="cd2">
                  <a:pos x="x1" y="vc"/>
                </a:cxn>
              </a:cxnLst>
              <a:rect l="l" t="t" r="r" b="b"/>
              <a:pathLst>
                <a:path w="4814" h="10799">
                  <a:moveTo>
                    <a:pt x="1429" y="0"/>
                  </a:moveTo>
                  <a:lnTo>
                    <a:pt x="4814" y="0"/>
                  </a:lnTo>
                  <a:lnTo>
                    <a:pt x="3385" y="10799"/>
                  </a:lnTo>
                  <a:lnTo>
                    <a:pt x="0" y="10799"/>
                  </a:lnTo>
                  <a:lnTo>
                    <a:pt x="142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7" name="文本框 6"/>
            <p:cNvSpPr txBox="1"/>
            <p:nvPr/>
          </p:nvSpPr>
          <p:spPr>
            <a:xfrm>
              <a:off x="1237" y="1163"/>
              <a:ext cx="3454" cy="3360"/>
            </a:xfrm>
            <a:prstGeom prst="rect">
              <a:avLst/>
            </a:prstGeom>
            <a:noFill/>
          </p:spPr>
          <p:txBody>
            <a:bodyPr wrap="square" rtlCol="0" anchor="t">
              <a:spAutoFit/>
            </a:bodyPr>
            <a:p>
              <a:pPr algn="ctr"/>
              <a:r>
                <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rPr>
                <a:t>04</a:t>
              </a:r>
              <a:endPar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endParaRPr>
            </a:p>
          </p:txBody>
        </p:sp>
        <p:sp>
          <p:nvSpPr>
            <p:cNvPr id="5" name="文本框 4"/>
            <p:cNvSpPr txBox="1"/>
            <p:nvPr/>
          </p:nvSpPr>
          <p:spPr>
            <a:xfrm>
              <a:off x="6511" y="3848"/>
              <a:ext cx="9993" cy="2255"/>
            </a:xfrm>
            <a:prstGeom prst="rect">
              <a:avLst/>
            </a:prstGeom>
            <a:noFill/>
          </p:spPr>
          <p:txBody>
            <a:bodyPr wrap="square" rtlCol="0" anchor="t">
              <a:spAutoFit/>
            </a:bodyPr>
            <a:p>
              <a:pPr algn="l" fontAlgn="auto">
                <a:lnSpc>
                  <a:spcPts val="7500"/>
                </a:lnSpc>
                <a:buClrTx/>
                <a:buSzTx/>
                <a:buFontTx/>
              </a:pPr>
              <a:r>
                <a:rPr lang="en-US"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       </a:t>
              </a:r>
              <a:r>
                <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评审程序</a:t>
              </a:r>
              <a:endPar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endParaRPr>
            </a:p>
          </p:txBody>
        </p:sp>
        <p:grpSp>
          <p:nvGrpSpPr>
            <p:cNvPr id="19" name="组合 18"/>
            <p:cNvGrpSpPr/>
            <p:nvPr/>
          </p:nvGrpSpPr>
          <p:grpSpPr>
            <a:xfrm>
              <a:off x="1154" y="9496"/>
              <a:ext cx="1368" cy="914"/>
              <a:chOff x="6494" y="7578"/>
              <a:chExt cx="818" cy="546"/>
            </a:xfrm>
            <a:solidFill>
              <a:schemeClr val="accent2">
                <a:lumMod val="40000"/>
                <a:lumOff val="60000"/>
              </a:schemeClr>
            </a:solidFill>
          </p:grpSpPr>
          <p:sp>
            <p:nvSpPr>
              <p:cNvPr id="20" name="椭圆 19"/>
              <p:cNvSpPr/>
              <p:nvPr/>
            </p:nvSpPr>
            <p:spPr>
              <a:xfrm rot="16200000" flipH="1" flipV="1">
                <a:off x="7116"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椭圆 20"/>
              <p:cNvSpPr/>
              <p:nvPr/>
            </p:nvSpPr>
            <p:spPr>
              <a:xfrm rot="16200000" flipH="1" flipV="1">
                <a:off x="7116"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rot="16200000" flipH="1" flipV="1">
                <a:off x="7116"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rot="16200000" flipH="1" flipV="1">
                <a:off x="7116"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椭圆 32"/>
              <p:cNvSpPr/>
              <p:nvPr/>
            </p:nvSpPr>
            <p:spPr>
              <a:xfrm rot="16200000" flipH="1" flipV="1">
                <a:off x="6992"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rot="16200000" flipH="1" flipV="1">
                <a:off x="6992"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rot="16200000" flipH="1" flipV="1">
                <a:off x="6992"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rot="16200000" flipH="1" flipV="1">
                <a:off x="6992"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椭圆 54"/>
              <p:cNvSpPr/>
              <p:nvPr/>
            </p:nvSpPr>
            <p:spPr>
              <a:xfrm rot="16200000" flipH="1" flipV="1">
                <a:off x="6867"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rot="16200000" flipH="1" flipV="1">
                <a:off x="6867"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9" name="椭圆 68"/>
              <p:cNvSpPr/>
              <p:nvPr/>
            </p:nvSpPr>
            <p:spPr>
              <a:xfrm rot="16200000" flipH="1" flipV="1">
                <a:off x="6867"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0" name="椭圆 69"/>
              <p:cNvSpPr/>
              <p:nvPr/>
            </p:nvSpPr>
            <p:spPr>
              <a:xfrm rot="16200000" flipH="1" flipV="1">
                <a:off x="6867"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椭圆 76"/>
              <p:cNvSpPr/>
              <p:nvPr/>
            </p:nvSpPr>
            <p:spPr>
              <a:xfrm rot="16200000" flipH="1" flipV="1">
                <a:off x="6743"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9" name="椭圆 78"/>
              <p:cNvSpPr/>
              <p:nvPr/>
            </p:nvSpPr>
            <p:spPr>
              <a:xfrm rot="16200000" flipH="1" flipV="1">
                <a:off x="6743"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0" name="椭圆 79"/>
              <p:cNvSpPr/>
              <p:nvPr/>
            </p:nvSpPr>
            <p:spPr>
              <a:xfrm rot="16200000" flipH="1" flipV="1">
                <a:off x="6743"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椭圆 80"/>
              <p:cNvSpPr/>
              <p:nvPr/>
            </p:nvSpPr>
            <p:spPr>
              <a:xfrm rot="16200000" flipH="1" flipV="1">
                <a:off x="6743"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2" name="椭圆 81"/>
              <p:cNvSpPr/>
              <p:nvPr/>
            </p:nvSpPr>
            <p:spPr>
              <a:xfrm rot="16200000" flipH="1" flipV="1">
                <a:off x="6619"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3" name="椭圆 82"/>
              <p:cNvSpPr/>
              <p:nvPr/>
            </p:nvSpPr>
            <p:spPr>
              <a:xfrm rot="16200000" flipH="1" flipV="1">
                <a:off x="6619"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4" name="椭圆 83"/>
              <p:cNvSpPr/>
              <p:nvPr/>
            </p:nvSpPr>
            <p:spPr>
              <a:xfrm rot="16200000" flipH="1" flipV="1">
                <a:off x="6619"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椭圆 84"/>
              <p:cNvSpPr/>
              <p:nvPr/>
            </p:nvSpPr>
            <p:spPr>
              <a:xfrm rot="16200000" flipH="1" flipV="1">
                <a:off x="6619"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6" name="椭圆 85"/>
              <p:cNvSpPr/>
              <p:nvPr/>
            </p:nvSpPr>
            <p:spPr>
              <a:xfrm rot="16200000" flipH="1" flipV="1">
                <a:off x="6494" y="7581"/>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7" name="椭圆 86"/>
              <p:cNvSpPr/>
              <p:nvPr/>
            </p:nvSpPr>
            <p:spPr>
              <a:xfrm rot="16200000" flipH="1" flipV="1">
                <a:off x="6494" y="773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椭圆 87"/>
              <p:cNvSpPr/>
              <p:nvPr/>
            </p:nvSpPr>
            <p:spPr>
              <a:xfrm rot="16200000" flipH="1" flipV="1">
                <a:off x="6494" y="789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9" name="椭圆 88"/>
              <p:cNvSpPr/>
              <p:nvPr/>
            </p:nvSpPr>
            <p:spPr>
              <a:xfrm rot="16200000" flipH="1" flipV="1">
                <a:off x="6494" y="805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0" name="椭圆 89"/>
              <p:cNvSpPr/>
              <p:nvPr/>
            </p:nvSpPr>
            <p:spPr>
              <a:xfrm rot="16200000" flipH="1" flipV="1">
                <a:off x="7240"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1" name="椭圆 90"/>
              <p:cNvSpPr/>
              <p:nvPr/>
            </p:nvSpPr>
            <p:spPr>
              <a:xfrm rot="16200000" flipH="1" flipV="1">
                <a:off x="7240"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椭圆 91"/>
              <p:cNvSpPr/>
              <p:nvPr/>
            </p:nvSpPr>
            <p:spPr>
              <a:xfrm rot="16200000" flipH="1" flipV="1">
                <a:off x="7240"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3" name="椭圆 92"/>
              <p:cNvSpPr/>
              <p:nvPr/>
            </p:nvSpPr>
            <p:spPr>
              <a:xfrm rot="16200000" flipH="1" flipV="1">
                <a:off x="7240"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901700"/>
            <a:ext cx="8380095" cy="272288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（一）市优良工地评审程序</a:t>
            </a:r>
            <a:endPar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None/>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评委会的组成。由市住建局负责成立市优良工地评审委员会，评审委员会设主任一名，副主任、委员若干名，评审委员由各地建设主管部门、局机关相关处室及局属相关单位、市建筑业协会、市市政协会负责人担任。</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06400" algn="l" fontAlgn="base">
              <a:lnSpc>
                <a:spcPct val="150000"/>
              </a:lnSpc>
              <a:buClrTx/>
              <a:buSzTx/>
              <a:buNone/>
              <a:extLst>
                <a:ext uri="{35155182-B16C-46BC-9424-99874614C6A1}">
                  <wpsdc:indentchars xmlns:wpsdc="http://www.wps.cn/officeDocument/2017/drawingmlCustomData" val="200" checksum="1740828767"/>
                </a:ext>
              </a:extLst>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2.资料审查。评审前，由市住建局组织资料评审专家对申报资料进行审查。并根据申报资料，结合专家审查结果及当地建设主管部门安全监督管理机构三阶段安全评分情况，形成审查意见，提交评审委员会。</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四、</a:t>
            </a:r>
            <a:r>
              <a:rPr dirty="0">
                <a:sym typeface="+mn-ea"/>
              </a:rPr>
              <a:t>评审程序</a:t>
            </a:r>
            <a:endParaRPr dirty="0">
              <a:sym typeface="+mn-ea"/>
            </a:endParaRP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829945"/>
            <a:ext cx="8394700" cy="198374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（一）市优良工地评审程序</a:t>
            </a:r>
            <a:endPar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endParaRPr>
          </a:p>
          <a:p>
            <a:pPr indent="406400" algn="l">
              <a:lnSpc>
                <a:spcPct val="150000"/>
              </a:lnSpc>
              <a:extLst>
                <a:ext uri="{35155182-B16C-46BC-9424-99874614C6A1}">
                  <wpsdc:indentchars xmlns:wpsdc="http://www.wps.cn/officeDocument/2017/drawingmlCustomData" val="200" checksum="1740828767"/>
                </a:ext>
              </a:extLst>
            </a:pPr>
            <a:r>
              <a:rPr sz="1600">
                <a:solidFill>
                  <a:schemeClr val="bg1"/>
                </a:solidFill>
                <a:latin typeface="华文宋体" panose="02010600040101010101" charset="-122"/>
                <a:ea typeface="华文宋体" panose="02010600040101010101" charset="-122"/>
                <a:cs typeface="华文宋体" panose="02010600040101010101" charset="-122"/>
                <a:sym typeface="+mn-ea"/>
              </a:rPr>
              <a:t>3.召开评审会。评审委员会听取参评项目汇报后，以无记名投票形式（超过有效票数三分之二以上者通过），初定获市优良工地的工程名单。</a:t>
            </a:r>
            <a:endParaRPr sz="1600" strike="noStrike" noProof="1">
              <a:solidFill>
                <a:schemeClr val="bg1"/>
              </a:solidFill>
              <a:latin typeface="华文宋体" panose="02010600040101010101" charset="-122"/>
              <a:ea typeface="华文宋体" panose="02010600040101010101" charset="-122"/>
              <a:cs typeface="华文宋体" panose="02010600040101010101" charset="-122"/>
              <a:sym typeface="+mn-ea"/>
            </a:endParaRPr>
          </a:p>
          <a:p>
            <a:pPr indent="406400" algn="l">
              <a:lnSpc>
                <a:spcPct val="150000"/>
              </a:lnSpc>
              <a:buClrTx/>
              <a:buSzTx/>
              <a:buFontTx/>
              <a:extLst>
                <a:ext uri="{35155182-B16C-46BC-9424-99874614C6A1}">
                  <wpsdc:indentchars xmlns:wpsdc="http://www.wps.cn/officeDocument/2017/drawingmlCustomData" val="200" checksum="1740828767"/>
                </a:ext>
              </a:extLst>
            </a:pPr>
            <a:r>
              <a:rPr sz="1600">
                <a:solidFill>
                  <a:schemeClr val="bg1"/>
                </a:solidFill>
                <a:latin typeface="华文宋体" panose="02010600040101010101" charset="-122"/>
                <a:ea typeface="华文宋体" panose="02010600040101010101" charset="-122"/>
                <a:cs typeface="华文宋体" panose="02010600040101010101" charset="-122"/>
                <a:sym typeface="+mn-ea"/>
              </a:rPr>
              <a:t>4.网上公示。经过市住建局审议通过后，对初定的获奖工程在衢州市人民政府网站政府信息公开市住建局专栏进行公示，公示期为5个工作日，如无异议的，公布市优良工地名单。</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四、</a:t>
            </a:r>
            <a:r>
              <a:rPr dirty="0">
                <a:sym typeface="+mn-ea"/>
              </a:rPr>
              <a:t>评审程序</a:t>
            </a:r>
            <a:endParaRPr dirty="0">
              <a:sym typeface="+mn-ea"/>
            </a:endParaRP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382270" y="1267460"/>
            <a:ext cx="8380095" cy="124523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（二）评审结果公布</a:t>
            </a:r>
            <a:endPar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    </a:t>
            </a:r>
            <a:r>
              <a:rPr 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     </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对获得市优良工地的项目，由市住建局发文表彰，并授予获奖企业证书和奖牌。获奖项目信息在</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衢州市人民政府网站政府信息公开市住建局专栏</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对外公布。</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四、</a:t>
            </a:r>
            <a:r>
              <a:rPr dirty="0">
                <a:sym typeface="+mn-ea"/>
              </a:rPr>
              <a:t>评审程序</a:t>
            </a:r>
            <a:endParaRPr dirty="0">
              <a:sym typeface="+mn-ea"/>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grpSp>
        <p:nvGrpSpPr>
          <p:cNvPr id="4" name="组合 3"/>
          <p:cNvGrpSpPr/>
          <p:nvPr/>
        </p:nvGrpSpPr>
        <p:grpSpPr>
          <a:xfrm>
            <a:off x="26670" y="0"/>
            <a:ext cx="8376298" cy="5125761"/>
            <a:chOff x="42" y="0"/>
            <a:chExt cx="16462" cy="10980"/>
          </a:xfrm>
        </p:grpSpPr>
        <p:sp>
          <p:nvSpPr>
            <p:cNvPr id="15" name="任意多边形 14"/>
            <p:cNvSpPr/>
            <p:nvPr/>
          </p:nvSpPr>
          <p:spPr>
            <a:xfrm>
              <a:off x="42" y="0"/>
              <a:ext cx="4813" cy="10980"/>
            </a:xfrm>
            <a:custGeom>
              <a:avLst/>
              <a:gdLst>
                <a:gd name="adj" fmla="val 21030"/>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q1 12"/>
                <a:gd name="il-1" fmla="*/ q2 w 1"/>
                <a:gd name="it" fmla="*/ q2 h 1"/>
                <a:gd name="ir" fmla="+- r 0 il-1"/>
                <a:gd name="ib" fmla="+- b 0 it"/>
                <a:gd name="q3" fmla="*/ h hc x2"/>
                <a:gd name="y1" fmla="pin 0 q3 h"/>
                <a:gd name="y2" fmla="+- b 0 y1"/>
              </a:gdLst>
              <a:ahLst/>
              <a:cxnLst>
                <a:cxn ang="3">
                  <a:pos x="hc" y="y2"/>
                </a:cxn>
                <a:cxn ang="3">
                  <a:pos x="x4" y="t"/>
                </a:cxn>
                <a:cxn ang="0">
                  <a:pos x="x6" y="vc"/>
                </a:cxn>
                <a:cxn ang="cd4">
                  <a:pos x="x3" y="b"/>
                </a:cxn>
                <a:cxn ang="cd4">
                  <a:pos x="hc" y="y1"/>
                </a:cxn>
                <a:cxn ang="cd2">
                  <a:pos x="x1" y="vc"/>
                </a:cxn>
              </a:cxnLst>
              <a:rect l="l" t="t" r="r" b="b"/>
              <a:pathLst>
                <a:path w="4814" h="10799">
                  <a:moveTo>
                    <a:pt x="1429" y="0"/>
                  </a:moveTo>
                  <a:lnTo>
                    <a:pt x="4814" y="0"/>
                  </a:lnTo>
                  <a:lnTo>
                    <a:pt x="3385" y="10799"/>
                  </a:lnTo>
                  <a:lnTo>
                    <a:pt x="0" y="10799"/>
                  </a:lnTo>
                  <a:lnTo>
                    <a:pt x="142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7" name="文本框 6"/>
            <p:cNvSpPr txBox="1"/>
            <p:nvPr/>
          </p:nvSpPr>
          <p:spPr>
            <a:xfrm>
              <a:off x="1237" y="1163"/>
              <a:ext cx="3454" cy="3360"/>
            </a:xfrm>
            <a:prstGeom prst="rect">
              <a:avLst/>
            </a:prstGeom>
            <a:noFill/>
          </p:spPr>
          <p:txBody>
            <a:bodyPr wrap="square" rtlCol="0" anchor="t">
              <a:spAutoFit/>
            </a:bodyPr>
            <a:p>
              <a:pPr algn="ctr"/>
              <a:r>
                <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rPr>
                <a:t>05</a:t>
              </a:r>
              <a:endPar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endParaRPr>
            </a:p>
          </p:txBody>
        </p:sp>
        <p:sp>
          <p:nvSpPr>
            <p:cNvPr id="5" name="文本框 4"/>
            <p:cNvSpPr txBox="1"/>
            <p:nvPr/>
          </p:nvSpPr>
          <p:spPr>
            <a:xfrm>
              <a:off x="6511" y="3848"/>
              <a:ext cx="9993" cy="2255"/>
            </a:xfrm>
            <a:prstGeom prst="rect">
              <a:avLst/>
            </a:prstGeom>
            <a:noFill/>
          </p:spPr>
          <p:txBody>
            <a:bodyPr wrap="square" rtlCol="0" anchor="t">
              <a:spAutoFit/>
            </a:bodyPr>
            <a:p>
              <a:pPr algn="l" fontAlgn="auto">
                <a:lnSpc>
                  <a:spcPts val="7500"/>
                </a:lnSpc>
                <a:buClrTx/>
                <a:buSzTx/>
                <a:buFontTx/>
              </a:pPr>
              <a:r>
                <a:rPr lang="en-US"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       </a:t>
              </a:r>
              <a:r>
                <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监督与管理</a:t>
              </a:r>
              <a:endPar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endParaRPr>
            </a:p>
          </p:txBody>
        </p:sp>
        <p:grpSp>
          <p:nvGrpSpPr>
            <p:cNvPr id="19" name="组合 18"/>
            <p:cNvGrpSpPr/>
            <p:nvPr/>
          </p:nvGrpSpPr>
          <p:grpSpPr>
            <a:xfrm>
              <a:off x="1154" y="9496"/>
              <a:ext cx="1368" cy="914"/>
              <a:chOff x="6494" y="7578"/>
              <a:chExt cx="818" cy="546"/>
            </a:xfrm>
            <a:solidFill>
              <a:schemeClr val="accent2">
                <a:lumMod val="40000"/>
                <a:lumOff val="60000"/>
              </a:schemeClr>
            </a:solidFill>
          </p:grpSpPr>
          <p:sp>
            <p:nvSpPr>
              <p:cNvPr id="20" name="椭圆 19"/>
              <p:cNvSpPr/>
              <p:nvPr/>
            </p:nvSpPr>
            <p:spPr>
              <a:xfrm rot="16200000" flipH="1" flipV="1">
                <a:off x="7116"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椭圆 20"/>
              <p:cNvSpPr/>
              <p:nvPr/>
            </p:nvSpPr>
            <p:spPr>
              <a:xfrm rot="16200000" flipH="1" flipV="1">
                <a:off x="7116"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rot="16200000" flipH="1" flipV="1">
                <a:off x="7116"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rot="16200000" flipH="1" flipV="1">
                <a:off x="7116"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椭圆 32"/>
              <p:cNvSpPr/>
              <p:nvPr/>
            </p:nvSpPr>
            <p:spPr>
              <a:xfrm rot="16200000" flipH="1" flipV="1">
                <a:off x="6992"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rot="16200000" flipH="1" flipV="1">
                <a:off x="6992"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rot="16200000" flipH="1" flipV="1">
                <a:off x="6992"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rot="16200000" flipH="1" flipV="1">
                <a:off x="6992"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椭圆 54"/>
              <p:cNvSpPr/>
              <p:nvPr/>
            </p:nvSpPr>
            <p:spPr>
              <a:xfrm rot="16200000" flipH="1" flipV="1">
                <a:off x="6867"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rot="16200000" flipH="1" flipV="1">
                <a:off x="6867"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9" name="椭圆 68"/>
              <p:cNvSpPr/>
              <p:nvPr/>
            </p:nvSpPr>
            <p:spPr>
              <a:xfrm rot="16200000" flipH="1" flipV="1">
                <a:off x="6867"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0" name="椭圆 69"/>
              <p:cNvSpPr/>
              <p:nvPr/>
            </p:nvSpPr>
            <p:spPr>
              <a:xfrm rot="16200000" flipH="1" flipV="1">
                <a:off x="6867"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椭圆 76"/>
              <p:cNvSpPr/>
              <p:nvPr/>
            </p:nvSpPr>
            <p:spPr>
              <a:xfrm rot="16200000" flipH="1" flipV="1">
                <a:off x="6743"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9" name="椭圆 78"/>
              <p:cNvSpPr/>
              <p:nvPr/>
            </p:nvSpPr>
            <p:spPr>
              <a:xfrm rot="16200000" flipH="1" flipV="1">
                <a:off x="6743"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0" name="椭圆 79"/>
              <p:cNvSpPr/>
              <p:nvPr/>
            </p:nvSpPr>
            <p:spPr>
              <a:xfrm rot="16200000" flipH="1" flipV="1">
                <a:off x="6743"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椭圆 80"/>
              <p:cNvSpPr/>
              <p:nvPr/>
            </p:nvSpPr>
            <p:spPr>
              <a:xfrm rot="16200000" flipH="1" flipV="1">
                <a:off x="6743"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2" name="椭圆 81"/>
              <p:cNvSpPr/>
              <p:nvPr/>
            </p:nvSpPr>
            <p:spPr>
              <a:xfrm rot="16200000" flipH="1" flipV="1">
                <a:off x="6619"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3" name="椭圆 82"/>
              <p:cNvSpPr/>
              <p:nvPr/>
            </p:nvSpPr>
            <p:spPr>
              <a:xfrm rot="16200000" flipH="1" flipV="1">
                <a:off x="6619"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4" name="椭圆 83"/>
              <p:cNvSpPr/>
              <p:nvPr/>
            </p:nvSpPr>
            <p:spPr>
              <a:xfrm rot="16200000" flipH="1" flipV="1">
                <a:off x="6619"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椭圆 84"/>
              <p:cNvSpPr/>
              <p:nvPr/>
            </p:nvSpPr>
            <p:spPr>
              <a:xfrm rot="16200000" flipH="1" flipV="1">
                <a:off x="6619"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6" name="椭圆 85"/>
              <p:cNvSpPr/>
              <p:nvPr/>
            </p:nvSpPr>
            <p:spPr>
              <a:xfrm rot="16200000" flipH="1" flipV="1">
                <a:off x="6494" y="7581"/>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7" name="椭圆 86"/>
              <p:cNvSpPr/>
              <p:nvPr/>
            </p:nvSpPr>
            <p:spPr>
              <a:xfrm rot="16200000" flipH="1" flipV="1">
                <a:off x="6494" y="773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椭圆 87"/>
              <p:cNvSpPr/>
              <p:nvPr/>
            </p:nvSpPr>
            <p:spPr>
              <a:xfrm rot="16200000" flipH="1" flipV="1">
                <a:off x="6494" y="789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9" name="椭圆 88"/>
              <p:cNvSpPr/>
              <p:nvPr/>
            </p:nvSpPr>
            <p:spPr>
              <a:xfrm rot="16200000" flipH="1" flipV="1">
                <a:off x="6494" y="805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0" name="椭圆 89"/>
              <p:cNvSpPr/>
              <p:nvPr/>
            </p:nvSpPr>
            <p:spPr>
              <a:xfrm rot="16200000" flipH="1" flipV="1">
                <a:off x="7240"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1" name="椭圆 90"/>
              <p:cNvSpPr/>
              <p:nvPr/>
            </p:nvSpPr>
            <p:spPr>
              <a:xfrm rot="16200000" flipH="1" flipV="1">
                <a:off x="7240"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椭圆 91"/>
              <p:cNvSpPr/>
              <p:nvPr/>
            </p:nvSpPr>
            <p:spPr>
              <a:xfrm rot="16200000" flipH="1" flipV="1">
                <a:off x="7240"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3" name="椭圆 92"/>
              <p:cNvSpPr/>
              <p:nvPr/>
            </p:nvSpPr>
            <p:spPr>
              <a:xfrm rot="16200000" flipH="1" flipV="1">
                <a:off x="7240"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901700"/>
            <a:ext cx="8380095" cy="235331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（一）摘牌规定</a:t>
            </a:r>
            <a:endPar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    对已申报市优良工地的项目，建设主管部门在日常监督检查或各类专项检查中若发现项目文明施工、安全管理等方面存在问题严重的，可实施摘牌处理。摘牌分为</a:t>
            </a:r>
            <a:r>
              <a:rPr sz="1600" b="1">
                <a:solidFill>
                  <a:srgbClr val="FF0000"/>
                </a:solidFill>
                <a:effectLst/>
                <a:latin typeface="华文宋体" panose="02010600040101010101" charset="-122"/>
                <a:ea typeface="华文宋体" panose="02010600040101010101" charset="-122"/>
                <a:cs typeface="华文宋体" panose="02010600040101010101" charset="-122"/>
                <a:sym typeface="+mn-ea"/>
              </a:rPr>
              <a:t>临时性摘牌和永久性摘牌</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，临时性摘牌可待存在问题整改完毕，经当地建设主管部门复查符合要求后重新挂牌；若存在问题整改不及时、不主动、不彻底的或临时性摘牌两次的给予永久性摘牌，取消其市优良工地参评资格。</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五、</a:t>
            </a:r>
            <a:r>
              <a:rPr dirty="0">
                <a:sym typeface="+mn-ea"/>
              </a:rPr>
              <a:t>监督与管理</a:t>
            </a:r>
            <a:endParaRPr dirty="0">
              <a:sym typeface="+mn-ea"/>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grpSp>
        <p:nvGrpSpPr>
          <p:cNvPr id="4" name="组合 3"/>
          <p:cNvGrpSpPr/>
          <p:nvPr/>
        </p:nvGrpSpPr>
        <p:grpSpPr>
          <a:xfrm>
            <a:off x="26670" y="0"/>
            <a:ext cx="8376298" cy="5125761"/>
            <a:chOff x="42" y="0"/>
            <a:chExt cx="16462" cy="10980"/>
          </a:xfrm>
        </p:grpSpPr>
        <p:sp>
          <p:nvSpPr>
            <p:cNvPr id="15" name="任意多边形 14"/>
            <p:cNvSpPr/>
            <p:nvPr/>
          </p:nvSpPr>
          <p:spPr>
            <a:xfrm>
              <a:off x="42" y="0"/>
              <a:ext cx="4813" cy="10980"/>
            </a:xfrm>
            <a:custGeom>
              <a:avLst/>
              <a:gdLst>
                <a:gd name="adj" fmla="val 21030"/>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q1 12"/>
                <a:gd name="il-1" fmla="*/ q2 w 1"/>
                <a:gd name="it" fmla="*/ q2 h 1"/>
                <a:gd name="ir" fmla="+- r 0 il-1"/>
                <a:gd name="ib" fmla="+- b 0 it"/>
                <a:gd name="q3" fmla="*/ h hc x2"/>
                <a:gd name="y1" fmla="pin 0 q3 h"/>
                <a:gd name="y2" fmla="+- b 0 y1"/>
              </a:gdLst>
              <a:ahLst/>
              <a:cxnLst>
                <a:cxn ang="3">
                  <a:pos x="hc" y="y2"/>
                </a:cxn>
                <a:cxn ang="3">
                  <a:pos x="x4" y="t"/>
                </a:cxn>
                <a:cxn ang="0">
                  <a:pos x="x6" y="vc"/>
                </a:cxn>
                <a:cxn ang="cd4">
                  <a:pos x="x3" y="b"/>
                </a:cxn>
                <a:cxn ang="cd4">
                  <a:pos x="hc" y="y1"/>
                </a:cxn>
                <a:cxn ang="cd2">
                  <a:pos x="x1" y="vc"/>
                </a:cxn>
              </a:cxnLst>
              <a:rect l="l" t="t" r="r" b="b"/>
              <a:pathLst>
                <a:path w="4814" h="10799">
                  <a:moveTo>
                    <a:pt x="1429" y="0"/>
                  </a:moveTo>
                  <a:lnTo>
                    <a:pt x="4814" y="0"/>
                  </a:lnTo>
                  <a:lnTo>
                    <a:pt x="3385" y="10799"/>
                  </a:lnTo>
                  <a:lnTo>
                    <a:pt x="0" y="10799"/>
                  </a:lnTo>
                  <a:lnTo>
                    <a:pt x="142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7" name="文本框 6"/>
            <p:cNvSpPr txBox="1"/>
            <p:nvPr/>
          </p:nvSpPr>
          <p:spPr>
            <a:xfrm>
              <a:off x="1237" y="1163"/>
              <a:ext cx="3454" cy="3360"/>
            </a:xfrm>
            <a:prstGeom prst="rect">
              <a:avLst/>
            </a:prstGeom>
            <a:noFill/>
          </p:spPr>
          <p:txBody>
            <a:bodyPr wrap="square" rtlCol="0" anchor="t">
              <a:spAutoFit/>
            </a:bodyPr>
            <a:p>
              <a:pPr algn="ctr"/>
              <a:r>
                <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rPr>
                <a:t>01</a:t>
              </a:r>
              <a:endPar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endParaRPr>
            </a:p>
          </p:txBody>
        </p:sp>
        <p:sp>
          <p:nvSpPr>
            <p:cNvPr id="5" name="文本框 4"/>
            <p:cNvSpPr txBox="1"/>
            <p:nvPr/>
          </p:nvSpPr>
          <p:spPr>
            <a:xfrm>
              <a:off x="6511" y="3848"/>
              <a:ext cx="9993" cy="2255"/>
            </a:xfrm>
            <a:prstGeom prst="rect">
              <a:avLst/>
            </a:prstGeom>
            <a:noFill/>
          </p:spPr>
          <p:txBody>
            <a:bodyPr wrap="square" rtlCol="0" anchor="t">
              <a:spAutoFit/>
            </a:bodyPr>
            <a:p>
              <a:pPr algn="l" fontAlgn="auto">
                <a:lnSpc>
                  <a:spcPts val="7500"/>
                </a:lnSpc>
                <a:buClrTx/>
                <a:buSzTx/>
                <a:buFontTx/>
              </a:pPr>
              <a:r>
                <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考评依据和基本规定</a:t>
              </a:r>
              <a:endParaRPr lang="zh-CN" altLang="en-US"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endParaRPr>
            </a:p>
          </p:txBody>
        </p:sp>
        <p:grpSp>
          <p:nvGrpSpPr>
            <p:cNvPr id="19" name="组合 18"/>
            <p:cNvGrpSpPr/>
            <p:nvPr/>
          </p:nvGrpSpPr>
          <p:grpSpPr>
            <a:xfrm>
              <a:off x="1154" y="9496"/>
              <a:ext cx="1368" cy="914"/>
              <a:chOff x="6494" y="7578"/>
              <a:chExt cx="818" cy="546"/>
            </a:xfrm>
            <a:solidFill>
              <a:schemeClr val="accent2">
                <a:lumMod val="40000"/>
                <a:lumOff val="60000"/>
              </a:schemeClr>
            </a:solidFill>
          </p:grpSpPr>
          <p:sp>
            <p:nvSpPr>
              <p:cNvPr id="20" name="椭圆 19"/>
              <p:cNvSpPr/>
              <p:nvPr/>
            </p:nvSpPr>
            <p:spPr>
              <a:xfrm rot="16200000" flipH="1" flipV="1">
                <a:off x="7116"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椭圆 20"/>
              <p:cNvSpPr/>
              <p:nvPr/>
            </p:nvSpPr>
            <p:spPr>
              <a:xfrm rot="16200000" flipH="1" flipV="1">
                <a:off x="7116"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rot="16200000" flipH="1" flipV="1">
                <a:off x="7116"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rot="16200000" flipH="1" flipV="1">
                <a:off x="7116"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椭圆 32"/>
              <p:cNvSpPr/>
              <p:nvPr/>
            </p:nvSpPr>
            <p:spPr>
              <a:xfrm rot="16200000" flipH="1" flipV="1">
                <a:off x="6992"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rot="16200000" flipH="1" flipV="1">
                <a:off x="6992"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rot="16200000" flipH="1" flipV="1">
                <a:off x="6992"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rot="16200000" flipH="1" flipV="1">
                <a:off x="6992"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椭圆 54"/>
              <p:cNvSpPr/>
              <p:nvPr/>
            </p:nvSpPr>
            <p:spPr>
              <a:xfrm rot="16200000" flipH="1" flipV="1">
                <a:off x="6867"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rot="16200000" flipH="1" flipV="1">
                <a:off x="6867"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9" name="椭圆 68"/>
              <p:cNvSpPr/>
              <p:nvPr/>
            </p:nvSpPr>
            <p:spPr>
              <a:xfrm rot="16200000" flipH="1" flipV="1">
                <a:off x="6867"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0" name="椭圆 69"/>
              <p:cNvSpPr/>
              <p:nvPr/>
            </p:nvSpPr>
            <p:spPr>
              <a:xfrm rot="16200000" flipH="1" flipV="1">
                <a:off x="6867"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椭圆 76"/>
              <p:cNvSpPr/>
              <p:nvPr/>
            </p:nvSpPr>
            <p:spPr>
              <a:xfrm rot="16200000" flipH="1" flipV="1">
                <a:off x="6743"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9" name="椭圆 78"/>
              <p:cNvSpPr/>
              <p:nvPr/>
            </p:nvSpPr>
            <p:spPr>
              <a:xfrm rot="16200000" flipH="1" flipV="1">
                <a:off x="6743"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0" name="椭圆 79"/>
              <p:cNvSpPr/>
              <p:nvPr/>
            </p:nvSpPr>
            <p:spPr>
              <a:xfrm rot="16200000" flipH="1" flipV="1">
                <a:off x="6743"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椭圆 80"/>
              <p:cNvSpPr/>
              <p:nvPr/>
            </p:nvSpPr>
            <p:spPr>
              <a:xfrm rot="16200000" flipH="1" flipV="1">
                <a:off x="6743"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2" name="椭圆 81"/>
              <p:cNvSpPr/>
              <p:nvPr/>
            </p:nvSpPr>
            <p:spPr>
              <a:xfrm rot="16200000" flipH="1" flipV="1">
                <a:off x="6619"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3" name="椭圆 82"/>
              <p:cNvSpPr/>
              <p:nvPr/>
            </p:nvSpPr>
            <p:spPr>
              <a:xfrm rot="16200000" flipH="1" flipV="1">
                <a:off x="6619"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4" name="椭圆 83"/>
              <p:cNvSpPr/>
              <p:nvPr/>
            </p:nvSpPr>
            <p:spPr>
              <a:xfrm rot="16200000" flipH="1" flipV="1">
                <a:off x="6619"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椭圆 84"/>
              <p:cNvSpPr/>
              <p:nvPr/>
            </p:nvSpPr>
            <p:spPr>
              <a:xfrm rot="16200000" flipH="1" flipV="1">
                <a:off x="6619"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6" name="椭圆 85"/>
              <p:cNvSpPr/>
              <p:nvPr/>
            </p:nvSpPr>
            <p:spPr>
              <a:xfrm rot="16200000" flipH="1" flipV="1">
                <a:off x="6494" y="7581"/>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7" name="椭圆 86"/>
              <p:cNvSpPr/>
              <p:nvPr/>
            </p:nvSpPr>
            <p:spPr>
              <a:xfrm rot="16200000" flipH="1" flipV="1">
                <a:off x="6494" y="773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椭圆 87"/>
              <p:cNvSpPr/>
              <p:nvPr/>
            </p:nvSpPr>
            <p:spPr>
              <a:xfrm rot="16200000" flipH="1" flipV="1">
                <a:off x="6494" y="789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9" name="椭圆 88"/>
              <p:cNvSpPr/>
              <p:nvPr/>
            </p:nvSpPr>
            <p:spPr>
              <a:xfrm rot="16200000" flipH="1" flipV="1">
                <a:off x="6494" y="805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0" name="椭圆 89"/>
              <p:cNvSpPr/>
              <p:nvPr/>
            </p:nvSpPr>
            <p:spPr>
              <a:xfrm rot="16200000" flipH="1" flipV="1">
                <a:off x="7240"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1" name="椭圆 90"/>
              <p:cNvSpPr/>
              <p:nvPr/>
            </p:nvSpPr>
            <p:spPr>
              <a:xfrm rot="16200000" flipH="1" flipV="1">
                <a:off x="7240"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椭圆 91"/>
              <p:cNvSpPr/>
              <p:nvPr/>
            </p:nvSpPr>
            <p:spPr>
              <a:xfrm rot="16200000" flipH="1" flipV="1">
                <a:off x="7240"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3" name="椭圆 92"/>
              <p:cNvSpPr/>
              <p:nvPr/>
            </p:nvSpPr>
            <p:spPr>
              <a:xfrm rot="16200000" flipH="1" flipV="1">
                <a:off x="7240"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901700"/>
            <a:ext cx="8380095" cy="235331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（一）直接摘牌规定</a:t>
            </a:r>
            <a:endParaRPr lang="zh-CN" sz="1800" b="1">
              <a:solidFill>
                <a:srgbClr val="FF0000"/>
              </a:solidFill>
              <a:effectLst/>
              <a:latin typeface="华文宋体" panose="02010600040101010101" charset="-122"/>
              <a:ea typeface="华文宋体" panose="02010600040101010101" charset="-122"/>
              <a:cs typeface="华文宋体" panose="02010600040101010101" charset="-122"/>
              <a:sym typeface="+mn-ea"/>
            </a:endParaRPr>
          </a:p>
          <a:p>
            <a:pPr indent="457200" algn="l">
              <a:lnSpc>
                <a:spcPct val="150000"/>
              </a:lnSpc>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1.各县（市、区）建设主管部门对创市优良工地的阶段考评分数</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低于80分（优良）</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且经整改后仍然达不到优良标准的</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57200" algn="l">
              <a:lnSpc>
                <a:spcPct val="150000"/>
              </a:lnSpc>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2.申报工程</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发生一般及以上的生产安全责任事故</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的；</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57200" algn="l">
              <a:lnSpc>
                <a:spcPct val="150000"/>
              </a:lnSpc>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3.申报工程未履行基本建设程序的；</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indent="457200" algn="l">
              <a:lnSpc>
                <a:spcPct val="150000"/>
              </a:lnSpc>
            </a:pP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4.</a:t>
            </a:r>
            <a:r>
              <a:rPr sz="1600">
                <a:solidFill>
                  <a:srgbClr val="FF0000"/>
                </a:solidFill>
                <a:effectLst/>
                <a:latin typeface="华文宋体" panose="02010600040101010101" charset="-122"/>
                <a:ea typeface="华文宋体" panose="02010600040101010101" charset="-122"/>
                <a:cs typeface="华文宋体" panose="02010600040101010101" charset="-122"/>
                <a:sym typeface="+mn-ea"/>
              </a:rPr>
              <a:t>恶意拖欠农民工工资</a:t>
            </a:r>
            <a:r>
              <a:rPr sz="1600">
                <a:solidFill>
                  <a:schemeClr val="bg1"/>
                </a:solidFill>
                <a:effectLst/>
                <a:latin typeface="华文宋体" panose="02010600040101010101" charset="-122"/>
                <a:ea typeface="华文宋体" panose="02010600040101010101" charset="-122"/>
                <a:cs typeface="华文宋体" panose="02010600040101010101" charset="-122"/>
                <a:sym typeface="+mn-ea"/>
              </a:rPr>
              <a:t>。</a:t>
            </a:r>
            <a:endParaRPr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sym typeface="+mn-ea"/>
              </a:rPr>
              <a:t>五、</a:t>
            </a:r>
            <a:r>
              <a:rPr dirty="0">
                <a:sym typeface="+mn-ea"/>
              </a:rPr>
              <a:t>监督与管理</a:t>
            </a:r>
            <a:endParaRPr dirty="0">
              <a:sym typeface="+mn-ea"/>
            </a:endParaRP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pic>
        <p:nvPicPr>
          <p:cNvPr id="4" name="图片 3" descr="70675d1f-5dd9-4f09-b56f-72e991068214"/>
          <p:cNvPicPr>
            <a:picLocks noChangeAspect="1"/>
          </p:cNvPicPr>
          <p:nvPr/>
        </p:nvPicPr>
        <p:blipFill>
          <a:blip r:embed="rId2"/>
          <a:stretch>
            <a:fillRect/>
          </a:stretch>
        </p:blipFill>
        <p:spPr>
          <a:xfrm>
            <a:off x="2579370" y="13970"/>
            <a:ext cx="3825240" cy="5114925"/>
          </a:xfrm>
          <a:prstGeom prst="rect">
            <a:avLst/>
          </a:prstGeom>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1045210"/>
            <a:ext cx="4470400" cy="341503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strike="noStrike" noProof="1">
                <a:solidFill>
                  <a:schemeClr val="bg1"/>
                </a:solidFill>
                <a:effectLst/>
                <a:latin typeface="华文宋体" panose="02010600040101010101" charset="-122"/>
                <a:ea typeface="华文宋体" panose="02010600040101010101" charset="-122"/>
                <a:cs typeface="华文宋体" panose="02010600040101010101" charset="-122"/>
              </a:rPr>
              <a:t>（一）考评办法制定依据</a:t>
            </a:r>
            <a:endPar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endParaRPr>
          </a:p>
          <a:p>
            <a:pPr algn="l" fontAlgn="base">
              <a:lnSpc>
                <a:spcPct val="150000"/>
              </a:lnSpc>
            </a:pPr>
            <a:r>
              <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rPr>
              <a:t> </a:t>
            </a:r>
            <a:r>
              <a:rPr lang="en-US" altLang="zh-CN" sz="1800" strike="noStrike" noProof="1">
                <a:solidFill>
                  <a:schemeClr val="bg1"/>
                </a:solidFill>
                <a:effectLst/>
                <a:latin typeface="华文宋体" panose="02010600040101010101" charset="-122"/>
                <a:ea typeface="华文宋体" panose="02010600040101010101" charset="-122"/>
                <a:cs typeface="华文宋体" panose="02010600040101010101" charset="-122"/>
              </a:rPr>
              <a:t>   </a:t>
            </a:r>
            <a:r>
              <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rPr>
              <a:t>根据国务院</a:t>
            </a:r>
            <a:r>
              <a:rPr lang="zh-CN" altLang="en-US" sz="1800" b="1" strike="noStrike" noProof="1">
                <a:solidFill>
                  <a:srgbClr val="FF0000"/>
                </a:solidFill>
                <a:effectLst/>
                <a:latin typeface="华文宋体" panose="02010600040101010101" charset="-122"/>
                <a:ea typeface="华文宋体" panose="02010600040101010101" charset="-122"/>
                <a:cs typeface="华文宋体" panose="02010600040101010101" charset="-122"/>
              </a:rPr>
              <a:t>《建设工程安全生产管理条例》</a:t>
            </a:r>
            <a:r>
              <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rPr>
              <a:t>、住房和城乡建设部</a:t>
            </a:r>
            <a:r>
              <a:rPr lang="zh-CN" altLang="en-US" sz="1800" b="1" strike="noStrike" noProof="1">
                <a:solidFill>
                  <a:srgbClr val="FF0000"/>
                </a:solidFill>
                <a:effectLst/>
                <a:latin typeface="华文宋体" panose="02010600040101010101" charset="-122"/>
                <a:ea typeface="华文宋体" panose="02010600040101010101" charset="-122"/>
                <a:cs typeface="华文宋体" panose="02010600040101010101" charset="-122"/>
              </a:rPr>
              <a:t>《建筑施工安全生产标准化考评暂行办法》</a:t>
            </a:r>
            <a:r>
              <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rPr>
              <a:t>、</a:t>
            </a:r>
            <a:r>
              <a:rPr lang="zh-CN" altLang="en-US" sz="1800" b="1" strike="noStrike" noProof="1">
                <a:solidFill>
                  <a:srgbClr val="FF0000"/>
                </a:solidFill>
                <a:effectLst/>
                <a:latin typeface="华文宋体" panose="02010600040101010101" charset="-122"/>
                <a:ea typeface="华文宋体" panose="02010600040101010101" charset="-122"/>
                <a:cs typeface="华文宋体" panose="02010600040101010101" charset="-122"/>
              </a:rPr>
              <a:t>《园林绿化工程建设管理规定》</a:t>
            </a:r>
            <a:r>
              <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rPr>
              <a:t>、</a:t>
            </a:r>
            <a:r>
              <a:rPr lang="zh-CN" altLang="en-US" sz="1800" b="1" strike="noStrike" noProof="1">
                <a:solidFill>
                  <a:srgbClr val="FF0000"/>
                </a:solidFill>
                <a:effectLst/>
                <a:latin typeface="华文宋体" panose="02010600040101010101" charset="-122"/>
                <a:ea typeface="华文宋体" panose="02010600040101010101" charset="-122"/>
                <a:cs typeface="华文宋体" panose="02010600040101010101" charset="-122"/>
              </a:rPr>
              <a:t>《浙江省建筑施工安全生产标准化管理优良工地考评实施办法》</a:t>
            </a:r>
            <a:r>
              <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rPr>
              <a:t>等有关规定，结合本市实际，制定本办法。</a:t>
            </a:r>
            <a:endPar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一、</a:t>
            </a:r>
            <a:r>
              <a:rPr dirty="0"/>
              <a:t>考评依据和基本规定</a:t>
            </a:r>
            <a:endParaRPr dirty="0"/>
          </a:p>
        </p:txBody>
      </p:sp>
      <p:pic>
        <p:nvPicPr>
          <p:cNvPr id="5" name="图片 4"/>
          <p:cNvPicPr>
            <a:picLocks noChangeAspect="1"/>
          </p:cNvPicPr>
          <p:nvPr/>
        </p:nvPicPr>
        <p:blipFill>
          <a:blip r:embed="rId3"/>
          <a:stretch>
            <a:fillRect/>
          </a:stretch>
        </p:blipFill>
        <p:spPr>
          <a:xfrm>
            <a:off x="5753735" y="1045210"/>
            <a:ext cx="2524760" cy="3352165"/>
          </a:xfrm>
          <a:prstGeom prst="rect">
            <a:avLst/>
          </a:prstGeom>
          <a:ln>
            <a:solidFill>
              <a:srgbClr val="00B0F0"/>
            </a:solidFill>
          </a:ln>
        </p:spPr>
      </p:pic>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1045210"/>
            <a:ext cx="8380095" cy="216852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chemeClr val="bg1"/>
                </a:solidFill>
                <a:effectLst/>
                <a:latin typeface="华文宋体" panose="02010600040101010101" charset="-122"/>
                <a:ea typeface="华文宋体" panose="02010600040101010101" charset="-122"/>
                <a:cs typeface="华文宋体" panose="02010600040101010101" charset="-122"/>
                <a:sym typeface="+mn-ea"/>
              </a:rPr>
              <a:t>（二）考评工作实施主体及适用范围</a:t>
            </a:r>
            <a:endParaRPr lang="zh-CN" altLang="en-US" sz="1800" strike="noStrike" noProof="1">
              <a:solidFill>
                <a:schemeClr val="tx1"/>
              </a:solidFill>
              <a:effectLst/>
              <a:latin typeface="华文宋体" panose="02010600040101010101" charset="-122"/>
              <a:ea typeface="华文宋体" panose="02010600040101010101" charset="-122"/>
              <a:cs typeface="华文宋体" panose="02010600040101010101" charset="-122"/>
            </a:endParaRPr>
          </a:p>
          <a:p>
            <a:pPr algn="l" fontAlgn="base">
              <a:lnSpc>
                <a:spcPct val="150000"/>
              </a:lnSpc>
            </a:pPr>
            <a:r>
              <a:rPr lang="en-US" altLang="zh-CN" sz="1800">
                <a:solidFill>
                  <a:schemeClr val="bg1"/>
                </a:solidFill>
                <a:effectLst/>
                <a:latin typeface="华文宋体" panose="02010600040101010101" charset="-122"/>
                <a:ea typeface="华文宋体" panose="02010600040101010101" charset="-122"/>
                <a:cs typeface="华文宋体" panose="02010600040101010101" charset="-122"/>
                <a:sym typeface="+mn-ea"/>
              </a:rPr>
              <a:t>    </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衢州市建筑施工安全生产标准化管理优良工地考评由</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衢州市住房和城乡建设局</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组织实施，具体工作由</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衢州市建设工程质量安全监督站</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负责实施，每年考评</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一次</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，时间安排在</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第三季度</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。考评范围为衢州市行政区域内完成竣（交、完）工验收的</a:t>
            </a:r>
            <a:r>
              <a:rPr lang="zh-CN" altLang="en-US" sz="1800">
                <a:solidFill>
                  <a:srgbClr val="FF0000"/>
                </a:solidFill>
                <a:effectLst/>
                <a:latin typeface="华文宋体" panose="02010600040101010101" charset="-122"/>
                <a:ea typeface="华文宋体" panose="02010600040101010101" charset="-122"/>
                <a:cs typeface="华文宋体" panose="02010600040101010101" charset="-122"/>
                <a:sym typeface="+mn-ea"/>
              </a:rPr>
              <a:t>房屋建筑</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和</a:t>
            </a:r>
            <a:r>
              <a:rPr lang="zh-CN" altLang="en-US" sz="1800">
                <a:solidFill>
                  <a:srgbClr val="FF0000"/>
                </a:solidFill>
                <a:effectLst/>
                <a:latin typeface="华文宋体" panose="02010600040101010101" charset="-122"/>
                <a:ea typeface="华文宋体" panose="02010600040101010101" charset="-122"/>
                <a:cs typeface="华文宋体" panose="02010600040101010101" charset="-122"/>
                <a:sym typeface="+mn-ea"/>
              </a:rPr>
              <a:t>市政公用基础设施项目</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a:t>
            </a:r>
            <a:r>
              <a:rPr lang="zh-CN" altLang="en-US" sz="1800">
                <a:solidFill>
                  <a:srgbClr val="FF0000"/>
                </a:solidFill>
                <a:effectLst/>
                <a:latin typeface="华文宋体" panose="02010600040101010101" charset="-122"/>
                <a:ea typeface="华文宋体" panose="02010600040101010101" charset="-122"/>
                <a:cs typeface="华文宋体" panose="02010600040101010101" charset="-122"/>
                <a:sym typeface="+mn-ea"/>
              </a:rPr>
              <a:t>电力项目</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等。</a:t>
            </a:r>
            <a:endParaRPr lang="zh-CN" altLang="en-US" sz="1800" strike="noStrike" noProof="1">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一、</a:t>
            </a:r>
            <a:r>
              <a:rPr dirty="0"/>
              <a:t>考评依据和基本规定</a:t>
            </a:r>
            <a:endParaRPr dirty="0"/>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394835" y="841375"/>
            <a:ext cx="4511040" cy="424624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chemeClr val="bg1"/>
                </a:solidFill>
                <a:effectLst>
                  <a:outerShdw blurRad="50800" dist="38100" dir="5400000" algn="t" rotWithShape="0">
                    <a:srgbClr val="F4C389">
                      <a:alpha val="10000"/>
                    </a:srgbClr>
                  </a:outerShdw>
                </a:effectLst>
                <a:latin typeface="华文宋体" panose="02010600040101010101" charset="-122"/>
                <a:ea typeface="华文宋体" panose="02010600040101010101" charset="-122"/>
                <a:cs typeface="华文宋体" panose="02010600040101010101" charset="-122"/>
                <a:sym typeface="+mn-ea"/>
              </a:rPr>
              <a:t>（三）考评结果计算标准</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    项目考评得分根据计算公式：</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A=Bx0.3+Cx0.4+Dx0.3-Ex0.2+F</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确定，其中</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A</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代表考评得分     </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B</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代表一阶段评分</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C</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代表二阶段评分   </a:t>
            </a: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D</a:t>
            </a: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代表三阶段评分</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E代表信用分值（项目施工全过程中因安全生产和文明施工不到位被扣信用分值）</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F代表附加分（总分6分，得分标准：盘扣外架3分，新技术、新材料、新工艺每项得1分）。</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一、</a:t>
            </a:r>
            <a:r>
              <a:rPr dirty="0"/>
              <a:t>考评依据和基本规定</a:t>
            </a:r>
            <a:endParaRPr dirty="0"/>
          </a:p>
        </p:txBody>
      </p:sp>
      <p:pic>
        <p:nvPicPr>
          <p:cNvPr id="103" name="图片 102"/>
          <p:cNvPicPr>
            <a:picLocks noChangeAspect="1"/>
          </p:cNvPicPr>
          <p:nvPr/>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268605" y="1299210"/>
            <a:ext cx="3905885" cy="2915285"/>
          </a:xfrm>
          <a:prstGeom prst="rect">
            <a:avLst/>
          </a:prstGeom>
        </p:spPr>
      </p:pic>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407035" y="1045210"/>
            <a:ext cx="4816475" cy="3415030"/>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chemeClr val="bg1"/>
                </a:solidFill>
                <a:effectLst/>
                <a:latin typeface="华文宋体" panose="02010600040101010101" charset="-122"/>
                <a:ea typeface="华文宋体" panose="02010600040101010101" charset="-122"/>
                <a:cs typeface="华文宋体" panose="02010600040101010101" charset="-122"/>
                <a:sym typeface="+mn-ea"/>
              </a:rPr>
              <a:t>（四）各区块市优良工地验收规定</a:t>
            </a:r>
            <a:endParaRPr lang="zh-CN" altLang="en-US" sz="1800" b="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rPr>
              <a:t>    各县（市、区）、智造新城建设主管部门负责市优良工地的考核推荐，市住建局负责市优良工地的评定工作，过程验收由当地主管部门根据《衢州市建筑施工安全生产标准化管理优良工地评分标准》开展三阶段验收评分，市质安站对各地二阶段进行核验评分，并以核验评分结果作为该项目的二阶段验收评分。</a:t>
            </a:r>
            <a:endParaRPr lang="zh-CN" altLang="en-US" sz="18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一、</a:t>
            </a:r>
            <a:r>
              <a:rPr dirty="0"/>
              <a:t>考评依据和基本规定</a:t>
            </a:r>
            <a:endParaRPr dirty="0"/>
          </a:p>
        </p:txBody>
      </p:sp>
      <p:pic>
        <p:nvPicPr>
          <p:cNvPr id="35" name="图片 34" descr="建筑的设计&#10;&#10;中度可信度描述已自动生成"/>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1090" y="1045210"/>
            <a:ext cx="2962275" cy="4088130"/>
          </a:xfrm>
          <a:prstGeom prst="rect">
            <a:avLst/>
          </a:prstGeom>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grpSp>
        <p:nvGrpSpPr>
          <p:cNvPr id="4" name="组合 3"/>
          <p:cNvGrpSpPr/>
          <p:nvPr/>
        </p:nvGrpSpPr>
        <p:grpSpPr>
          <a:xfrm>
            <a:off x="26670" y="0"/>
            <a:ext cx="8376298" cy="5125761"/>
            <a:chOff x="42" y="0"/>
            <a:chExt cx="16462" cy="10980"/>
          </a:xfrm>
        </p:grpSpPr>
        <p:sp>
          <p:nvSpPr>
            <p:cNvPr id="15" name="任意多边形 14"/>
            <p:cNvSpPr/>
            <p:nvPr/>
          </p:nvSpPr>
          <p:spPr>
            <a:xfrm>
              <a:off x="42" y="0"/>
              <a:ext cx="4813" cy="10980"/>
            </a:xfrm>
            <a:custGeom>
              <a:avLst/>
              <a:gdLst>
                <a:gd name="adj" fmla="val 21030"/>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q1 12"/>
                <a:gd name="il-1" fmla="*/ q2 w 1"/>
                <a:gd name="it" fmla="*/ q2 h 1"/>
                <a:gd name="ir" fmla="+- r 0 il-1"/>
                <a:gd name="ib" fmla="+- b 0 it"/>
                <a:gd name="q3" fmla="*/ h hc x2"/>
                <a:gd name="y1" fmla="pin 0 q3 h"/>
                <a:gd name="y2" fmla="+- b 0 y1"/>
              </a:gdLst>
              <a:ahLst/>
              <a:cxnLst>
                <a:cxn ang="3">
                  <a:pos x="hc" y="y2"/>
                </a:cxn>
                <a:cxn ang="3">
                  <a:pos x="x4" y="t"/>
                </a:cxn>
                <a:cxn ang="0">
                  <a:pos x="x6" y="vc"/>
                </a:cxn>
                <a:cxn ang="cd4">
                  <a:pos x="x3" y="b"/>
                </a:cxn>
                <a:cxn ang="cd4">
                  <a:pos x="hc" y="y1"/>
                </a:cxn>
                <a:cxn ang="cd2">
                  <a:pos x="x1" y="vc"/>
                </a:cxn>
              </a:cxnLst>
              <a:rect l="l" t="t" r="r" b="b"/>
              <a:pathLst>
                <a:path w="4814" h="10799">
                  <a:moveTo>
                    <a:pt x="1429" y="0"/>
                  </a:moveTo>
                  <a:lnTo>
                    <a:pt x="4814" y="0"/>
                  </a:lnTo>
                  <a:lnTo>
                    <a:pt x="3385" y="10799"/>
                  </a:lnTo>
                  <a:lnTo>
                    <a:pt x="0" y="10799"/>
                  </a:lnTo>
                  <a:lnTo>
                    <a:pt x="1429"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7" name="文本框 6"/>
            <p:cNvSpPr txBox="1"/>
            <p:nvPr/>
          </p:nvSpPr>
          <p:spPr>
            <a:xfrm>
              <a:off x="1237" y="1163"/>
              <a:ext cx="3454" cy="3360"/>
            </a:xfrm>
            <a:prstGeom prst="rect">
              <a:avLst/>
            </a:prstGeom>
            <a:noFill/>
          </p:spPr>
          <p:txBody>
            <a:bodyPr wrap="square" rtlCol="0" anchor="t">
              <a:spAutoFit/>
            </a:bodyPr>
            <a:p>
              <a:pPr algn="ctr"/>
              <a:r>
                <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rPr>
                <a:t>02</a:t>
              </a:r>
              <a:endParaRPr lang="en-US" altLang="zh-CN" sz="9600">
                <a:gradFill>
                  <a:gsLst>
                    <a:gs pos="75000">
                      <a:schemeClr val="bg1">
                        <a:alpha val="0"/>
                      </a:schemeClr>
                    </a:gs>
                    <a:gs pos="0">
                      <a:schemeClr val="bg1"/>
                    </a:gs>
                  </a:gsLst>
                  <a:lin ang="5400000" scaled="0"/>
                </a:gradFill>
                <a:latin typeface="汉仪粗宋简" panose="02010600000101010101" charset="-122"/>
                <a:ea typeface="汉仪粗宋简" panose="02010600000101010101" charset="-122"/>
                <a:sym typeface="+mn-ea"/>
              </a:endParaRPr>
            </a:p>
          </p:txBody>
        </p:sp>
        <p:sp>
          <p:nvSpPr>
            <p:cNvPr id="5" name="文本框 4"/>
            <p:cNvSpPr txBox="1"/>
            <p:nvPr/>
          </p:nvSpPr>
          <p:spPr>
            <a:xfrm>
              <a:off x="6511" y="3848"/>
              <a:ext cx="9993" cy="2255"/>
            </a:xfrm>
            <a:prstGeom prst="rect">
              <a:avLst/>
            </a:prstGeom>
            <a:noFill/>
          </p:spPr>
          <p:txBody>
            <a:bodyPr wrap="square" rtlCol="0" anchor="t">
              <a:spAutoFit/>
            </a:bodyPr>
            <a:p>
              <a:pPr algn="l" fontAlgn="auto">
                <a:lnSpc>
                  <a:spcPts val="7500"/>
                </a:lnSpc>
                <a:buClrTx/>
                <a:buSzTx/>
                <a:buFontTx/>
              </a:pPr>
              <a:r>
                <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rPr>
                <a:t>申报范围和评选条件</a:t>
              </a:r>
              <a:endParaRPr sz="4000" b="1" dirty="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sym typeface="+mn-ea"/>
              </a:endParaRPr>
            </a:p>
          </p:txBody>
        </p:sp>
        <p:grpSp>
          <p:nvGrpSpPr>
            <p:cNvPr id="19" name="组合 18"/>
            <p:cNvGrpSpPr/>
            <p:nvPr/>
          </p:nvGrpSpPr>
          <p:grpSpPr>
            <a:xfrm>
              <a:off x="1154" y="9496"/>
              <a:ext cx="1368" cy="914"/>
              <a:chOff x="6494" y="7578"/>
              <a:chExt cx="818" cy="546"/>
            </a:xfrm>
            <a:solidFill>
              <a:schemeClr val="accent2">
                <a:lumMod val="40000"/>
                <a:lumOff val="60000"/>
              </a:schemeClr>
            </a:solidFill>
          </p:grpSpPr>
          <p:sp>
            <p:nvSpPr>
              <p:cNvPr id="20" name="椭圆 19"/>
              <p:cNvSpPr/>
              <p:nvPr/>
            </p:nvSpPr>
            <p:spPr>
              <a:xfrm rot="16200000" flipH="1" flipV="1">
                <a:off x="7116"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椭圆 20"/>
              <p:cNvSpPr/>
              <p:nvPr/>
            </p:nvSpPr>
            <p:spPr>
              <a:xfrm rot="16200000" flipH="1" flipV="1">
                <a:off x="7116"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rot="16200000" flipH="1" flipV="1">
                <a:off x="7116"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rot="16200000" flipH="1" flipV="1">
                <a:off x="7116"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椭圆 32"/>
              <p:cNvSpPr/>
              <p:nvPr/>
            </p:nvSpPr>
            <p:spPr>
              <a:xfrm rot="16200000" flipH="1" flipV="1">
                <a:off x="6992"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rot="16200000" flipH="1" flipV="1">
                <a:off x="6992"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rot="16200000" flipH="1" flipV="1">
                <a:off x="6992"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rot="16200000" flipH="1" flipV="1">
                <a:off x="6992"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椭圆 54"/>
              <p:cNvSpPr/>
              <p:nvPr/>
            </p:nvSpPr>
            <p:spPr>
              <a:xfrm rot="16200000" flipH="1" flipV="1">
                <a:off x="6867"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rot="16200000" flipH="1" flipV="1">
                <a:off x="6867"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9" name="椭圆 68"/>
              <p:cNvSpPr/>
              <p:nvPr/>
            </p:nvSpPr>
            <p:spPr>
              <a:xfrm rot="16200000" flipH="1" flipV="1">
                <a:off x="6867"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0" name="椭圆 69"/>
              <p:cNvSpPr/>
              <p:nvPr/>
            </p:nvSpPr>
            <p:spPr>
              <a:xfrm rot="16200000" flipH="1" flipV="1">
                <a:off x="6867"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椭圆 76"/>
              <p:cNvSpPr/>
              <p:nvPr/>
            </p:nvSpPr>
            <p:spPr>
              <a:xfrm rot="16200000" flipH="1" flipV="1">
                <a:off x="6743"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9" name="椭圆 78"/>
              <p:cNvSpPr/>
              <p:nvPr/>
            </p:nvSpPr>
            <p:spPr>
              <a:xfrm rot="16200000" flipH="1" flipV="1">
                <a:off x="6743"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0" name="椭圆 79"/>
              <p:cNvSpPr/>
              <p:nvPr/>
            </p:nvSpPr>
            <p:spPr>
              <a:xfrm rot="16200000" flipH="1" flipV="1">
                <a:off x="6743"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椭圆 80"/>
              <p:cNvSpPr/>
              <p:nvPr/>
            </p:nvSpPr>
            <p:spPr>
              <a:xfrm rot="16200000" flipH="1" flipV="1">
                <a:off x="6743"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2" name="椭圆 81"/>
              <p:cNvSpPr/>
              <p:nvPr/>
            </p:nvSpPr>
            <p:spPr>
              <a:xfrm rot="16200000" flipH="1" flipV="1">
                <a:off x="6619"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3" name="椭圆 82"/>
              <p:cNvSpPr/>
              <p:nvPr/>
            </p:nvSpPr>
            <p:spPr>
              <a:xfrm rot="16200000" flipH="1" flipV="1">
                <a:off x="6619"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4" name="椭圆 83"/>
              <p:cNvSpPr/>
              <p:nvPr/>
            </p:nvSpPr>
            <p:spPr>
              <a:xfrm rot="16200000" flipH="1" flipV="1">
                <a:off x="6619"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椭圆 84"/>
              <p:cNvSpPr/>
              <p:nvPr/>
            </p:nvSpPr>
            <p:spPr>
              <a:xfrm rot="16200000" flipH="1" flipV="1">
                <a:off x="6619"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6" name="椭圆 85"/>
              <p:cNvSpPr/>
              <p:nvPr/>
            </p:nvSpPr>
            <p:spPr>
              <a:xfrm rot="16200000" flipH="1" flipV="1">
                <a:off x="6494" y="7581"/>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7" name="椭圆 86"/>
              <p:cNvSpPr/>
              <p:nvPr/>
            </p:nvSpPr>
            <p:spPr>
              <a:xfrm rot="16200000" flipH="1" flipV="1">
                <a:off x="6494" y="773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椭圆 87"/>
              <p:cNvSpPr/>
              <p:nvPr/>
            </p:nvSpPr>
            <p:spPr>
              <a:xfrm rot="16200000" flipH="1" flipV="1">
                <a:off x="6494" y="789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9" name="椭圆 88"/>
              <p:cNvSpPr/>
              <p:nvPr/>
            </p:nvSpPr>
            <p:spPr>
              <a:xfrm rot="16200000" flipH="1" flipV="1">
                <a:off x="6494" y="805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0" name="椭圆 89"/>
              <p:cNvSpPr/>
              <p:nvPr/>
            </p:nvSpPr>
            <p:spPr>
              <a:xfrm rot="16200000" flipH="1" flipV="1">
                <a:off x="7240" y="7578"/>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1" name="椭圆 90"/>
              <p:cNvSpPr/>
              <p:nvPr/>
            </p:nvSpPr>
            <p:spPr>
              <a:xfrm rot="16200000" flipH="1" flipV="1">
                <a:off x="7240" y="7735"/>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椭圆 91"/>
              <p:cNvSpPr/>
              <p:nvPr/>
            </p:nvSpPr>
            <p:spPr>
              <a:xfrm rot="16200000" flipH="1" flipV="1">
                <a:off x="7240" y="7892"/>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3" name="椭圆 92"/>
              <p:cNvSpPr/>
              <p:nvPr/>
            </p:nvSpPr>
            <p:spPr>
              <a:xfrm rot="16200000" flipH="1" flipV="1">
                <a:off x="7240" y="8049"/>
                <a:ext cx="73" cy="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1" name="图片 1"/>
          <p:cNvPicPr>
            <a:picLocks noChangeAspect="1"/>
          </p:cNvPicPr>
          <p:nvPr/>
        </p:nvPicPr>
        <p:blipFill>
          <a:blip r:embed="rId1">
            <a:lum bright="6000" contrast="-36000"/>
          </a:blip>
          <a:stretch>
            <a:fillRect/>
          </a:stretch>
        </p:blipFill>
        <p:spPr>
          <a:xfrm>
            <a:off x="7243763" y="261938"/>
            <a:ext cx="425450" cy="392112"/>
          </a:xfrm>
          <a:prstGeom prst="rect">
            <a:avLst/>
          </a:prstGeom>
          <a:noFill/>
          <a:ln w="9525">
            <a:noFill/>
          </a:ln>
        </p:spPr>
      </p:pic>
      <p:sp>
        <p:nvSpPr>
          <p:cNvPr id="2" name="文本框 1"/>
          <p:cNvSpPr txBox="1"/>
          <p:nvPr/>
        </p:nvSpPr>
        <p:spPr>
          <a:xfrm>
            <a:off x="288925" y="985520"/>
            <a:ext cx="8616950" cy="3091815"/>
          </a:xfrm>
          <a:prstGeom prst="rect">
            <a:avLst/>
          </a:prstGeom>
          <a:solidFill>
            <a:srgbClr val="00B0F0"/>
          </a:solidFill>
        </p:spPr>
        <p:txBody>
          <a:bodyPr wrap="square">
            <a:spAutoFit/>
          </a:bodyPr>
          <a:lstStyle>
            <a:defPPr>
              <a:defRPr lang="zh-CN"/>
            </a:defPPr>
            <a:lvl1pPr algn="ctr">
              <a:defRPr sz="2400" spc="0">
                <a:gradFill flip="none" rotWithShape="1">
                  <a:gsLst>
                    <a:gs pos="0">
                      <a:schemeClr val="tx1"/>
                    </a:gs>
                    <a:gs pos="100000">
                      <a:schemeClr val="tx1"/>
                    </a:gs>
                  </a:gsLst>
                  <a:lin ang="18900000" scaled="1"/>
                  <a:tileRect/>
                </a:gradFill>
                <a:effectLst/>
                <a:latin typeface="思源宋体 CN Heavy" pitchFamily="18" charset="-122"/>
                <a:ea typeface="思源宋体 CN Heavy" pitchFamily="18" charset="-122"/>
                <a:cs typeface="阿里巴巴普惠体 B" pitchFamily="18" charset="-122"/>
              </a:defRPr>
            </a:lvl1pPr>
          </a:lstStyle>
          <a:p>
            <a:pPr algn="l" fontAlgn="base">
              <a:lnSpc>
                <a:spcPct val="150000"/>
              </a:lnSpc>
            </a:pPr>
            <a:r>
              <a:rPr lang="zh-CN" altLang="en-US" sz="1800" b="1">
                <a:solidFill>
                  <a:srgbClr val="FF0000"/>
                </a:solidFill>
                <a:effectLst/>
                <a:latin typeface="华文宋体" panose="02010600040101010101" charset="-122"/>
                <a:ea typeface="华文宋体" panose="02010600040101010101" charset="-122"/>
                <a:cs typeface="华文宋体" panose="02010600040101010101" charset="-122"/>
                <a:sym typeface="+mn-ea"/>
              </a:rPr>
              <a:t>（一）市优良工地工程规模应符合下列基本条件：</a:t>
            </a:r>
            <a:endParaRPr lang="zh-CN" altLang="en-US" sz="1800" b="1">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1.4000座以上的体育场或1000座以上的体育馆；</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2.1000座以上的影剧院；</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3.60间以上的饭店、宾馆。</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4.建筑面积4000平方米以上的综合楼、图书馆、教学楼、商场、单体住宅等；</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a:p>
            <a:pPr algn="l" fontAlgn="base">
              <a:lnSpc>
                <a:spcPct val="150000"/>
              </a:lnSpc>
            </a:pPr>
            <a:r>
              <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rPr>
              <a:t>5.10000平方以上功能有机联系的公共群体建筑，12000平方米以上住宅小区，旧城改造中6000平方米以上连片建设住宅，4000平方米以上的高层商住楼，4000平方米以上统一规划建设的村镇住宅群；3000平方米以上别墅区。</a:t>
            </a:r>
            <a:endParaRPr lang="zh-CN" altLang="en-US" sz="1600">
              <a:solidFill>
                <a:schemeClr val="bg1"/>
              </a:solidFill>
              <a:effectLst/>
              <a:latin typeface="华文宋体" panose="02010600040101010101" charset="-122"/>
              <a:ea typeface="华文宋体" panose="02010600040101010101" charset="-122"/>
              <a:cs typeface="华文宋体" panose="02010600040101010101" charset="-122"/>
              <a:sym typeface="+mn-ea"/>
            </a:endParaRPr>
          </a:p>
        </p:txBody>
      </p:sp>
      <p:sp>
        <p:nvSpPr>
          <p:cNvPr id="3" name="文本框 2"/>
          <p:cNvSpPr txBox="1"/>
          <p:nvPr>
            <p:custDataLst>
              <p:tags r:id="rId2"/>
            </p:custDataLst>
          </p:nvPr>
        </p:nvSpPr>
        <p:spPr>
          <a:xfrm>
            <a:off x="31115" y="104140"/>
            <a:ext cx="8874760" cy="737235"/>
          </a:xfrm>
          <a:prstGeom prst="rect">
            <a:avLst/>
          </a:prstGeom>
          <a:noFill/>
          <a:ln>
            <a:noFill/>
          </a:ln>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800" b="1" i="0" u="none" strike="noStrike" cap="none" spc="0" normalizeH="0" baseline="0">
                <a:ln>
                  <a:noFill/>
                </a:ln>
                <a:gradFill>
                  <a:gsLst>
                    <a:gs pos="0">
                      <a:srgbClr val="0081CC"/>
                    </a:gs>
                    <a:gs pos="100000">
                      <a:srgbClr val="53C7F0"/>
                    </a:gs>
                  </a:gsLst>
                  <a:lin ang="0" scaled="0"/>
                </a:gradFill>
                <a:effectLst/>
                <a:uLnTx/>
                <a:uFillTx/>
                <a:latin typeface="微软雅黑" panose="020B0503020204020204" charset="-122"/>
                <a:ea typeface="微软雅黑" panose="020B0503020204020204" charset="-122"/>
              </a:defRPr>
            </a:lvl1pPr>
          </a:lstStyle>
          <a:p>
            <a:r>
              <a:rPr lang="zh-CN" altLang="en-US" dirty="0"/>
              <a:t>二、</a:t>
            </a:r>
            <a:r>
              <a:rPr dirty="0"/>
              <a:t>申报范围和评选条件</a:t>
            </a:r>
            <a:endParaRPr dirty="0"/>
          </a:p>
        </p:txBody>
      </p:sp>
    </p:spTree>
  </p:cSld>
  <p:clrMapOvr>
    <a:masterClrMapping/>
  </p:clrMapOvr>
  <p:transition spd="med">
    <p:fade/>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COMMONDATA" val="eyJoZGlkIjoiMmE1ZGU5NmMzMDc4M2I3ZTlhOTUxZDk0NWVkNDUwNzIifQ=="/>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4450</Words>
  <Application>WPS 演示</Application>
  <PresentationFormat/>
  <Paragraphs>210</Paragraphs>
  <Slides>31</Slides>
  <Notes>0</Notes>
  <HiddenSlides>0</HiddenSlides>
  <MMClips>0</MMClips>
  <ScaleCrop>false</ScaleCrop>
  <HeadingPairs>
    <vt:vector size="6" baseType="variant">
      <vt:variant>
        <vt:lpstr>已用的字体</vt:lpstr>
      </vt:variant>
      <vt:variant>
        <vt:i4>11</vt:i4>
      </vt:variant>
      <vt:variant>
        <vt:lpstr>主题</vt:lpstr>
      </vt:variant>
      <vt:variant>
        <vt:i4>3</vt:i4>
      </vt:variant>
      <vt:variant>
        <vt:lpstr>幻灯片标题</vt:lpstr>
      </vt:variant>
      <vt:variant>
        <vt:i4>31</vt:i4>
      </vt:variant>
    </vt:vector>
  </HeadingPairs>
  <TitlesOfParts>
    <vt:vector size="45" baseType="lpstr">
      <vt:lpstr>Arial</vt:lpstr>
      <vt:lpstr>宋体</vt:lpstr>
      <vt:lpstr>Wingdings</vt:lpstr>
      <vt:lpstr>思源宋体 CN Heavy</vt:lpstr>
      <vt:lpstr>阿里巴巴普惠体 B</vt:lpstr>
      <vt:lpstr>演示新手书</vt:lpstr>
      <vt:lpstr>华文宋体</vt:lpstr>
      <vt:lpstr>微软雅黑</vt:lpstr>
      <vt:lpstr>汉仪粗宋简</vt:lpstr>
      <vt:lpstr>Arial Unicode MS</vt:lpstr>
      <vt:lpstr>Calibri</vt:lpstr>
      <vt:lpstr>默认设计模板</vt:lpstr>
      <vt:lpstr>1_默认设计模板</vt:lpstr>
      <vt:lpstr>3_默认设计模板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wps</dc:creator>
  <cp:lastModifiedBy>Administrator</cp:lastModifiedBy>
  <cp:revision>22</cp:revision>
  <dcterms:created xsi:type="dcterms:W3CDTF">2023-03-24T00:44:00Z</dcterms:created>
  <dcterms:modified xsi:type="dcterms:W3CDTF">2023-03-24T01:22:19Z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A501C7ED75E34356B62EF0D744BF1ACE</vt:lpwstr>
  </property>
</Properties>
</file>