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handoutMasterIdLst>
    <p:handoutMasterId r:id="rId22"/>
  </p:handout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3" r:id="rId19"/>
    <p:sldId id="271" r:id="rId20"/>
    <p:sldId id="272" r:id="rId21"/>
  </p:sldIdLst>
  <p:sldSz cx="22508210" cy="12660630"/>
  <p:notesSz cx="12660630" cy="2250821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54A6"/>
    <a:srgbClr val="313C74"/>
    <a:srgbClr val="CBD9F3"/>
    <a:srgbClr val="6387A8"/>
    <a:srgbClr val="248EF7"/>
    <a:srgbClr val="0000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5486273" cy="1129319"/>
          </a:xfrm>
          <a:prstGeom prst="rect">
            <a:avLst/>
          </a:prstGeom>
        </p:spPr>
        <p:txBody>
          <a:bodyPr vert="horz" lIns="91440" tIns="45720" rIns="91440" bIns="45720" rtlCol="0"/>
          <a:lstStyle>
            <a:lvl1pPr algn="l">
              <a:defRPr sz="2215"/>
            </a:lvl1pPr>
          </a:lstStyle>
          <a:p>
            <a:endParaRPr lang="zh-CN" altLang="en-US"/>
          </a:p>
        </p:txBody>
      </p:sp>
      <p:sp>
        <p:nvSpPr>
          <p:cNvPr id="3" name="日期占位符 2"/>
          <p:cNvSpPr>
            <a:spLocks noGrp="1"/>
          </p:cNvSpPr>
          <p:nvPr>
            <p:ph type="dt" sz="quarter" idx="1"/>
          </p:nvPr>
        </p:nvSpPr>
        <p:spPr>
          <a:xfrm>
            <a:off x="7171427" y="0"/>
            <a:ext cx="5486273" cy="1129319"/>
          </a:xfrm>
          <a:prstGeom prst="rect">
            <a:avLst/>
          </a:prstGeom>
        </p:spPr>
        <p:txBody>
          <a:bodyPr vert="horz" lIns="91440" tIns="45720" rIns="91440" bIns="45720" rtlCol="0"/>
          <a:lstStyle>
            <a:lvl1pPr algn="r">
              <a:defRPr sz="221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21378893"/>
            <a:ext cx="5486273" cy="1129317"/>
          </a:xfrm>
          <a:prstGeom prst="rect">
            <a:avLst/>
          </a:prstGeom>
        </p:spPr>
        <p:txBody>
          <a:bodyPr vert="horz" lIns="91440" tIns="45720" rIns="91440" bIns="45720" rtlCol="0" anchor="b"/>
          <a:lstStyle>
            <a:lvl1pPr algn="l">
              <a:defRPr sz="2215"/>
            </a:lvl1pPr>
          </a:lstStyle>
          <a:p>
            <a:endParaRPr lang="zh-CN" altLang="en-US"/>
          </a:p>
        </p:txBody>
      </p:sp>
      <p:sp>
        <p:nvSpPr>
          <p:cNvPr id="5" name="灯片编号占位符 4"/>
          <p:cNvSpPr>
            <a:spLocks noGrp="1"/>
          </p:cNvSpPr>
          <p:nvPr>
            <p:ph type="sldNum" sz="quarter" idx="3"/>
          </p:nvPr>
        </p:nvSpPr>
        <p:spPr>
          <a:xfrm>
            <a:off x="7171427" y="21378893"/>
            <a:ext cx="5486273" cy="1129317"/>
          </a:xfrm>
          <a:prstGeom prst="rect">
            <a:avLst/>
          </a:prstGeom>
        </p:spPr>
        <p:txBody>
          <a:bodyPr vert="horz" lIns="91440" tIns="45720" rIns="91440" bIns="45720" rtlCol="0" anchor="b"/>
          <a:lstStyle>
            <a:lvl1pPr algn="r">
              <a:defRPr sz="221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xml"/><Relationship Id="rId4" Type="http://schemas.openxmlformats.org/officeDocument/2006/relationships/image" Target="../media/image28.png"/><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image" Target="../media/image26.png"/></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1.xml"/><Relationship Id="rId4" Type="http://schemas.openxmlformats.org/officeDocument/2006/relationships/image" Target="../media/image29.png"/><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image" Target="../media/image26.png"/></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30.png"/><Relationship Id="rId2" Type="http://schemas.openxmlformats.org/officeDocument/2006/relationships/image" Target="../media/image10.png"/><Relationship Id="rId1"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0.png"/><Relationship Id="rId3" Type="http://schemas.openxmlformats.org/officeDocument/2006/relationships/image" Target="../media/image31.png"/><Relationship Id="rId2" Type="http://schemas.openxmlformats.org/officeDocument/2006/relationships/image" Target="../media/image34.png"/><Relationship Id="rId1" Type="http://schemas.openxmlformats.org/officeDocument/2006/relationships/image" Target="../media/image19.png"/></Relationships>
</file>

<file path=ppt/slides/_rels/slide15.xml.rels><?xml version="1.0" encoding="UTF-8" standalone="yes"?>
<Relationships xmlns="http://schemas.openxmlformats.org/package/2006/relationships"><Relationship Id="rId9" Type="http://schemas.openxmlformats.org/officeDocument/2006/relationships/image" Target="../media/image43.png"/><Relationship Id="rId8" Type="http://schemas.openxmlformats.org/officeDocument/2006/relationships/image" Target="../media/image42.png"/><Relationship Id="rId7" Type="http://schemas.openxmlformats.org/officeDocument/2006/relationships/image" Target="../media/image41.png"/><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0.png"/><Relationship Id="rId3" Type="http://schemas.openxmlformats.org/officeDocument/2006/relationships/image" Target="../media/image38.png"/><Relationship Id="rId2" Type="http://schemas.openxmlformats.org/officeDocument/2006/relationships/image" Target="../media/image37.jpeg"/><Relationship Id="rId11" Type="http://schemas.openxmlformats.org/officeDocument/2006/relationships/notesSlide" Target="../notesSlides/notesSlide15.xml"/><Relationship Id="rId10" Type="http://schemas.openxmlformats.org/officeDocument/2006/relationships/slideLayout" Target="../slideLayouts/slideLayout1.xml"/><Relationship Id="rId1" Type="http://schemas.openxmlformats.org/officeDocument/2006/relationships/image" Target="../media/image19.png"/></Relationships>
</file>

<file path=ppt/slides/_rels/slide16.xml.rels><?xml version="1.0" encoding="UTF-8" standalone="yes"?>
<Relationships xmlns="http://schemas.openxmlformats.org/package/2006/relationships"><Relationship Id="rId9" Type="http://schemas.openxmlformats.org/officeDocument/2006/relationships/image" Target="../media/image41.png"/><Relationship Id="rId8" Type="http://schemas.openxmlformats.org/officeDocument/2006/relationships/image" Target="../media/image42.png"/><Relationship Id="rId7" Type="http://schemas.openxmlformats.org/officeDocument/2006/relationships/image" Target="../media/image40.png"/><Relationship Id="rId6" Type="http://schemas.openxmlformats.org/officeDocument/2006/relationships/image" Target="../media/image45.png"/><Relationship Id="rId5" Type="http://schemas.openxmlformats.org/officeDocument/2006/relationships/image" Target="../media/image10.png"/><Relationship Id="rId4" Type="http://schemas.openxmlformats.org/officeDocument/2006/relationships/image" Target="../media/image38.png"/><Relationship Id="rId3" Type="http://schemas.openxmlformats.org/officeDocument/2006/relationships/image" Target="../media/image44.png"/><Relationship Id="rId2" Type="http://schemas.openxmlformats.org/officeDocument/2006/relationships/image" Target="../media/image37.jpeg"/><Relationship Id="rId11" Type="http://schemas.openxmlformats.org/officeDocument/2006/relationships/notesSlide" Target="../notesSlides/notesSlide16.xml"/><Relationship Id="rId10" Type="http://schemas.openxmlformats.org/officeDocument/2006/relationships/slideLayout" Target="../slideLayouts/slideLayout1.xml"/><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1.xml"/><Relationship Id="rId3" Type="http://schemas.openxmlformats.org/officeDocument/2006/relationships/image" Target="../media/image51.jpeg"/><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xml"/><Relationship Id="rId2" Type="http://schemas.openxmlformats.org/officeDocument/2006/relationships/image" Target="../media/image4.png"/><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jpe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1.xml"/><Relationship Id="rId4" Type="http://schemas.openxmlformats.org/officeDocument/2006/relationships/image" Target="../media/image22.png"/><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image" Target="../media/image19.png"/></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xml"/><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hyperlink" Target="https://boardmix.cn/app/share/CAE.CMq_gQwgASoQkDEZHAiWGhVHUC-usHzQFDAGQAE/YfvusB&#65292;&#10;&#28857;&#20987;&#38142;&#25509;&#21152;&#20837;boardmix&#20013;&#30340;&#25991;&#20214;&#12300;&#26410;&#21629;&#21517;&#25991;&#20214;&#12301;" TargetMode="Externa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25.png"/><Relationship Id="rId4" Type="http://schemas.openxmlformats.org/officeDocument/2006/relationships/hyperlink" Target="/Users/x/&#31435;&#26041;Work/&#25351;&#26631;&#27010;&#20917;.doc" TargetMode="External"/><Relationship Id="rId3" Type="http://schemas.openxmlformats.org/officeDocument/2006/relationships/image" Target="../media/image10.png"/><Relationship Id="rId2" Type="http://schemas.openxmlformats.org/officeDocument/2006/relationships/image" Target="../media/image9.png"/><Relationship Id="rId10" Type="http://schemas.openxmlformats.org/officeDocument/2006/relationships/notesSlide" Target="../notesSlides/notesSlide9.xml"/><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F2854"/>
        </a:solidFill>
        <a:effectLst/>
      </p:bgPr>
    </p:bg>
    <p:spTree>
      <p:nvGrpSpPr>
        <p:cNvPr id="1" name=""/>
        <p:cNvGrpSpPr/>
        <p:nvPr/>
      </p:nvGrpSpPr>
      <p:grpSpPr>
        <a:xfrm>
          <a:off x="0" y="0"/>
          <a:ext cx="0" cy="0"/>
          <a:chOff x="0" y="0"/>
          <a:chExt cx="0" cy="0"/>
        </a:xfrm>
      </p:grpSpPr>
      <p:pic>
        <p:nvPicPr>
          <p:cNvPr id="8" name="Image 0" descr="preencoded.png"/>
          <p:cNvPicPr>
            <a:picLocks noChangeAspect="1"/>
          </p:cNvPicPr>
          <p:nvPr/>
        </p:nvPicPr>
        <p:blipFill>
          <a:blip r:embed="rId1"/>
          <a:srcRect l="43" t="31" b="61"/>
          <a:stretch>
            <a:fillRect/>
          </a:stretch>
        </p:blipFill>
        <p:spPr>
          <a:xfrm>
            <a:off x="4401185" y="-34925"/>
            <a:ext cx="18120995" cy="12756515"/>
          </a:xfrm>
          <a:prstGeom prst="rect">
            <a:avLst/>
          </a:prstGeom>
        </p:spPr>
      </p:pic>
      <p:pic>
        <p:nvPicPr>
          <p:cNvPr id="3" name="Image 1" descr="preencoded.png"/>
          <p:cNvPicPr>
            <a:picLocks noChangeAspect="1"/>
          </p:cNvPicPr>
          <p:nvPr/>
        </p:nvPicPr>
        <p:blipFill>
          <a:blip r:embed="rId2"/>
          <a:srcRect l="544" t="3384" b="68"/>
          <a:stretch>
            <a:fillRect/>
          </a:stretch>
        </p:blipFill>
        <p:spPr>
          <a:xfrm>
            <a:off x="0" y="-53340"/>
            <a:ext cx="17120235" cy="12767310"/>
          </a:xfrm>
          <a:prstGeom prst="rect">
            <a:avLst/>
          </a:prstGeom>
        </p:spPr>
      </p:pic>
      <p:sp>
        <p:nvSpPr>
          <p:cNvPr id="6" name="Text 2"/>
          <p:cNvSpPr/>
          <p:nvPr/>
        </p:nvSpPr>
        <p:spPr>
          <a:xfrm>
            <a:off x="815926" y="4360985"/>
            <a:ext cx="9425354" cy="2321169"/>
          </a:xfrm>
          <a:prstGeom prst="rect">
            <a:avLst/>
          </a:prstGeom>
          <a:noFill/>
        </p:spPr>
        <p:txBody>
          <a:bodyPr wrap="square" rtlCol="0" anchor="ctr"/>
          <a:lstStyle/>
          <a:p>
            <a:pPr marL="0" indent="0" algn="l">
              <a:buNone/>
            </a:pPr>
            <a:r>
              <a:rPr lang="en-US" sz="110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rPr>
              <a:t>信用报告解读</a:t>
            </a:r>
            <a:endParaRPr lang="en-US" sz="11000" b="1" dirty="0">
              <a:latin typeface="Source Han Sans SC Bold" panose="020B0500000000000000" charset="-122"/>
              <a:ea typeface="Source Han Sans SC Bold" panose="020B0500000000000000" charset="-122"/>
            </a:endParaRPr>
          </a:p>
        </p:txBody>
      </p:sp>
      <p:sp>
        <p:nvSpPr>
          <p:cNvPr id="7" name="Text 3"/>
          <p:cNvSpPr/>
          <p:nvPr/>
        </p:nvSpPr>
        <p:spPr>
          <a:xfrm>
            <a:off x="815975" y="815975"/>
            <a:ext cx="7957820" cy="337820"/>
          </a:xfrm>
          <a:prstGeom prst="rect">
            <a:avLst/>
          </a:prstGeom>
          <a:noFill/>
        </p:spPr>
        <p:txBody>
          <a:bodyPr wrap="square" rtlCol="0" anchor="ctr"/>
          <a:lstStyle/>
          <a:p>
            <a:pPr marL="0" indent="0" algn="l">
              <a:buNone/>
            </a:pPr>
            <a:r>
              <a:rPr lang="en-US" sz="2400" dirty="0">
                <a:solidFill>
                  <a:srgbClr val="FFFFFF"/>
                </a:solidFill>
                <a:latin typeface="Source Han Sans SC Regular" panose="020B0500000000000000" charset="-122"/>
                <a:ea typeface="Source Han Sans SC Regular" panose="020B0500000000000000" charset="-122"/>
                <a:cs typeface="Source Han Sans CN" panose="020B0500000000000000" pitchFamily="34" charset="-120"/>
              </a:rPr>
              <a:t>数立方（杭州）信息科技有限公司</a:t>
            </a:r>
            <a:endParaRPr lang="en-US" sz="2400" dirty="0">
              <a:solidFill>
                <a:srgbClr val="FFFFFF"/>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grpSp>
        <p:nvGrpSpPr>
          <p:cNvPr id="42" name="组合 41"/>
          <p:cNvGrpSpPr/>
          <p:nvPr/>
        </p:nvGrpSpPr>
        <p:grpSpPr>
          <a:xfrm>
            <a:off x="815975" y="11057255"/>
            <a:ext cx="1148080" cy="685165"/>
            <a:chOff x="1831" y="15464"/>
            <a:chExt cx="2350" cy="1402"/>
          </a:xfrm>
          <a:solidFill>
            <a:schemeClr val="bg1"/>
          </a:solidFill>
        </p:grpSpPr>
        <p:sp>
          <p:nvSpPr>
            <p:cNvPr id="43" name="椭圆 42"/>
            <p:cNvSpPr/>
            <p:nvPr/>
          </p:nvSpPr>
          <p:spPr>
            <a:xfrm>
              <a:off x="183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椭圆 43"/>
            <p:cNvSpPr/>
            <p:nvPr/>
          </p:nvSpPr>
          <p:spPr>
            <a:xfrm>
              <a:off x="2517"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椭圆 44"/>
            <p:cNvSpPr/>
            <p:nvPr/>
          </p:nvSpPr>
          <p:spPr>
            <a:xfrm>
              <a:off x="3203"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椭圆 45"/>
            <p:cNvSpPr/>
            <p:nvPr/>
          </p:nvSpPr>
          <p:spPr>
            <a:xfrm>
              <a:off x="394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椭圆 46"/>
            <p:cNvSpPr/>
            <p:nvPr/>
          </p:nvSpPr>
          <p:spPr>
            <a:xfrm>
              <a:off x="1831"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a:off x="2517"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3203"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1831"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2517"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4068" y="-6553"/>
            <a:ext cx="22552620" cy="12674043"/>
          </a:xfrm>
          <a:prstGeom prst="rect">
            <a:avLst/>
          </a:prstGeom>
        </p:spPr>
      </p:pic>
      <p:pic>
        <p:nvPicPr>
          <p:cNvPr id="3" name="Image 1" descr="preencoded.png"/>
          <p:cNvPicPr>
            <a:picLocks noChangeAspect="1"/>
          </p:cNvPicPr>
          <p:nvPr/>
        </p:nvPicPr>
        <p:blipFill>
          <a:blip r:embed="rId2"/>
          <a:stretch>
            <a:fillRect/>
          </a:stretch>
        </p:blipFill>
        <p:spPr>
          <a:xfrm>
            <a:off x="-14068" y="-6594"/>
            <a:ext cx="12948929" cy="12682670"/>
          </a:xfrm>
          <a:prstGeom prst="rect">
            <a:avLst/>
          </a:prstGeom>
        </p:spPr>
      </p:pic>
      <p:pic>
        <p:nvPicPr>
          <p:cNvPr id="4" name="Image 2" descr="preencoded.png"/>
          <p:cNvPicPr>
            <a:picLocks noChangeAspect="1"/>
          </p:cNvPicPr>
          <p:nvPr/>
        </p:nvPicPr>
        <p:blipFill>
          <a:blip r:embed="rId3"/>
          <a:stretch>
            <a:fillRect/>
          </a:stretch>
        </p:blipFill>
        <p:spPr>
          <a:xfrm>
            <a:off x="928468" y="1012874"/>
            <a:ext cx="98474" cy="1097280"/>
          </a:xfrm>
          <a:prstGeom prst="rect">
            <a:avLst/>
          </a:prstGeom>
        </p:spPr>
      </p:pic>
      <p:sp>
        <p:nvSpPr>
          <p:cNvPr id="5" name="Text 0"/>
          <p:cNvSpPr/>
          <p:nvPr/>
        </p:nvSpPr>
        <p:spPr>
          <a:xfrm>
            <a:off x="1294228" y="815926"/>
            <a:ext cx="3974525" cy="1012874"/>
          </a:xfrm>
          <a:prstGeom prst="rect">
            <a:avLst/>
          </a:prstGeom>
          <a:noFill/>
        </p:spPr>
        <p:txBody>
          <a:bodyPr wrap="square" rtlCol="0" anchor="ctr"/>
          <a:lstStyle/>
          <a:p>
            <a:pPr marL="0" indent="0" algn="l">
              <a:buNone/>
            </a:pPr>
            <a:r>
              <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2. 2 指标对比</a:t>
            </a:r>
            <a:endPar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6" name="Text 1"/>
          <p:cNvSpPr/>
          <p:nvPr/>
        </p:nvSpPr>
        <p:spPr>
          <a:xfrm>
            <a:off x="1294228" y="1814732"/>
            <a:ext cx="1376447" cy="337625"/>
          </a:xfrm>
          <a:prstGeom prst="rect">
            <a:avLst/>
          </a:prstGeom>
          <a:noFill/>
        </p:spPr>
        <p:txBody>
          <a:bodyPr wrap="square" rtlCol="0" anchor="ctr"/>
          <a:lstStyle/>
          <a:p>
            <a:pPr marL="0" indent="0" algn="l">
              <a:buNone/>
            </a:pPr>
            <a:r>
              <a:rPr lang="en-US" sz="1600" dirty="0">
                <a:solidFill>
                  <a:srgbClr val="DCDEE0"/>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1600" dirty="0">
              <a:solidFill>
                <a:srgbClr val="DCDEE0"/>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pic>
        <p:nvPicPr>
          <p:cNvPr id="7" name="Image 3" descr="/Users/x/立方Work/衢州报告介绍-导出 (1).png衢州报告介绍-导出 (1)"/>
          <p:cNvPicPr>
            <a:picLocks noChangeAspect="1"/>
          </p:cNvPicPr>
          <p:nvPr/>
        </p:nvPicPr>
        <p:blipFill>
          <a:blip r:embed="rId4"/>
          <a:srcRect t="4921" b="5093"/>
          <a:stretch>
            <a:fillRect/>
          </a:stretch>
        </p:blipFill>
        <p:spPr>
          <a:xfrm>
            <a:off x="1077595" y="2805430"/>
            <a:ext cx="20368895" cy="8930005"/>
          </a:xfrm>
          <a:prstGeom prst="rect">
            <a:avLst/>
          </a:prstGeom>
        </p:spPr>
      </p:pic>
      <p:sp>
        <p:nvSpPr>
          <p:cNvPr id="9" name="矩形 8"/>
          <p:cNvSpPr/>
          <p:nvPr/>
        </p:nvSpPr>
        <p:spPr>
          <a:xfrm>
            <a:off x="1579245" y="2811780"/>
            <a:ext cx="2334260" cy="125095"/>
          </a:xfrm>
          <a:prstGeom prst="rect">
            <a:avLst/>
          </a:prstGeom>
          <a:solidFill>
            <a:srgbClr val="CBD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4068" y="-14054"/>
            <a:ext cx="22552620" cy="12674043"/>
          </a:xfrm>
          <a:prstGeom prst="rect">
            <a:avLst/>
          </a:prstGeom>
        </p:spPr>
      </p:pic>
      <p:pic>
        <p:nvPicPr>
          <p:cNvPr id="3" name="Image 1" descr="preencoded.png"/>
          <p:cNvPicPr>
            <a:picLocks noChangeAspect="1"/>
          </p:cNvPicPr>
          <p:nvPr/>
        </p:nvPicPr>
        <p:blipFill>
          <a:blip r:embed="rId2"/>
          <a:stretch>
            <a:fillRect/>
          </a:stretch>
        </p:blipFill>
        <p:spPr>
          <a:xfrm>
            <a:off x="-14066" y="-13738"/>
            <a:ext cx="12948931" cy="12682670"/>
          </a:xfrm>
          <a:prstGeom prst="rect">
            <a:avLst/>
          </a:prstGeom>
        </p:spPr>
      </p:pic>
      <p:pic>
        <p:nvPicPr>
          <p:cNvPr id="4" name="Image 2" descr="preencoded.png"/>
          <p:cNvPicPr>
            <a:picLocks noChangeAspect="1"/>
          </p:cNvPicPr>
          <p:nvPr/>
        </p:nvPicPr>
        <p:blipFill>
          <a:blip r:embed="rId3"/>
          <a:stretch>
            <a:fillRect/>
          </a:stretch>
        </p:blipFill>
        <p:spPr>
          <a:xfrm>
            <a:off x="928468" y="1012874"/>
            <a:ext cx="98474" cy="1097280"/>
          </a:xfrm>
          <a:prstGeom prst="rect">
            <a:avLst/>
          </a:prstGeom>
        </p:spPr>
      </p:pic>
      <p:sp>
        <p:nvSpPr>
          <p:cNvPr id="5" name="Text 0"/>
          <p:cNvSpPr/>
          <p:nvPr/>
        </p:nvSpPr>
        <p:spPr>
          <a:xfrm>
            <a:off x="1294228" y="815926"/>
            <a:ext cx="3974525" cy="1012874"/>
          </a:xfrm>
          <a:prstGeom prst="rect">
            <a:avLst/>
          </a:prstGeom>
          <a:noFill/>
        </p:spPr>
        <p:txBody>
          <a:bodyPr wrap="square" rtlCol="0" anchor="ctr"/>
          <a:lstStyle/>
          <a:p>
            <a:pPr marL="0" indent="0" algn="l">
              <a:buNone/>
            </a:pPr>
            <a:r>
              <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2. 2 指标对比</a:t>
            </a:r>
            <a:endPar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6" name="Text 1"/>
          <p:cNvSpPr/>
          <p:nvPr/>
        </p:nvSpPr>
        <p:spPr>
          <a:xfrm>
            <a:off x="1294228" y="1814732"/>
            <a:ext cx="1325535" cy="337625"/>
          </a:xfrm>
          <a:prstGeom prst="rect">
            <a:avLst/>
          </a:prstGeom>
          <a:noFill/>
        </p:spPr>
        <p:txBody>
          <a:bodyPr wrap="square" rtlCol="0" anchor="ctr"/>
          <a:lstStyle/>
          <a:p>
            <a:pPr marL="0" indent="0" algn="l">
              <a:buNone/>
            </a:pPr>
            <a:r>
              <a:rPr lang="en-US" sz="1600" dirty="0">
                <a:solidFill>
                  <a:srgbClr val="DCDEE0"/>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1600" dirty="0">
              <a:solidFill>
                <a:srgbClr val="DCDEE0"/>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pic>
        <p:nvPicPr>
          <p:cNvPr id="9" name="Image 3" descr="/Users/x/立方Work/衢州报告介绍-导出.png衢州报告介绍-导出"/>
          <p:cNvPicPr>
            <a:picLocks noChangeAspect="1"/>
          </p:cNvPicPr>
          <p:nvPr/>
        </p:nvPicPr>
        <p:blipFill>
          <a:blip r:embed="rId4"/>
          <a:srcRect t="5797" b="5608"/>
          <a:stretch>
            <a:fillRect/>
          </a:stretch>
        </p:blipFill>
        <p:spPr>
          <a:xfrm>
            <a:off x="1077595" y="2807335"/>
            <a:ext cx="20368895" cy="7714615"/>
          </a:xfrm>
          <a:prstGeom prst="rect">
            <a:avLst/>
          </a:prstGeom>
        </p:spPr>
      </p:pic>
      <p:sp>
        <p:nvSpPr>
          <p:cNvPr id="10" name="矩形 9"/>
          <p:cNvSpPr/>
          <p:nvPr/>
        </p:nvSpPr>
        <p:spPr>
          <a:xfrm>
            <a:off x="1579245" y="2811780"/>
            <a:ext cx="2334260" cy="125095"/>
          </a:xfrm>
          <a:prstGeom prst="rect">
            <a:avLst/>
          </a:prstGeom>
          <a:solidFill>
            <a:srgbClr val="CBD9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F285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rcRect/>
          <a:stretch>
            <a:fillRect/>
          </a:stretch>
        </p:blipFill>
        <p:spPr>
          <a:xfrm>
            <a:off x="-10795" y="-51435"/>
            <a:ext cx="22534880" cy="12745720"/>
          </a:xfrm>
          <a:prstGeom prst="rect">
            <a:avLst/>
          </a:prstGeom>
        </p:spPr>
      </p:pic>
      <p:pic>
        <p:nvPicPr>
          <p:cNvPr id="3" name="Image 1" descr="preencoded.png"/>
          <p:cNvPicPr>
            <a:picLocks noChangeAspect="1"/>
          </p:cNvPicPr>
          <p:nvPr/>
        </p:nvPicPr>
        <p:blipFill>
          <a:blip r:embed="rId2"/>
          <a:stretch>
            <a:fillRect/>
          </a:stretch>
        </p:blipFill>
        <p:spPr>
          <a:xfrm>
            <a:off x="-14069" y="8787355"/>
            <a:ext cx="22536444" cy="3873382"/>
          </a:xfrm>
          <a:prstGeom prst="rect">
            <a:avLst/>
          </a:prstGeom>
        </p:spPr>
      </p:pic>
      <p:pic>
        <p:nvPicPr>
          <p:cNvPr id="4" name="Image 2" descr="preencoded.png"/>
          <p:cNvPicPr>
            <a:picLocks noChangeAspect="1"/>
          </p:cNvPicPr>
          <p:nvPr/>
        </p:nvPicPr>
        <p:blipFill>
          <a:blip r:embed="rId3"/>
          <a:stretch>
            <a:fillRect/>
          </a:stretch>
        </p:blipFill>
        <p:spPr>
          <a:xfrm>
            <a:off x="1885071" y="11127544"/>
            <a:ext cx="1927274" cy="56271"/>
          </a:xfrm>
          <a:prstGeom prst="rect">
            <a:avLst/>
          </a:prstGeom>
        </p:spPr>
      </p:pic>
      <p:sp>
        <p:nvSpPr>
          <p:cNvPr id="5" name="Text 0"/>
          <p:cNvSpPr/>
          <p:nvPr/>
        </p:nvSpPr>
        <p:spPr>
          <a:xfrm>
            <a:off x="815926" y="815926"/>
            <a:ext cx="1376447" cy="337625"/>
          </a:xfrm>
          <a:prstGeom prst="rect">
            <a:avLst/>
          </a:prstGeom>
          <a:noFill/>
        </p:spPr>
        <p:txBody>
          <a:bodyPr wrap="square" rtlCol="0" anchor="ctr"/>
          <a:lstStyle/>
          <a:p>
            <a:pPr marL="0" indent="0" algn="l">
              <a:buNone/>
            </a:pPr>
            <a:r>
              <a:rPr lang="en-US" sz="2000" dirty="0">
                <a:solidFill>
                  <a:srgbClr val="FFFFFF"/>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2000" dirty="0">
              <a:latin typeface="Source Han Sans SC Regular" panose="020B0500000000000000" charset="-122"/>
              <a:ea typeface="Source Han Sans SC Regular" panose="020B0500000000000000" charset="-122"/>
            </a:endParaRPr>
          </a:p>
        </p:txBody>
      </p:sp>
      <p:sp>
        <p:nvSpPr>
          <p:cNvPr id="6" name="Text 1"/>
          <p:cNvSpPr/>
          <p:nvPr/>
        </p:nvSpPr>
        <p:spPr>
          <a:xfrm>
            <a:off x="1899139" y="9481625"/>
            <a:ext cx="5172749" cy="1519311"/>
          </a:xfrm>
          <a:prstGeom prst="rect">
            <a:avLst/>
          </a:prstGeom>
          <a:noFill/>
        </p:spPr>
        <p:txBody>
          <a:bodyPr wrap="square" rtlCol="0" anchor="ctr"/>
          <a:lstStyle/>
          <a:p>
            <a:pPr marL="0" indent="0" algn="l">
              <a:buNone/>
            </a:pPr>
            <a:r>
              <a:rPr lang="en-US" sz="72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3. </a:t>
            </a:r>
            <a:r>
              <a:rPr lang="zh-CN" altLang="en-US" sz="72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数据</a:t>
            </a:r>
            <a:r>
              <a:rPr lang="en-US" sz="72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服务</a:t>
            </a:r>
            <a:endParaRPr lang="en-US" sz="7200" b="1" dirty="0">
              <a:latin typeface="Source Han Sans SC Bold" panose="020B0500000000000000" charset="-122"/>
              <a:ea typeface="Source Han Sans SC Bold" panose="020B0500000000000000" charset="-122"/>
              <a:cs typeface="Source Han Sans SC Bold" panose="020B0500000000000000"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4067" y="-14068"/>
            <a:ext cx="22536447" cy="12689058"/>
          </a:xfrm>
          <a:prstGeom prst="rect">
            <a:avLst/>
          </a:prstGeom>
        </p:spPr>
      </p:pic>
      <p:pic>
        <p:nvPicPr>
          <p:cNvPr id="3" name="Image 1" descr="preencoded.png"/>
          <p:cNvPicPr>
            <a:picLocks noChangeAspect="1"/>
          </p:cNvPicPr>
          <p:nvPr/>
        </p:nvPicPr>
        <p:blipFill>
          <a:blip r:embed="rId2"/>
          <a:stretch>
            <a:fillRect/>
          </a:stretch>
        </p:blipFill>
        <p:spPr>
          <a:xfrm>
            <a:off x="11660818" y="1012874"/>
            <a:ext cx="98474" cy="1097280"/>
          </a:xfrm>
          <a:prstGeom prst="rect">
            <a:avLst/>
          </a:prstGeom>
        </p:spPr>
      </p:pic>
      <p:sp>
        <p:nvSpPr>
          <p:cNvPr id="4" name="Text 0"/>
          <p:cNvSpPr/>
          <p:nvPr/>
        </p:nvSpPr>
        <p:spPr>
          <a:xfrm>
            <a:off x="12026579" y="890798"/>
            <a:ext cx="5849020" cy="1012874"/>
          </a:xfrm>
          <a:prstGeom prst="rect">
            <a:avLst/>
          </a:prstGeom>
          <a:noFill/>
        </p:spPr>
        <p:txBody>
          <a:bodyPr wrap="square" rtlCol="0" anchor="ctr"/>
          <a:lstStyle/>
          <a:p>
            <a:pPr marL="0" indent="0" algn="l">
              <a:buNone/>
            </a:pPr>
            <a:r>
              <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3.1 全省信用分查询</a:t>
            </a:r>
            <a:endPar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5" name="Text 1"/>
          <p:cNvSpPr/>
          <p:nvPr/>
        </p:nvSpPr>
        <p:spPr>
          <a:xfrm>
            <a:off x="12039209" y="4178104"/>
            <a:ext cx="4944996"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全省信用数据来源</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6" name="Text 2"/>
          <p:cNvSpPr/>
          <p:nvPr/>
        </p:nvSpPr>
        <p:spPr>
          <a:xfrm>
            <a:off x="12039209" y="5429951"/>
            <a:ext cx="4438559"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支持企业名搜索</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7" name="Text 3"/>
          <p:cNvSpPr/>
          <p:nvPr/>
        </p:nvSpPr>
        <p:spPr>
          <a:xfrm>
            <a:off x="12039209" y="6652315"/>
            <a:ext cx="6970744"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可查询信用等级、信用得分</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8" name="Text 4"/>
          <p:cNvSpPr/>
          <p:nvPr/>
        </p:nvSpPr>
        <p:spPr>
          <a:xfrm>
            <a:off x="12026265" y="1814830"/>
            <a:ext cx="3682365" cy="337820"/>
          </a:xfrm>
          <a:prstGeom prst="rect">
            <a:avLst/>
          </a:prstGeom>
          <a:noFill/>
        </p:spPr>
        <p:txBody>
          <a:bodyPr wrap="square" rtlCol="0" anchor="ctr"/>
          <a:lstStyle/>
          <a:p>
            <a:pPr marL="0" indent="0" algn="l">
              <a:buNone/>
            </a:pPr>
            <a:r>
              <a:rPr 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rPr>
              <a:t>浙江省信用分查询</a:t>
            </a:r>
            <a:endParaRPr 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endParaRPr>
          </a:p>
        </p:txBody>
      </p:sp>
      <p:pic>
        <p:nvPicPr>
          <p:cNvPr id="9" name="Image 2" descr="preencoded.png"/>
          <p:cNvPicPr>
            <a:picLocks noChangeAspect="1"/>
          </p:cNvPicPr>
          <p:nvPr/>
        </p:nvPicPr>
        <p:blipFill>
          <a:blip r:embed="rId3"/>
          <a:srcRect/>
          <a:stretch>
            <a:fillRect/>
          </a:stretch>
        </p:blipFill>
        <p:spPr>
          <a:xfrm>
            <a:off x="-74930" y="-50800"/>
            <a:ext cx="10987405" cy="12756515"/>
          </a:xfrm>
          <a:prstGeom prst="rect">
            <a:avLst/>
          </a:prstGeom>
        </p:spPr>
      </p:pic>
      <p:pic>
        <p:nvPicPr>
          <p:cNvPr id="10" name="Image 3" descr="preencoded.png"/>
          <p:cNvPicPr>
            <a:picLocks noChangeAspect="1"/>
          </p:cNvPicPr>
          <p:nvPr/>
        </p:nvPicPr>
        <p:blipFill>
          <a:blip r:embed="rId4"/>
          <a:stretch>
            <a:fillRect/>
          </a:stretch>
        </p:blipFill>
        <p:spPr>
          <a:xfrm>
            <a:off x="-78877" y="-31433"/>
            <a:ext cx="10984340" cy="12706423"/>
          </a:xfrm>
          <a:prstGeom prst="rect">
            <a:avLst/>
          </a:prstGeom>
        </p:spPr>
      </p:pic>
      <p:pic>
        <p:nvPicPr>
          <p:cNvPr id="11" name="Image 4" descr="/Users/x/立方Work/131692256731_.pic.jpg131692256731_.pic"/>
          <p:cNvPicPr>
            <a:picLocks noChangeAspect="1"/>
          </p:cNvPicPr>
          <p:nvPr/>
        </p:nvPicPr>
        <p:blipFill>
          <a:blip r:embed="rId5"/>
          <a:srcRect/>
          <a:stretch>
            <a:fillRect/>
          </a:stretch>
        </p:blipFill>
        <p:spPr>
          <a:xfrm>
            <a:off x="2966003" y="1067869"/>
            <a:ext cx="4894580" cy="10591800"/>
          </a:xfrm>
          <a:prstGeom prst="rect">
            <a:avLst/>
          </a:prstGeom>
        </p:spPr>
      </p:pic>
      <p:pic>
        <p:nvPicPr>
          <p:cNvPr id="12" name="Image 5" descr="preencoded.png"/>
          <p:cNvPicPr>
            <a:picLocks noChangeAspect="1"/>
          </p:cNvPicPr>
          <p:nvPr/>
        </p:nvPicPr>
        <p:blipFill>
          <a:blip r:embed="rId6"/>
          <a:stretch>
            <a:fillRect/>
          </a:stretch>
        </p:blipFill>
        <p:spPr>
          <a:xfrm>
            <a:off x="2217600" y="336416"/>
            <a:ext cx="6391386" cy="12054680"/>
          </a:xfrm>
          <a:prstGeom prst="rect">
            <a:avLst/>
          </a:prstGeom>
        </p:spPr>
      </p:pic>
      <p:cxnSp>
        <p:nvCxnSpPr>
          <p:cNvPr id="23" name="直接连接符 22"/>
          <p:cNvCxnSpPr/>
          <p:nvPr/>
        </p:nvCxnSpPr>
        <p:spPr>
          <a:xfrm>
            <a:off x="15513050" y="11742420"/>
            <a:ext cx="7009130" cy="0"/>
          </a:xfrm>
          <a:prstGeom prst="line">
            <a:avLst/>
          </a:prstGeom>
          <a:ln w="28575" cmpd="sng">
            <a:solidFill>
              <a:srgbClr val="248EF7"/>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28042" y="-14068"/>
            <a:ext cx="22536444" cy="12689058"/>
          </a:xfrm>
          <a:prstGeom prst="rect">
            <a:avLst/>
          </a:prstGeom>
        </p:spPr>
      </p:pic>
      <p:pic>
        <p:nvPicPr>
          <p:cNvPr id="3" name="Image 1" descr="preencoded.png"/>
          <p:cNvPicPr>
            <a:picLocks noChangeAspect="1"/>
          </p:cNvPicPr>
          <p:nvPr/>
        </p:nvPicPr>
        <p:blipFill>
          <a:blip r:embed="rId2"/>
          <a:srcRect/>
          <a:stretch>
            <a:fillRect/>
          </a:stretch>
        </p:blipFill>
        <p:spPr>
          <a:xfrm>
            <a:off x="11660505" y="-15875"/>
            <a:ext cx="10996295" cy="12706985"/>
          </a:xfrm>
          <a:prstGeom prst="rect">
            <a:avLst/>
          </a:prstGeom>
        </p:spPr>
      </p:pic>
      <p:pic>
        <p:nvPicPr>
          <p:cNvPr id="4" name="Image 2" descr="preencoded.png"/>
          <p:cNvPicPr>
            <a:picLocks noChangeAspect="1"/>
          </p:cNvPicPr>
          <p:nvPr/>
        </p:nvPicPr>
        <p:blipFill>
          <a:blip r:embed="rId3"/>
          <a:stretch>
            <a:fillRect/>
          </a:stretch>
        </p:blipFill>
        <p:spPr>
          <a:xfrm>
            <a:off x="11668028" y="-26624"/>
            <a:ext cx="10984343" cy="12706423"/>
          </a:xfrm>
          <a:prstGeom prst="rect">
            <a:avLst/>
          </a:prstGeom>
        </p:spPr>
      </p:pic>
      <p:sp>
        <p:nvSpPr>
          <p:cNvPr id="5" name="Text 0"/>
          <p:cNvSpPr/>
          <p:nvPr/>
        </p:nvSpPr>
        <p:spPr>
          <a:xfrm>
            <a:off x="1542969" y="907366"/>
            <a:ext cx="6524270" cy="1012874"/>
          </a:xfrm>
          <a:prstGeom prst="rect">
            <a:avLst/>
          </a:prstGeom>
          <a:noFill/>
        </p:spPr>
        <p:txBody>
          <a:bodyPr wrap="square" rtlCol="0" anchor="ctr"/>
          <a:lstStyle/>
          <a:p>
            <a:pPr marL="0" indent="0" algn="l">
              <a:buNone/>
            </a:pPr>
            <a:r>
              <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3.2 企业不良信息查询</a:t>
            </a:r>
            <a:endPar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pic>
        <p:nvPicPr>
          <p:cNvPr id="6" name="Image 3" descr="preencoded.png"/>
          <p:cNvPicPr>
            <a:picLocks noChangeAspect="1"/>
          </p:cNvPicPr>
          <p:nvPr/>
        </p:nvPicPr>
        <p:blipFill>
          <a:blip r:embed="rId4"/>
          <a:stretch>
            <a:fillRect/>
          </a:stretch>
        </p:blipFill>
        <p:spPr>
          <a:xfrm>
            <a:off x="1177209" y="1012874"/>
            <a:ext cx="98474" cy="1097280"/>
          </a:xfrm>
          <a:prstGeom prst="rect">
            <a:avLst/>
          </a:prstGeom>
        </p:spPr>
      </p:pic>
      <p:sp>
        <p:nvSpPr>
          <p:cNvPr id="7" name="Text 1"/>
          <p:cNvSpPr/>
          <p:nvPr/>
        </p:nvSpPr>
        <p:spPr>
          <a:xfrm>
            <a:off x="1543050" y="1814830"/>
            <a:ext cx="3213735" cy="337820"/>
          </a:xfrm>
          <a:prstGeom prst="rect">
            <a:avLst/>
          </a:prstGeom>
          <a:noFill/>
        </p:spPr>
        <p:txBody>
          <a:bodyPr wrap="square" rtlCol="0" anchor="ctr"/>
          <a:lstStyle/>
          <a:p>
            <a:pPr marL="0" indent="0" algn="l">
              <a:buNone/>
            </a:pPr>
            <a:r>
              <a:rPr 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rPr>
              <a:t>全国不良信息查询</a:t>
            </a:r>
            <a:endParaRPr 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8" name="Text 2"/>
          <p:cNvSpPr/>
          <p:nvPr/>
        </p:nvSpPr>
        <p:spPr>
          <a:xfrm>
            <a:off x="1777949" y="4156673"/>
            <a:ext cx="4944996"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全国不良数据来源</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9" name="Text 3"/>
          <p:cNvSpPr/>
          <p:nvPr/>
        </p:nvSpPr>
        <p:spPr>
          <a:xfrm>
            <a:off x="1777949" y="5408519"/>
            <a:ext cx="7983618"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支持企业名、不良事项名称搜索</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10" name="Text 4"/>
          <p:cNvSpPr/>
          <p:nvPr/>
        </p:nvSpPr>
        <p:spPr>
          <a:xfrm>
            <a:off x="1777949" y="6630884"/>
            <a:ext cx="7477181"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轻松查看不良详情、诚信快照</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pic>
        <p:nvPicPr>
          <p:cNvPr id="11" name="Image 4" descr="/Users/x/立方Work/141692256732_.pic 1.jpg141692256732_.pic 1"/>
          <p:cNvPicPr>
            <a:picLocks noChangeAspect="1"/>
          </p:cNvPicPr>
          <p:nvPr/>
        </p:nvPicPr>
        <p:blipFill>
          <a:blip r:embed="rId5"/>
          <a:srcRect/>
          <a:stretch>
            <a:fillRect/>
          </a:stretch>
        </p:blipFill>
        <p:spPr>
          <a:xfrm>
            <a:off x="14644637" y="1067869"/>
            <a:ext cx="4893945" cy="10591800"/>
          </a:xfrm>
          <a:prstGeom prst="rect">
            <a:avLst/>
          </a:prstGeom>
        </p:spPr>
      </p:pic>
      <p:pic>
        <p:nvPicPr>
          <p:cNvPr id="12" name="Image 5" descr="preencoded.png"/>
          <p:cNvPicPr>
            <a:picLocks noChangeAspect="1"/>
          </p:cNvPicPr>
          <p:nvPr/>
        </p:nvPicPr>
        <p:blipFill>
          <a:blip r:embed="rId6"/>
          <a:stretch>
            <a:fillRect/>
          </a:stretch>
        </p:blipFill>
        <p:spPr>
          <a:xfrm>
            <a:off x="13895903" y="336416"/>
            <a:ext cx="6391386" cy="12054680"/>
          </a:xfrm>
          <a:prstGeom prst="rect">
            <a:avLst/>
          </a:prstGeom>
        </p:spPr>
      </p:pic>
      <p:cxnSp>
        <p:nvCxnSpPr>
          <p:cNvPr id="23" name="直接连接符 22"/>
          <p:cNvCxnSpPr/>
          <p:nvPr/>
        </p:nvCxnSpPr>
        <p:spPr>
          <a:xfrm>
            <a:off x="-8255" y="11742420"/>
            <a:ext cx="7009130" cy="0"/>
          </a:xfrm>
          <a:prstGeom prst="line">
            <a:avLst/>
          </a:prstGeom>
          <a:ln w="28575" cmpd="sng">
            <a:solidFill>
              <a:srgbClr val="248EF7"/>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37" y="5182"/>
            <a:ext cx="22536444" cy="12689058"/>
          </a:xfrm>
          <a:prstGeom prst="rect">
            <a:avLst/>
          </a:prstGeom>
        </p:spPr>
      </p:pic>
      <p:pic>
        <p:nvPicPr>
          <p:cNvPr id="3" name="Image 1" descr="preencoded.png"/>
          <p:cNvPicPr>
            <a:picLocks noChangeAspect="1"/>
          </p:cNvPicPr>
          <p:nvPr/>
        </p:nvPicPr>
        <p:blipFill>
          <a:blip r:embed="rId2"/>
          <a:srcRect/>
          <a:stretch>
            <a:fillRect/>
          </a:stretch>
        </p:blipFill>
        <p:spPr>
          <a:xfrm>
            <a:off x="0" y="635"/>
            <a:ext cx="15835630" cy="12698095"/>
          </a:xfrm>
          <a:prstGeom prst="rect">
            <a:avLst/>
          </a:prstGeom>
        </p:spPr>
      </p:pic>
      <p:pic>
        <p:nvPicPr>
          <p:cNvPr id="4" name="Image 2" descr="preencoded.png"/>
          <p:cNvPicPr>
            <a:picLocks noChangeAspect="1"/>
          </p:cNvPicPr>
          <p:nvPr/>
        </p:nvPicPr>
        <p:blipFill>
          <a:blip r:embed="rId3"/>
          <a:stretch>
            <a:fillRect/>
          </a:stretch>
        </p:blipFill>
        <p:spPr>
          <a:xfrm>
            <a:off x="0" y="-13335"/>
            <a:ext cx="15836265" cy="12706350"/>
          </a:xfrm>
          <a:prstGeom prst="rect">
            <a:avLst/>
          </a:prstGeom>
        </p:spPr>
      </p:pic>
      <p:sp>
        <p:nvSpPr>
          <p:cNvPr id="5" name="Text 0"/>
          <p:cNvSpPr/>
          <p:nvPr/>
        </p:nvSpPr>
        <p:spPr>
          <a:xfrm>
            <a:off x="16700638" y="907366"/>
            <a:ext cx="3823268" cy="1012874"/>
          </a:xfrm>
          <a:prstGeom prst="rect">
            <a:avLst/>
          </a:prstGeom>
          <a:noFill/>
        </p:spPr>
        <p:txBody>
          <a:bodyPr wrap="square" rtlCol="0" anchor="ctr"/>
          <a:lstStyle/>
          <a:p>
            <a:pPr marL="0" indent="0" algn="l">
              <a:buNone/>
            </a:pPr>
            <a:r>
              <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3.3 </a:t>
            </a:r>
            <a:r>
              <a:rPr lang="zh-CN" alt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投标</a:t>
            </a:r>
            <a:r>
              <a:rPr lang="zh-CN" alt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记录</a:t>
            </a:r>
            <a:endParaRPr lang="zh-CN" alt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pic>
        <p:nvPicPr>
          <p:cNvPr id="6" name="Image 3" descr="preencoded.png"/>
          <p:cNvPicPr>
            <a:picLocks noChangeAspect="1"/>
          </p:cNvPicPr>
          <p:nvPr/>
        </p:nvPicPr>
        <p:blipFill>
          <a:blip r:embed="rId4"/>
          <a:stretch>
            <a:fillRect/>
          </a:stretch>
        </p:blipFill>
        <p:spPr>
          <a:xfrm>
            <a:off x="16334724" y="1012874"/>
            <a:ext cx="98474" cy="1097280"/>
          </a:xfrm>
          <a:prstGeom prst="rect">
            <a:avLst/>
          </a:prstGeom>
        </p:spPr>
      </p:pic>
      <p:sp>
        <p:nvSpPr>
          <p:cNvPr id="7" name="Text 1"/>
          <p:cNvSpPr/>
          <p:nvPr/>
        </p:nvSpPr>
        <p:spPr>
          <a:xfrm>
            <a:off x="16700500" y="1814830"/>
            <a:ext cx="4677410" cy="337820"/>
          </a:xfrm>
          <a:prstGeom prst="rect">
            <a:avLst/>
          </a:prstGeom>
          <a:noFill/>
        </p:spPr>
        <p:txBody>
          <a:bodyPr wrap="square" rtlCol="0" anchor="ctr"/>
          <a:lstStyle/>
          <a:p>
            <a:pPr marL="0" indent="0" algn="l">
              <a:buNone/>
            </a:pPr>
            <a:r>
              <a:rPr lang="zh-CN" alt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rPr>
              <a:t>近</a:t>
            </a:r>
            <a:r>
              <a:rPr lang="en-US" altLang="zh-CN"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rPr>
              <a:t>3</a:t>
            </a:r>
            <a:r>
              <a:rPr lang="zh-CN" alt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rPr>
              <a:t>年浙江省内</a:t>
            </a:r>
            <a:r>
              <a:rPr lang="zh-CN" alt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rPr>
              <a:t>投标记录</a:t>
            </a:r>
            <a:endParaRPr lang="zh-CN" alt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endParaRPr>
          </a:p>
        </p:txBody>
      </p:sp>
      <p:pic>
        <p:nvPicPr>
          <p:cNvPr id="16" name="图片 15" descr="/Users/x/立方Work/231692605776_.pic.jpg231692605776_.pic"/>
          <p:cNvPicPr>
            <a:picLocks noChangeAspect="1"/>
          </p:cNvPicPr>
          <p:nvPr/>
        </p:nvPicPr>
        <p:blipFill>
          <a:blip r:embed="rId5"/>
          <a:srcRect/>
          <a:stretch>
            <a:fillRect/>
          </a:stretch>
        </p:blipFill>
        <p:spPr>
          <a:xfrm>
            <a:off x="6264910" y="1080453"/>
            <a:ext cx="4877435" cy="10554970"/>
          </a:xfrm>
          <a:prstGeom prst="rect">
            <a:avLst/>
          </a:prstGeom>
        </p:spPr>
      </p:pic>
      <p:pic>
        <p:nvPicPr>
          <p:cNvPr id="9" name="Image 5" descr="preencoded.png"/>
          <p:cNvPicPr>
            <a:picLocks noChangeAspect="1"/>
          </p:cNvPicPr>
          <p:nvPr/>
        </p:nvPicPr>
        <p:blipFill>
          <a:blip r:embed="rId6"/>
          <a:stretch>
            <a:fillRect/>
          </a:stretch>
        </p:blipFill>
        <p:spPr>
          <a:xfrm>
            <a:off x="5508275" y="312286"/>
            <a:ext cx="6391386" cy="12054680"/>
          </a:xfrm>
          <a:prstGeom prst="rect">
            <a:avLst/>
          </a:prstGeom>
        </p:spPr>
      </p:pic>
      <p:pic>
        <p:nvPicPr>
          <p:cNvPr id="15" name="图片 14" descr="/Users/x/立方Work/241692605857_.pic_hd.jpg241692605857_.pic_hd"/>
          <p:cNvPicPr>
            <a:picLocks noChangeAspect="1"/>
          </p:cNvPicPr>
          <p:nvPr/>
        </p:nvPicPr>
        <p:blipFill>
          <a:blip r:embed="rId7"/>
          <a:srcRect/>
          <a:stretch>
            <a:fillRect/>
          </a:stretch>
        </p:blipFill>
        <p:spPr>
          <a:xfrm>
            <a:off x="598488" y="1075373"/>
            <a:ext cx="4874260" cy="10547985"/>
          </a:xfrm>
          <a:prstGeom prst="rect">
            <a:avLst/>
          </a:prstGeom>
        </p:spPr>
      </p:pic>
      <p:pic>
        <p:nvPicPr>
          <p:cNvPr id="11" name="Image 7" descr="preencoded.png"/>
          <p:cNvPicPr>
            <a:picLocks noChangeAspect="1"/>
          </p:cNvPicPr>
          <p:nvPr/>
        </p:nvPicPr>
        <p:blipFill>
          <a:blip r:embed="rId8"/>
          <a:stretch>
            <a:fillRect/>
          </a:stretch>
        </p:blipFill>
        <p:spPr>
          <a:xfrm>
            <a:off x="-160169" y="303115"/>
            <a:ext cx="6391387" cy="12054680"/>
          </a:xfrm>
          <a:prstGeom prst="rect">
            <a:avLst/>
          </a:prstGeom>
        </p:spPr>
      </p:pic>
      <p:sp>
        <p:nvSpPr>
          <p:cNvPr id="12" name="Text 2"/>
          <p:cNvSpPr/>
          <p:nvPr/>
        </p:nvSpPr>
        <p:spPr>
          <a:xfrm>
            <a:off x="16532225" y="4178300"/>
            <a:ext cx="5671820" cy="759460"/>
          </a:xfrm>
          <a:prstGeom prst="rect">
            <a:avLst/>
          </a:prstGeom>
          <a:noFill/>
        </p:spPr>
        <p:txBody>
          <a:bodyPr wrap="square" rtlCol="0" anchor="ctr"/>
          <a:lstStyle/>
          <a:p>
            <a:pPr marL="0" indent="0" algn="l">
              <a:buNone/>
            </a:pPr>
            <a:r>
              <a:rPr lang="zh-CN" alt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sym typeface="+mn-ea"/>
              </a:rPr>
              <a:t>近</a:t>
            </a:r>
            <a:r>
              <a:rPr lang="en-US" altLang="zh-CN"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sym typeface="+mn-ea"/>
              </a:rPr>
              <a:t>3</a:t>
            </a:r>
            <a:r>
              <a:rPr lang="zh-CN" alt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sym typeface="+mn-ea"/>
              </a:rPr>
              <a:t>年浙江省内投标记录</a:t>
            </a:r>
            <a:endParaRPr lang="zh-CN" alt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sym typeface="+mn-ea"/>
            </a:endParaRPr>
          </a:p>
        </p:txBody>
      </p:sp>
      <p:cxnSp>
        <p:nvCxnSpPr>
          <p:cNvPr id="23" name="直接连接符 22"/>
          <p:cNvCxnSpPr/>
          <p:nvPr/>
        </p:nvCxnSpPr>
        <p:spPr>
          <a:xfrm>
            <a:off x="18075275" y="11742420"/>
            <a:ext cx="4446905" cy="0"/>
          </a:xfrm>
          <a:prstGeom prst="line">
            <a:avLst/>
          </a:prstGeom>
          <a:ln w="28575" cmpd="sng">
            <a:solidFill>
              <a:srgbClr val="248EF7"/>
            </a:solidFill>
            <a:prstDash val="solid"/>
          </a:ln>
        </p:spPr>
        <p:style>
          <a:lnRef idx="1">
            <a:schemeClr val="accent1"/>
          </a:lnRef>
          <a:fillRef idx="0">
            <a:schemeClr val="accent1"/>
          </a:fillRef>
          <a:effectRef idx="0">
            <a:schemeClr val="accent1"/>
          </a:effectRef>
          <a:fontRef idx="minor">
            <a:schemeClr val="tx1"/>
          </a:fontRef>
        </p:style>
      </p:cxnSp>
      <p:sp>
        <p:nvSpPr>
          <p:cNvPr id="19" name="圆角矩形 18"/>
          <p:cNvSpPr/>
          <p:nvPr/>
        </p:nvSpPr>
        <p:spPr>
          <a:xfrm>
            <a:off x="6489700" y="3244215"/>
            <a:ext cx="4447540" cy="1951990"/>
          </a:xfrm>
          <a:prstGeom prst="roundRect">
            <a:avLst>
              <a:gd name="adj" fmla="val 4456"/>
            </a:avLst>
          </a:prstGeom>
          <a:noFill/>
          <a:ln>
            <a:solidFill>
              <a:srgbClr val="248EF7"/>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10" name="图片 9" descr="WechatIMG2083"/>
          <p:cNvPicPr>
            <a:picLocks noChangeAspect="1"/>
          </p:cNvPicPr>
          <p:nvPr/>
        </p:nvPicPr>
        <p:blipFill>
          <a:blip r:embed="rId9"/>
          <a:srcRect l="8049" t="13912" r="8809" b="2671"/>
          <a:stretch>
            <a:fillRect/>
          </a:stretch>
        </p:blipFill>
        <p:spPr>
          <a:xfrm>
            <a:off x="11704320" y="994093"/>
            <a:ext cx="3679825" cy="10691495"/>
          </a:xfrm>
          <a:prstGeom prst="rect">
            <a:avLst/>
          </a:prstGeom>
          <a:effectLst/>
        </p:spPr>
      </p:pic>
      <p:sp>
        <p:nvSpPr>
          <p:cNvPr id="18" name="直角三角形 17"/>
          <p:cNvSpPr/>
          <p:nvPr/>
        </p:nvSpPr>
        <p:spPr>
          <a:xfrm rot="900000" flipH="1">
            <a:off x="11214100" y="3959225"/>
            <a:ext cx="595630" cy="3759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37" y="5182"/>
            <a:ext cx="22536444" cy="12689058"/>
          </a:xfrm>
          <a:prstGeom prst="rect">
            <a:avLst/>
          </a:prstGeom>
        </p:spPr>
      </p:pic>
      <p:pic>
        <p:nvPicPr>
          <p:cNvPr id="3" name="Image 1" descr="preencoded.png"/>
          <p:cNvPicPr>
            <a:picLocks noChangeAspect="1"/>
          </p:cNvPicPr>
          <p:nvPr/>
        </p:nvPicPr>
        <p:blipFill>
          <a:blip r:embed="rId2"/>
          <a:srcRect/>
          <a:stretch>
            <a:fillRect/>
          </a:stretch>
        </p:blipFill>
        <p:spPr>
          <a:xfrm>
            <a:off x="-22860" y="635"/>
            <a:ext cx="13451205" cy="12698095"/>
          </a:xfrm>
          <a:prstGeom prst="rect">
            <a:avLst/>
          </a:prstGeom>
        </p:spPr>
      </p:pic>
      <p:pic>
        <p:nvPicPr>
          <p:cNvPr id="8" name="图片 7" descr="/Users/x/立方Work/201692581477_.pic.jpg201692581477_.pic"/>
          <p:cNvPicPr>
            <a:picLocks noChangeAspect="1"/>
          </p:cNvPicPr>
          <p:nvPr/>
        </p:nvPicPr>
        <p:blipFill>
          <a:blip r:embed="rId3"/>
          <a:srcRect/>
          <a:stretch>
            <a:fillRect/>
          </a:stretch>
        </p:blipFill>
        <p:spPr>
          <a:xfrm>
            <a:off x="7066280" y="1080453"/>
            <a:ext cx="4877435" cy="10554970"/>
          </a:xfrm>
          <a:prstGeom prst="rect">
            <a:avLst/>
          </a:prstGeom>
        </p:spPr>
      </p:pic>
      <p:pic>
        <p:nvPicPr>
          <p:cNvPr id="4" name="Image 2" descr="preencoded.png"/>
          <p:cNvPicPr>
            <a:picLocks noChangeAspect="1"/>
          </p:cNvPicPr>
          <p:nvPr/>
        </p:nvPicPr>
        <p:blipFill>
          <a:blip r:embed="rId4"/>
          <a:stretch>
            <a:fillRect/>
          </a:stretch>
        </p:blipFill>
        <p:spPr>
          <a:xfrm>
            <a:off x="-14068" y="5179"/>
            <a:ext cx="13442936" cy="12706410"/>
          </a:xfrm>
          <a:prstGeom prst="rect">
            <a:avLst/>
          </a:prstGeom>
        </p:spPr>
      </p:pic>
      <p:sp>
        <p:nvSpPr>
          <p:cNvPr id="5" name="Text 0"/>
          <p:cNvSpPr/>
          <p:nvPr/>
        </p:nvSpPr>
        <p:spPr>
          <a:xfrm>
            <a:off x="14384793" y="907366"/>
            <a:ext cx="3823268" cy="1012874"/>
          </a:xfrm>
          <a:prstGeom prst="rect">
            <a:avLst/>
          </a:prstGeom>
          <a:noFill/>
        </p:spPr>
        <p:txBody>
          <a:bodyPr wrap="square" rtlCol="0" anchor="ctr"/>
          <a:lstStyle/>
          <a:p>
            <a:pPr marL="0" indent="0" algn="l">
              <a:buNone/>
            </a:pPr>
            <a:r>
              <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3.4 业绩查询</a:t>
            </a:r>
            <a:endPar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pic>
        <p:nvPicPr>
          <p:cNvPr id="6" name="Image 3" descr="preencoded.png"/>
          <p:cNvPicPr>
            <a:picLocks noChangeAspect="1"/>
          </p:cNvPicPr>
          <p:nvPr/>
        </p:nvPicPr>
        <p:blipFill>
          <a:blip r:embed="rId5"/>
          <a:stretch>
            <a:fillRect/>
          </a:stretch>
        </p:blipFill>
        <p:spPr>
          <a:xfrm>
            <a:off x="14018879" y="1012874"/>
            <a:ext cx="98474" cy="1097280"/>
          </a:xfrm>
          <a:prstGeom prst="rect">
            <a:avLst/>
          </a:prstGeom>
        </p:spPr>
      </p:pic>
      <p:sp>
        <p:nvSpPr>
          <p:cNvPr id="7" name="Text 1"/>
          <p:cNvSpPr/>
          <p:nvPr/>
        </p:nvSpPr>
        <p:spPr>
          <a:xfrm>
            <a:off x="14384655" y="1814830"/>
            <a:ext cx="4677410" cy="337820"/>
          </a:xfrm>
          <a:prstGeom prst="rect">
            <a:avLst/>
          </a:prstGeom>
          <a:noFill/>
        </p:spPr>
        <p:txBody>
          <a:bodyPr wrap="square" rtlCol="0" anchor="ctr"/>
          <a:lstStyle/>
          <a:p>
            <a:pPr marL="0" indent="0" algn="l">
              <a:buNone/>
            </a:pPr>
            <a:r>
              <a:rPr lang="zh-CN" alt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rPr>
              <a:t>浙江</a:t>
            </a:r>
            <a:r>
              <a:rPr 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rPr>
              <a:t>省内各县市区招标评标中标信息</a:t>
            </a:r>
            <a:endParaRPr lang="en-US" sz="2000" b="1" dirty="0">
              <a:solidFill>
                <a:srgbClr val="313C74"/>
              </a:solidFill>
              <a:latin typeface="Source Han Sans SC Bold" panose="020B0500000000000000" charset="-122"/>
              <a:ea typeface="Source Han Sans SC Bold" panose="020B0500000000000000" charset="-122"/>
              <a:cs typeface="Source Han Sans CN" panose="020B0500000000000000" pitchFamily="34" charset="-120"/>
            </a:endParaRPr>
          </a:p>
        </p:txBody>
      </p:sp>
      <p:pic>
        <p:nvPicPr>
          <p:cNvPr id="16" name="图片 15" descr="/Users/x/立方Work/221692605775_.pic.jpg221692605775_.pic"/>
          <p:cNvPicPr>
            <a:picLocks noChangeAspect="1"/>
          </p:cNvPicPr>
          <p:nvPr/>
        </p:nvPicPr>
        <p:blipFill>
          <a:blip r:embed="rId6"/>
          <a:srcRect/>
          <a:stretch>
            <a:fillRect/>
          </a:stretch>
        </p:blipFill>
        <p:spPr>
          <a:xfrm>
            <a:off x="7070725" y="1079818"/>
            <a:ext cx="4877435" cy="10554970"/>
          </a:xfrm>
          <a:prstGeom prst="rect">
            <a:avLst/>
          </a:prstGeom>
        </p:spPr>
      </p:pic>
      <p:pic>
        <p:nvPicPr>
          <p:cNvPr id="9" name="Image 5" descr="preencoded.png"/>
          <p:cNvPicPr>
            <a:picLocks noChangeAspect="1"/>
          </p:cNvPicPr>
          <p:nvPr/>
        </p:nvPicPr>
        <p:blipFill>
          <a:blip r:embed="rId7"/>
          <a:stretch>
            <a:fillRect/>
          </a:stretch>
        </p:blipFill>
        <p:spPr>
          <a:xfrm>
            <a:off x="6309010" y="336416"/>
            <a:ext cx="6391386" cy="12054680"/>
          </a:xfrm>
          <a:prstGeom prst="rect">
            <a:avLst/>
          </a:prstGeom>
        </p:spPr>
      </p:pic>
      <p:pic>
        <p:nvPicPr>
          <p:cNvPr id="11" name="Image 7" descr="preencoded.png"/>
          <p:cNvPicPr>
            <a:picLocks noChangeAspect="1"/>
          </p:cNvPicPr>
          <p:nvPr/>
        </p:nvPicPr>
        <p:blipFill>
          <a:blip r:embed="rId8"/>
          <a:stretch>
            <a:fillRect/>
          </a:stretch>
        </p:blipFill>
        <p:spPr>
          <a:xfrm>
            <a:off x="229086" y="303115"/>
            <a:ext cx="6391387" cy="12054680"/>
          </a:xfrm>
          <a:prstGeom prst="rect">
            <a:avLst/>
          </a:prstGeom>
        </p:spPr>
      </p:pic>
      <p:pic>
        <p:nvPicPr>
          <p:cNvPr id="15" name="图片 14" descr="/Users/x/立方Work/241692605857_.pic_hd.jpg241692605857_.pic_hd"/>
          <p:cNvPicPr>
            <a:picLocks noChangeAspect="1"/>
          </p:cNvPicPr>
          <p:nvPr/>
        </p:nvPicPr>
        <p:blipFill>
          <a:blip r:embed="rId9"/>
          <a:srcRect/>
          <a:stretch>
            <a:fillRect/>
          </a:stretch>
        </p:blipFill>
        <p:spPr>
          <a:xfrm>
            <a:off x="987743" y="1075373"/>
            <a:ext cx="4874260" cy="10547985"/>
          </a:xfrm>
          <a:prstGeom prst="rect">
            <a:avLst/>
          </a:prstGeom>
        </p:spPr>
      </p:pic>
      <p:pic>
        <p:nvPicPr>
          <p:cNvPr id="10" name="Image 7" descr="preencoded.png"/>
          <p:cNvPicPr>
            <a:picLocks noChangeAspect="1"/>
          </p:cNvPicPr>
          <p:nvPr/>
        </p:nvPicPr>
        <p:blipFill>
          <a:blip r:embed="rId8"/>
          <a:stretch>
            <a:fillRect/>
          </a:stretch>
        </p:blipFill>
        <p:spPr>
          <a:xfrm>
            <a:off x="229086" y="303750"/>
            <a:ext cx="6391387" cy="12054680"/>
          </a:xfrm>
          <a:prstGeom prst="rect">
            <a:avLst/>
          </a:prstGeom>
        </p:spPr>
      </p:pic>
      <p:sp>
        <p:nvSpPr>
          <p:cNvPr id="12" name="Text 2"/>
          <p:cNvSpPr/>
          <p:nvPr/>
        </p:nvSpPr>
        <p:spPr>
          <a:xfrm>
            <a:off x="14463856" y="4178104"/>
            <a:ext cx="7983618"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省内各县市区招标评标中标信息</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13" name="Text 3"/>
          <p:cNvSpPr/>
          <p:nvPr/>
        </p:nvSpPr>
        <p:spPr>
          <a:xfrm>
            <a:off x="14463856" y="5429951"/>
            <a:ext cx="4944996"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根据企业精准查询</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14" name="Text 4"/>
          <p:cNvSpPr/>
          <p:nvPr/>
        </p:nvSpPr>
        <p:spPr>
          <a:xfrm>
            <a:off x="14463856" y="6652315"/>
            <a:ext cx="4944996" cy="759655"/>
          </a:xfrm>
          <a:prstGeom prst="rect">
            <a:avLst/>
          </a:prstGeom>
          <a:noFill/>
        </p:spPr>
        <p:txBody>
          <a:bodyPr wrap="square" rtlCol="0" anchor="ctr"/>
          <a:lstStyle/>
          <a:p>
            <a:pPr marL="571500" indent="-571500" algn="l">
              <a:buFont typeface="Wingdings" panose="05000000000000000000" charset="0"/>
              <a:buChar char=""/>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业绩情况一目了然</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cxnSp>
        <p:nvCxnSpPr>
          <p:cNvPr id="23" name="直接连接符 22"/>
          <p:cNvCxnSpPr/>
          <p:nvPr/>
        </p:nvCxnSpPr>
        <p:spPr>
          <a:xfrm>
            <a:off x="15513050" y="11742420"/>
            <a:ext cx="7009130" cy="0"/>
          </a:xfrm>
          <a:prstGeom prst="line">
            <a:avLst/>
          </a:prstGeom>
          <a:ln w="28575" cmpd="sng">
            <a:solidFill>
              <a:srgbClr val="248EF7"/>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4068" y="-14081"/>
            <a:ext cx="11282290" cy="12689058"/>
          </a:xfrm>
          <a:prstGeom prst="rect">
            <a:avLst/>
          </a:prstGeom>
        </p:spPr>
      </p:pic>
      <p:sp>
        <p:nvSpPr>
          <p:cNvPr id="3" name="Text 0"/>
          <p:cNvSpPr/>
          <p:nvPr/>
        </p:nvSpPr>
        <p:spPr>
          <a:xfrm>
            <a:off x="3777856" y="819278"/>
            <a:ext cx="3410015" cy="1012874"/>
          </a:xfrm>
          <a:prstGeom prst="rect">
            <a:avLst/>
          </a:prstGeom>
          <a:noFill/>
        </p:spPr>
        <p:txBody>
          <a:bodyPr wrap="square" rtlCol="0" anchor="ctr"/>
          <a:lstStyle/>
          <a:p>
            <a:pPr marL="0" indent="0" algn="ctr">
              <a:buNone/>
            </a:pPr>
            <a:r>
              <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rPr>
              <a:t>投标有我帮</a:t>
            </a:r>
            <a:endPar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4" name="Text 1"/>
          <p:cNvSpPr/>
          <p:nvPr/>
        </p:nvSpPr>
        <p:spPr>
          <a:xfrm>
            <a:off x="14999559" y="904138"/>
            <a:ext cx="3410015" cy="1012874"/>
          </a:xfrm>
          <a:prstGeom prst="rect">
            <a:avLst/>
          </a:prstGeom>
          <a:noFill/>
        </p:spPr>
        <p:txBody>
          <a:bodyPr wrap="square" rtlCol="0" anchor="ctr"/>
          <a:lstStyle/>
          <a:p>
            <a:pPr marL="0" indent="0" algn="ctr">
              <a:buNone/>
            </a:pPr>
            <a:r>
              <a:rPr lang="en-US" sz="4800" b="1" dirty="0">
                <a:solidFill>
                  <a:srgbClr val="248EF7"/>
                </a:solidFill>
                <a:latin typeface="Source Han Sans SC Bold" panose="020B0500000000000000" charset="-122"/>
                <a:ea typeface="Source Han Sans SC Bold" panose="020B0500000000000000" charset="-122"/>
                <a:cs typeface="Source Han Sans CN" panose="020B0500000000000000" pitchFamily="34" charset="-120"/>
              </a:rPr>
              <a:t>中标有好方</a:t>
            </a:r>
            <a:endParaRPr lang="en-US" sz="4800" b="1" dirty="0">
              <a:solidFill>
                <a:srgbClr val="248EF7"/>
              </a:solidFill>
              <a:latin typeface="Source Han Sans SC Bold" panose="020B0500000000000000" charset="-122"/>
              <a:ea typeface="Source Han Sans SC Bold" panose="020B0500000000000000" charset="-122"/>
              <a:cs typeface="Source Han Sans CN" panose="020B0500000000000000" pitchFamily="34" charset="-120"/>
            </a:endParaRPr>
          </a:p>
        </p:txBody>
      </p:sp>
      <p:pic>
        <p:nvPicPr>
          <p:cNvPr id="5" name="Image 1" descr="preencoded.png"/>
          <p:cNvPicPr>
            <a:picLocks noChangeAspect="1"/>
          </p:cNvPicPr>
          <p:nvPr/>
        </p:nvPicPr>
        <p:blipFill>
          <a:blip r:embed="rId2"/>
          <a:srcRect/>
          <a:stretch>
            <a:fillRect/>
          </a:stretch>
        </p:blipFill>
        <p:spPr>
          <a:xfrm>
            <a:off x="-13970" y="3356610"/>
            <a:ext cx="9652000" cy="9334500"/>
          </a:xfrm>
          <a:prstGeom prst="rect">
            <a:avLst/>
          </a:prstGeom>
        </p:spPr>
      </p:pic>
      <p:pic>
        <p:nvPicPr>
          <p:cNvPr id="6" name="Image 2" descr="preencoded.png"/>
          <p:cNvPicPr>
            <a:picLocks noChangeAspect="1"/>
          </p:cNvPicPr>
          <p:nvPr/>
        </p:nvPicPr>
        <p:blipFill>
          <a:blip r:embed="rId3"/>
          <a:stretch>
            <a:fillRect/>
          </a:stretch>
        </p:blipFill>
        <p:spPr>
          <a:xfrm>
            <a:off x="14116112" y="2588455"/>
            <a:ext cx="5176911" cy="7596554"/>
          </a:xfrm>
          <a:prstGeom prst="rect">
            <a:avLst/>
          </a:prstGeom>
        </p:spPr>
      </p:pic>
      <p:pic>
        <p:nvPicPr>
          <p:cNvPr id="7" name="Image 3" descr="preencoded.png"/>
          <p:cNvPicPr>
            <a:picLocks noChangeAspect="1"/>
          </p:cNvPicPr>
          <p:nvPr/>
        </p:nvPicPr>
        <p:blipFill>
          <a:blip r:embed="rId4"/>
          <a:stretch>
            <a:fillRect/>
          </a:stretch>
        </p:blipFill>
        <p:spPr>
          <a:xfrm>
            <a:off x="15888642" y="4449979"/>
            <a:ext cx="1645920" cy="56271"/>
          </a:xfrm>
          <a:prstGeom prst="rect">
            <a:avLst/>
          </a:prstGeom>
        </p:spPr>
      </p:pic>
      <p:sp>
        <p:nvSpPr>
          <p:cNvPr id="8" name="Text 2"/>
          <p:cNvSpPr/>
          <p:nvPr/>
        </p:nvSpPr>
        <p:spPr>
          <a:xfrm>
            <a:off x="15144443" y="3154735"/>
            <a:ext cx="3063945" cy="759655"/>
          </a:xfrm>
          <a:prstGeom prst="rect">
            <a:avLst/>
          </a:prstGeom>
          <a:noFill/>
        </p:spPr>
        <p:txBody>
          <a:bodyPr wrap="square" rtlCol="0" anchor="ctr"/>
          <a:lstStyle/>
          <a:p>
            <a:pPr marL="0" indent="0" algn="ctr">
              <a:buNone/>
            </a:pPr>
            <a:r>
              <a:rPr lang="en-US" sz="3600" b="1" dirty="0">
                <a:solidFill>
                  <a:srgbClr val="19191A"/>
                </a:solidFill>
                <a:latin typeface="Source Han Sans SC Bold" panose="020B0500000000000000" charset="-122"/>
                <a:ea typeface="Source Han Sans SC Bold" panose="020B0500000000000000" charset="-122"/>
                <a:cs typeface="Source Han Sans CN" panose="020B0500000000000000" pitchFamily="34" charset="-120"/>
              </a:rPr>
              <a:t>微信扫码体验</a:t>
            </a:r>
            <a:endParaRPr lang="en-US" sz="3600" b="1" dirty="0">
              <a:solidFill>
                <a:srgbClr val="19191A"/>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9" name="Text 3"/>
          <p:cNvSpPr/>
          <p:nvPr/>
        </p:nvSpPr>
        <p:spPr>
          <a:xfrm>
            <a:off x="14917971" y="9189363"/>
            <a:ext cx="3545058" cy="534449"/>
          </a:xfrm>
          <a:prstGeom prst="rect">
            <a:avLst/>
          </a:prstGeom>
          <a:noFill/>
        </p:spPr>
        <p:txBody>
          <a:bodyPr wrap="square" rtlCol="0" anchor="ctr"/>
          <a:lstStyle/>
          <a:p>
            <a:pPr marL="0" indent="0" algn="ctr">
              <a:buNone/>
            </a:pPr>
            <a:r>
              <a:rPr lang="en-US" sz="2400" dirty="0">
                <a:solidFill>
                  <a:srgbClr val="19191A"/>
                </a:solidFill>
                <a:latin typeface="Source Han Sans SC Regular" panose="020B0500000000000000" charset="-122"/>
                <a:ea typeface="Source Han Sans SC Regular" panose="020B0500000000000000" charset="-122"/>
                <a:cs typeface="Source Han Sans CN" panose="020B0500000000000000" pitchFamily="34" charset="-120"/>
              </a:rPr>
              <a:t>中标有方小程序</a:t>
            </a:r>
            <a:endParaRPr lang="en-US" sz="2400" dirty="0">
              <a:solidFill>
                <a:srgbClr val="19191A"/>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pic>
        <p:nvPicPr>
          <p:cNvPr id="10" name="Image 4" descr="preencoded.png"/>
          <p:cNvPicPr>
            <a:picLocks noChangeAspect="1"/>
          </p:cNvPicPr>
          <p:nvPr/>
        </p:nvPicPr>
        <p:blipFill>
          <a:blip r:embed="rId5"/>
          <a:stretch>
            <a:fillRect/>
          </a:stretch>
        </p:blipFill>
        <p:spPr>
          <a:xfrm>
            <a:off x="14775068" y="4845990"/>
            <a:ext cx="3802728" cy="380272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F285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rcRect l="43" t="31" b="61"/>
          <a:stretch>
            <a:fillRect/>
          </a:stretch>
        </p:blipFill>
        <p:spPr>
          <a:xfrm>
            <a:off x="4401185" y="-34925"/>
            <a:ext cx="18120995" cy="12756515"/>
          </a:xfrm>
          <a:prstGeom prst="rect">
            <a:avLst/>
          </a:prstGeom>
        </p:spPr>
      </p:pic>
      <p:pic>
        <p:nvPicPr>
          <p:cNvPr id="3" name="Image 1" descr="preencoded.png"/>
          <p:cNvPicPr>
            <a:picLocks noChangeAspect="1"/>
          </p:cNvPicPr>
          <p:nvPr/>
        </p:nvPicPr>
        <p:blipFill>
          <a:blip r:embed="rId2"/>
          <a:srcRect l="38" t="45" b="3969"/>
          <a:stretch>
            <a:fillRect/>
          </a:stretch>
        </p:blipFill>
        <p:spPr>
          <a:xfrm>
            <a:off x="-81915" y="-5715"/>
            <a:ext cx="17207230" cy="12693015"/>
          </a:xfrm>
          <a:prstGeom prst="rect">
            <a:avLst/>
          </a:prstGeom>
        </p:spPr>
      </p:pic>
      <p:sp>
        <p:nvSpPr>
          <p:cNvPr id="6" name="Text 2"/>
          <p:cNvSpPr/>
          <p:nvPr/>
        </p:nvSpPr>
        <p:spPr>
          <a:xfrm>
            <a:off x="872194" y="4360985"/>
            <a:ext cx="9425354" cy="2321169"/>
          </a:xfrm>
          <a:prstGeom prst="rect">
            <a:avLst/>
          </a:prstGeom>
          <a:noFill/>
        </p:spPr>
        <p:txBody>
          <a:bodyPr wrap="square" rtlCol="0" anchor="ctr"/>
          <a:lstStyle/>
          <a:p>
            <a:pPr marL="0" indent="0" algn="l">
              <a:buNone/>
            </a:pPr>
            <a:r>
              <a:rPr lang="en-US" sz="110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rPr>
              <a:t>谢谢观看</a:t>
            </a:r>
            <a:endParaRPr lang="en-US" sz="110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7" name="Text 3"/>
          <p:cNvSpPr/>
          <p:nvPr/>
        </p:nvSpPr>
        <p:spPr>
          <a:xfrm>
            <a:off x="872194" y="3573194"/>
            <a:ext cx="3448488" cy="506437"/>
          </a:xfrm>
          <a:prstGeom prst="rect">
            <a:avLst/>
          </a:prstGeom>
          <a:noFill/>
        </p:spPr>
        <p:txBody>
          <a:bodyPr wrap="square" rtlCol="0" anchor="ctr"/>
          <a:lstStyle/>
          <a:p>
            <a:pPr marL="0" indent="0" algn="l">
              <a:buNone/>
            </a:pPr>
            <a:r>
              <a:rPr lang="en-US" sz="2400" dirty="0">
                <a:solidFill>
                  <a:srgbClr val="FFFFFF"/>
                </a:solidFill>
                <a:latin typeface="Source Han Sans SC Regular" panose="020B0500000000000000" charset="-122"/>
                <a:ea typeface="Source Han Sans SC Regular" panose="020B0500000000000000" charset="-122"/>
                <a:cs typeface="Source Han Sans CN" panose="020B0500000000000000" pitchFamily="34" charset="-120"/>
              </a:rPr>
              <a:t>Thanks  For  Watching</a:t>
            </a:r>
            <a:endParaRPr lang="en-US" sz="2400" dirty="0">
              <a:solidFill>
                <a:srgbClr val="FFFFFF"/>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sp>
        <p:nvSpPr>
          <p:cNvPr id="8" name="Text 4"/>
          <p:cNvSpPr/>
          <p:nvPr/>
        </p:nvSpPr>
        <p:spPr>
          <a:xfrm>
            <a:off x="514985" y="838835"/>
            <a:ext cx="6235065" cy="337820"/>
          </a:xfrm>
          <a:prstGeom prst="rect">
            <a:avLst/>
          </a:prstGeom>
          <a:noFill/>
        </p:spPr>
        <p:txBody>
          <a:bodyPr wrap="square" rtlCol="0" anchor="ctr"/>
          <a:lstStyle/>
          <a:p>
            <a:pPr marL="0" indent="0" algn="l">
              <a:buNone/>
            </a:pPr>
            <a:r>
              <a:rPr lang="en-US" sz="2400" dirty="0">
                <a:solidFill>
                  <a:srgbClr val="FFFFFF"/>
                </a:solidFill>
                <a:latin typeface="Source Han Sans SC Regular" panose="020B0500000000000000" charset="-122"/>
                <a:ea typeface="Source Han Sans SC Regular" panose="020B0500000000000000" charset="-122"/>
                <a:cs typeface="Source Han Sans CN" panose="020B0500000000000000" pitchFamily="34" charset="-120"/>
              </a:rPr>
              <a:t>数立方（杭州）信息科技有限公司</a:t>
            </a:r>
            <a:endParaRPr lang="en-US" sz="2400" dirty="0">
              <a:solidFill>
                <a:srgbClr val="FFFFFF"/>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grpSp>
        <p:nvGrpSpPr>
          <p:cNvPr id="42" name="组合 41"/>
          <p:cNvGrpSpPr/>
          <p:nvPr/>
        </p:nvGrpSpPr>
        <p:grpSpPr>
          <a:xfrm>
            <a:off x="815975" y="11057255"/>
            <a:ext cx="1148080" cy="685165"/>
            <a:chOff x="1831" y="15464"/>
            <a:chExt cx="2350" cy="1402"/>
          </a:xfrm>
          <a:solidFill>
            <a:schemeClr val="bg1"/>
          </a:solidFill>
        </p:grpSpPr>
        <p:sp>
          <p:nvSpPr>
            <p:cNvPr id="43" name="椭圆 42"/>
            <p:cNvSpPr/>
            <p:nvPr/>
          </p:nvSpPr>
          <p:spPr>
            <a:xfrm>
              <a:off x="183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椭圆 43"/>
            <p:cNvSpPr/>
            <p:nvPr/>
          </p:nvSpPr>
          <p:spPr>
            <a:xfrm>
              <a:off x="2517"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椭圆 44"/>
            <p:cNvSpPr/>
            <p:nvPr/>
          </p:nvSpPr>
          <p:spPr>
            <a:xfrm>
              <a:off x="3203"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椭圆 45"/>
            <p:cNvSpPr/>
            <p:nvPr/>
          </p:nvSpPr>
          <p:spPr>
            <a:xfrm>
              <a:off x="394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椭圆 46"/>
            <p:cNvSpPr/>
            <p:nvPr/>
          </p:nvSpPr>
          <p:spPr>
            <a:xfrm>
              <a:off x="1831"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a:off x="2517"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3203"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1831"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2517"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4" name="组合 3"/>
          <p:cNvGrpSpPr/>
          <p:nvPr/>
        </p:nvGrpSpPr>
        <p:grpSpPr>
          <a:xfrm>
            <a:off x="14137005" y="3307080"/>
            <a:ext cx="5095875" cy="6771005"/>
            <a:chOff x="22879" y="5208"/>
            <a:chExt cx="8025" cy="10663"/>
          </a:xfrm>
        </p:grpSpPr>
        <p:sp>
          <p:nvSpPr>
            <p:cNvPr id="5" name="圆角矩形 4"/>
            <p:cNvSpPr/>
            <p:nvPr/>
          </p:nvSpPr>
          <p:spPr>
            <a:xfrm>
              <a:off x="22879" y="5208"/>
              <a:ext cx="8025" cy="10663"/>
            </a:xfrm>
            <a:prstGeom prst="roundRect">
              <a:avLst>
                <a:gd name="adj" fmla="val 1326"/>
              </a:avLst>
            </a:prstGeom>
            <a:solidFill>
              <a:srgbClr val="248E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0"/>
            </a:p>
          </p:txBody>
        </p:sp>
        <p:pic>
          <p:nvPicPr>
            <p:cNvPr id="15" name="图片 14" descr="/Users/x/立方Work/WechatIMG54827.jpgWechatIMG54827"/>
            <p:cNvPicPr>
              <a:picLocks noChangeAspect="1"/>
            </p:cNvPicPr>
            <p:nvPr/>
          </p:nvPicPr>
          <p:blipFill>
            <a:blip r:embed="rId3"/>
            <a:srcRect/>
            <a:stretch>
              <a:fillRect/>
            </a:stretch>
          </p:blipFill>
          <p:spPr>
            <a:xfrm>
              <a:off x="23289" y="5629"/>
              <a:ext cx="7205" cy="9822"/>
            </a:xfrm>
            <a:prstGeom prst="rect">
              <a:avLst/>
            </a:prstGeom>
          </p:spPr>
        </p:pic>
        <p:sp>
          <p:nvSpPr>
            <p:cNvPr id="16" name="同侧圆角矩形 15"/>
            <p:cNvSpPr/>
            <p:nvPr/>
          </p:nvSpPr>
          <p:spPr>
            <a:xfrm>
              <a:off x="23288" y="13937"/>
              <a:ext cx="7220" cy="1934"/>
            </a:xfrm>
            <a:prstGeom prst="round2SameRect">
              <a:avLst>
                <a:gd name="adj1" fmla="val 50000"/>
                <a:gd name="adj2" fmla="val 0"/>
              </a:avLst>
            </a:prstGeom>
            <a:solidFill>
              <a:srgbClr val="248E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文本框 16"/>
            <p:cNvSpPr txBox="1"/>
            <p:nvPr/>
          </p:nvSpPr>
          <p:spPr>
            <a:xfrm>
              <a:off x="24234" y="14566"/>
              <a:ext cx="5328" cy="677"/>
            </a:xfrm>
            <a:prstGeom prst="rect">
              <a:avLst/>
            </a:prstGeom>
            <a:noFill/>
          </p:spPr>
          <p:txBody>
            <a:bodyPr wrap="none" rtlCol="0">
              <a:spAutoFit/>
            </a:bodyPr>
            <a:p>
              <a:r>
                <a:rPr lang="zh-CN" altLang="en-US" sz="2200" b="1">
                  <a:solidFill>
                    <a:schemeClr val="bg1"/>
                  </a:solidFill>
                  <a:latin typeface="Source Han Sans SC Bold" panose="020B0500000000000000" charset="-122"/>
                  <a:ea typeface="Source Han Sans SC Bold" panose="020B0500000000000000" charset="-122"/>
                  <a:cs typeface="Source Han Sans SC Bold" panose="020B0500000000000000" charset="-122"/>
                </a:rPr>
                <a:t>扫一扫二维码</a:t>
              </a:r>
              <a:r>
                <a:rPr lang="en-US" altLang="zh-CN" sz="2200" b="1">
                  <a:solidFill>
                    <a:schemeClr val="bg1"/>
                  </a:solidFill>
                  <a:latin typeface="Source Han Sans SC Bold" panose="020B0500000000000000" charset="-122"/>
                  <a:ea typeface="Source Han Sans SC Bold" panose="020B0500000000000000" charset="-122"/>
                  <a:cs typeface="Source Han Sans SC Bold" panose="020B0500000000000000" charset="-122"/>
                </a:rPr>
                <a:t>  </a:t>
              </a:r>
              <a:r>
                <a:rPr lang="zh-CN" altLang="en-US" sz="2200" b="1">
                  <a:solidFill>
                    <a:schemeClr val="bg1"/>
                  </a:solidFill>
                  <a:latin typeface="Source Han Sans SC Bold" panose="020B0500000000000000" charset="-122"/>
                  <a:ea typeface="Source Han Sans SC Bold" panose="020B0500000000000000" charset="-122"/>
                  <a:cs typeface="Source Han Sans SC Bold" panose="020B0500000000000000" charset="-122"/>
                </a:rPr>
                <a:t>加我为朋友</a:t>
              </a:r>
              <a:endParaRPr lang="zh-CN" altLang="en-US" sz="2200" b="1">
                <a:solidFill>
                  <a:schemeClr val="bg1"/>
                </a:solidFill>
                <a:latin typeface="Source Han Sans SC Bold" panose="020B0500000000000000" charset="-122"/>
                <a:ea typeface="Source Han Sans SC Bold" panose="020B0500000000000000" charset="-122"/>
                <a:cs typeface="Source Han Sans SC Bold" panose="020B0500000000000000" charset="-122"/>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F2854"/>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4070" y="-14068"/>
            <a:ext cx="22536447" cy="12689058"/>
          </a:xfrm>
          <a:prstGeom prst="rect">
            <a:avLst/>
          </a:prstGeom>
        </p:spPr>
      </p:pic>
      <p:sp>
        <p:nvSpPr>
          <p:cNvPr id="3" name="Text 0"/>
          <p:cNvSpPr/>
          <p:nvPr/>
        </p:nvSpPr>
        <p:spPr>
          <a:xfrm>
            <a:off x="20022185" y="7519035"/>
            <a:ext cx="1637665" cy="1012825"/>
          </a:xfrm>
          <a:prstGeom prst="rect">
            <a:avLst/>
          </a:prstGeom>
          <a:noFill/>
        </p:spPr>
        <p:txBody>
          <a:bodyPr wrap="square" rtlCol="0" anchor="ctr"/>
          <a:lstStyle/>
          <a:p>
            <a:pPr marL="0" indent="0" algn="r">
              <a:buNone/>
            </a:pPr>
            <a:r>
              <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rPr>
              <a:t>03</a:t>
            </a:r>
            <a:endPar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endParaRPr>
          </a:p>
        </p:txBody>
      </p:sp>
      <p:pic>
        <p:nvPicPr>
          <p:cNvPr id="4" name="Image 1" descr="preencoded.png"/>
          <p:cNvPicPr>
            <a:picLocks noChangeAspect="1"/>
          </p:cNvPicPr>
          <p:nvPr/>
        </p:nvPicPr>
        <p:blipFill>
          <a:blip r:embed="rId2"/>
          <a:stretch>
            <a:fillRect/>
          </a:stretch>
        </p:blipFill>
        <p:spPr>
          <a:xfrm>
            <a:off x="6724357" y="7139354"/>
            <a:ext cx="14982092" cy="56271"/>
          </a:xfrm>
          <a:prstGeom prst="rect">
            <a:avLst/>
          </a:prstGeom>
        </p:spPr>
      </p:pic>
      <p:sp>
        <p:nvSpPr>
          <p:cNvPr id="5" name="Text 1"/>
          <p:cNvSpPr/>
          <p:nvPr/>
        </p:nvSpPr>
        <p:spPr>
          <a:xfrm>
            <a:off x="20022185" y="5831205"/>
            <a:ext cx="1637665" cy="1012825"/>
          </a:xfrm>
          <a:prstGeom prst="rect">
            <a:avLst/>
          </a:prstGeom>
          <a:noFill/>
        </p:spPr>
        <p:txBody>
          <a:bodyPr wrap="square" rtlCol="0" anchor="ctr"/>
          <a:lstStyle/>
          <a:p>
            <a:pPr marL="0" indent="0" algn="r">
              <a:buNone/>
            </a:pPr>
            <a:r>
              <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rPr>
              <a:t>02</a:t>
            </a:r>
            <a:endPar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endParaRPr>
          </a:p>
        </p:txBody>
      </p:sp>
      <p:pic>
        <p:nvPicPr>
          <p:cNvPr id="6" name="Image 2" descr="preencoded.png"/>
          <p:cNvPicPr>
            <a:picLocks noChangeAspect="1"/>
          </p:cNvPicPr>
          <p:nvPr/>
        </p:nvPicPr>
        <p:blipFill>
          <a:blip r:embed="rId2"/>
          <a:stretch>
            <a:fillRect/>
          </a:stretch>
        </p:blipFill>
        <p:spPr>
          <a:xfrm>
            <a:off x="6724357" y="5451231"/>
            <a:ext cx="14982092" cy="56271"/>
          </a:xfrm>
          <a:prstGeom prst="rect">
            <a:avLst/>
          </a:prstGeom>
        </p:spPr>
      </p:pic>
      <p:sp>
        <p:nvSpPr>
          <p:cNvPr id="7" name="Text 2"/>
          <p:cNvSpPr/>
          <p:nvPr/>
        </p:nvSpPr>
        <p:spPr>
          <a:xfrm>
            <a:off x="20022185" y="4142740"/>
            <a:ext cx="1637665" cy="1012825"/>
          </a:xfrm>
          <a:prstGeom prst="rect">
            <a:avLst/>
          </a:prstGeom>
          <a:noFill/>
        </p:spPr>
        <p:txBody>
          <a:bodyPr wrap="square" rtlCol="0" anchor="ctr"/>
          <a:lstStyle/>
          <a:p>
            <a:pPr marL="0" indent="0" algn="r">
              <a:buNone/>
            </a:pPr>
            <a:r>
              <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rPr>
              <a:t>01</a:t>
            </a:r>
            <a:endPar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8" name="Text 3"/>
          <p:cNvSpPr/>
          <p:nvPr/>
        </p:nvSpPr>
        <p:spPr>
          <a:xfrm>
            <a:off x="867410" y="1828800"/>
            <a:ext cx="1851025" cy="506730"/>
          </a:xfrm>
          <a:prstGeom prst="rect">
            <a:avLst/>
          </a:prstGeom>
          <a:noFill/>
        </p:spPr>
        <p:txBody>
          <a:bodyPr wrap="square" rtlCol="0" anchor="ctr"/>
          <a:lstStyle/>
          <a:p>
            <a:pPr marL="0" indent="0" algn="l">
              <a:buNone/>
            </a:pPr>
            <a:r>
              <a:rPr lang="en-US" sz="24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rPr>
              <a:t>Contents</a:t>
            </a:r>
            <a:endParaRPr lang="en-US" sz="24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9" name="Text 4"/>
          <p:cNvSpPr/>
          <p:nvPr/>
        </p:nvSpPr>
        <p:spPr>
          <a:xfrm>
            <a:off x="815975" y="815975"/>
            <a:ext cx="2562225" cy="1012825"/>
          </a:xfrm>
          <a:prstGeom prst="rect">
            <a:avLst/>
          </a:prstGeom>
          <a:noFill/>
        </p:spPr>
        <p:txBody>
          <a:bodyPr wrap="square" rtlCol="0" anchor="ctr"/>
          <a:lstStyle/>
          <a:p>
            <a:pPr marL="0" indent="0" algn="l">
              <a:buNone/>
            </a:pPr>
            <a:r>
              <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rPr>
              <a:t>目录</a:t>
            </a:r>
            <a:endParaRPr lang="en-US" sz="4800" b="1" dirty="0">
              <a:solidFill>
                <a:srgbClr val="FFFFFF"/>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10" name="Text 5"/>
          <p:cNvSpPr/>
          <p:nvPr/>
        </p:nvSpPr>
        <p:spPr>
          <a:xfrm>
            <a:off x="6738425" y="4142935"/>
            <a:ext cx="3448504" cy="1012874"/>
          </a:xfrm>
          <a:prstGeom prst="rect">
            <a:avLst/>
          </a:prstGeom>
          <a:noFill/>
        </p:spPr>
        <p:txBody>
          <a:bodyPr wrap="square" rtlCol="0" anchor="ctr"/>
          <a:lstStyle/>
          <a:p>
            <a:pPr marL="0" indent="0" algn="l">
              <a:buNone/>
            </a:pPr>
            <a:r>
              <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1. 文件解读</a:t>
            </a:r>
            <a:endPar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11" name="Text 6"/>
          <p:cNvSpPr/>
          <p:nvPr/>
        </p:nvSpPr>
        <p:spPr>
          <a:xfrm>
            <a:off x="6738425" y="5831058"/>
            <a:ext cx="3448504" cy="1012874"/>
          </a:xfrm>
          <a:prstGeom prst="rect">
            <a:avLst/>
          </a:prstGeom>
          <a:noFill/>
        </p:spPr>
        <p:txBody>
          <a:bodyPr wrap="square" rtlCol="0" anchor="ctr"/>
          <a:lstStyle/>
          <a:p>
            <a:pPr marL="0" indent="0" algn="l">
              <a:buNone/>
            </a:pPr>
            <a:r>
              <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2. 指标解读</a:t>
            </a:r>
            <a:endPar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12" name="Text 7"/>
          <p:cNvSpPr/>
          <p:nvPr/>
        </p:nvSpPr>
        <p:spPr>
          <a:xfrm>
            <a:off x="6738425" y="7519181"/>
            <a:ext cx="3448504" cy="1012874"/>
          </a:xfrm>
          <a:prstGeom prst="rect">
            <a:avLst/>
          </a:prstGeom>
          <a:noFill/>
        </p:spPr>
        <p:txBody>
          <a:bodyPr wrap="square" rtlCol="0" anchor="ctr"/>
          <a:lstStyle/>
          <a:p>
            <a:pPr marL="0" indent="0" algn="l">
              <a:buNone/>
            </a:pPr>
            <a:r>
              <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3. </a:t>
            </a:r>
            <a:r>
              <a:rPr lang="zh-CN" alt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数据</a:t>
            </a:r>
            <a:r>
              <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服务</a:t>
            </a:r>
            <a:endPar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endParaRPr>
          </a:p>
        </p:txBody>
      </p:sp>
      <p:grpSp>
        <p:nvGrpSpPr>
          <p:cNvPr id="42" name="组合 41"/>
          <p:cNvGrpSpPr/>
          <p:nvPr/>
        </p:nvGrpSpPr>
        <p:grpSpPr>
          <a:xfrm>
            <a:off x="815975" y="11057255"/>
            <a:ext cx="1148080" cy="685165"/>
            <a:chOff x="1831" y="15464"/>
            <a:chExt cx="2350" cy="1402"/>
          </a:xfrm>
          <a:solidFill>
            <a:schemeClr val="bg1"/>
          </a:solidFill>
        </p:grpSpPr>
        <p:sp>
          <p:nvSpPr>
            <p:cNvPr id="43" name="椭圆 42"/>
            <p:cNvSpPr/>
            <p:nvPr/>
          </p:nvSpPr>
          <p:spPr>
            <a:xfrm>
              <a:off x="183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椭圆 43"/>
            <p:cNvSpPr/>
            <p:nvPr/>
          </p:nvSpPr>
          <p:spPr>
            <a:xfrm>
              <a:off x="2517"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椭圆 44"/>
            <p:cNvSpPr/>
            <p:nvPr/>
          </p:nvSpPr>
          <p:spPr>
            <a:xfrm>
              <a:off x="3203"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椭圆 45"/>
            <p:cNvSpPr/>
            <p:nvPr/>
          </p:nvSpPr>
          <p:spPr>
            <a:xfrm>
              <a:off x="394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椭圆 46"/>
            <p:cNvSpPr/>
            <p:nvPr/>
          </p:nvSpPr>
          <p:spPr>
            <a:xfrm>
              <a:off x="1831"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a:off x="2517"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3203"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1831"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2517"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cxnSp>
        <p:nvCxnSpPr>
          <p:cNvPr id="23" name="直接连接符 22"/>
          <p:cNvCxnSpPr/>
          <p:nvPr/>
        </p:nvCxnSpPr>
        <p:spPr>
          <a:xfrm>
            <a:off x="15513050" y="11742420"/>
            <a:ext cx="7009130" cy="0"/>
          </a:xfrm>
          <a:prstGeom prst="line">
            <a:avLst/>
          </a:prstGeom>
          <a:ln w="2857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F2854"/>
        </a:solidFill>
        <a:effectLst/>
      </p:bgPr>
    </p:bg>
    <p:spTree>
      <p:nvGrpSpPr>
        <p:cNvPr id="1" name=""/>
        <p:cNvGrpSpPr/>
        <p:nvPr/>
      </p:nvGrpSpPr>
      <p:grpSpPr>
        <a:xfrm>
          <a:off x="0" y="0"/>
          <a:ext cx="0" cy="0"/>
          <a:chOff x="0" y="0"/>
          <a:chExt cx="0" cy="0"/>
        </a:xfrm>
      </p:grpSpPr>
      <p:pic>
        <p:nvPicPr>
          <p:cNvPr id="7" name="Image 0" descr="preencoded.png"/>
          <p:cNvPicPr>
            <a:picLocks noChangeAspect="1"/>
          </p:cNvPicPr>
          <p:nvPr/>
        </p:nvPicPr>
        <p:blipFill>
          <a:blip r:embed="rId1"/>
          <a:srcRect/>
          <a:stretch>
            <a:fillRect/>
          </a:stretch>
        </p:blipFill>
        <p:spPr>
          <a:xfrm>
            <a:off x="-10795" y="-51435"/>
            <a:ext cx="22534880" cy="12745720"/>
          </a:xfrm>
          <a:prstGeom prst="rect">
            <a:avLst/>
          </a:prstGeom>
        </p:spPr>
      </p:pic>
      <p:pic>
        <p:nvPicPr>
          <p:cNvPr id="3" name="Image 1" descr="preencoded.png"/>
          <p:cNvPicPr>
            <a:picLocks noChangeAspect="1"/>
          </p:cNvPicPr>
          <p:nvPr/>
        </p:nvPicPr>
        <p:blipFill>
          <a:blip r:embed="rId2"/>
          <a:stretch>
            <a:fillRect/>
          </a:stretch>
        </p:blipFill>
        <p:spPr>
          <a:xfrm>
            <a:off x="-14070" y="8792308"/>
            <a:ext cx="22536447" cy="3882683"/>
          </a:xfrm>
          <a:prstGeom prst="rect">
            <a:avLst/>
          </a:prstGeom>
        </p:spPr>
      </p:pic>
      <p:pic>
        <p:nvPicPr>
          <p:cNvPr id="4" name="Image 2" descr="preencoded.png"/>
          <p:cNvPicPr>
            <a:picLocks noChangeAspect="1"/>
          </p:cNvPicPr>
          <p:nvPr/>
        </p:nvPicPr>
        <p:blipFill>
          <a:blip r:embed="rId3"/>
          <a:stretch>
            <a:fillRect/>
          </a:stretch>
        </p:blipFill>
        <p:spPr>
          <a:xfrm>
            <a:off x="1885071" y="11127544"/>
            <a:ext cx="1927274" cy="56271"/>
          </a:xfrm>
          <a:prstGeom prst="rect">
            <a:avLst/>
          </a:prstGeom>
          <a:noFill/>
        </p:spPr>
      </p:pic>
      <p:sp>
        <p:nvSpPr>
          <p:cNvPr id="5" name="Text 0"/>
          <p:cNvSpPr/>
          <p:nvPr/>
        </p:nvSpPr>
        <p:spPr>
          <a:xfrm>
            <a:off x="815926" y="815926"/>
            <a:ext cx="1459335" cy="337625"/>
          </a:xfrm>
          <a:prstGeom prst="rect">
            <a:avLst/>
          </a:prstGeom>
          <a:noFill/>
        </p:spPr>
        <p:txBody>
          <a:bodyPr wrap="square" rtlCol="0" anchor="ctr"/>
          <a:lstStyle/>
          <a:p>
            <a:pPr marL="0" indent="0" algn="l">
              <a:buNone/>
            </a:pPr>
            <a:r>
              <a:rPr lang="en-US" sz="2000" dirty="0">
                <a:solidFill>
                  <a:srgbClr val="FFFFFF"/>
                </a:solidFill>
                <a:latin typeface="Source Han Sans CN" panose="020B0500000000000000" pitchFamily="34" charset="-122"/>
                <a:ea typeface="Source Han Sans CN" panose="020B0500000000000000" pitchFamily="34" charset="-122"/>
                <a:cs typeface="Source Han Sans CN" panose="020B0500000000000000" pitchFamily="34" charset="-120"/>
              </a:rPr>
              <a:t>2023</a:t>
            </a:r>
            <a:endParaRPr lang="en-US" sz="2000" dirty="0"/>
          </a:p>
        </p:txBody>
      </p:sp>
      <p:sp>
        <p:nvSpPr>
          <p:cNvPr id="6" name="Text 1"/>
          <p:cNvSpPr/>
          <p:nvPr/>
        </p:nvSpPr>
        <p:spPr>
          <a:xfrm>
            <a:off x="1899139" y="9481625"/>
            <a:ext cx="5172749" cy="1519311"/>
          </a:xfrm>
          <a:prstGeom prst="rect">
            <a:avLst/>
          </a:prstGeom>
          <a:noFill/>
        </p:spPr>
        <p:txBody>
          <a:bodyPr wrap="square" rtlCol="0" anchor="ctr"/>
          <a:lstStyle/>
          <a:p>
            <a:pPr marL="0" indent="0" algn="l">
              <a:buNone/>
            </a:pPr>
            <a:r>
              <a:rPr lang="en-US" sz="72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1. 文件解读</a:t>
            </a:r>
            <a:endParaRPr lang="en-US" sz="7200" b="1" dirty="0">
              <a:latin typeface="Source Han Sans SC Bold" panose="020B0500000000000000" charset="-122"/>
              <a:ea typeface="Source Han Sans SC Bold" panose="020B0500000000000000" charset="-122"/>
              <a:cs typeface="Source Han Sans SC Bold" panose="020B0500000000000000"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11" name="Image 0" descr="preencoded.png"/>
          <p:cNvPicPr>
            <a:picLocks noChangeAspect="1"/>
          </p:cNvPicPr>
          <p:nvPr/>
        </p:nvPicPr>
        <p:blipFill>
          <a:blip r:embed="rId1"/>
          <a:srcRect b="78"/>
          <a:stretch>
            <a:fillRect/>
          </a:stretch>
        </p:blipFill>
        <p:spPr>
          <a:xfrm>
            <a:off x="4273550" y="-13970"/>
            <a:ext cx="18227675" cy="12681585"/>
          </a:xfrm>
          <a:prstGeom prst="rect">
            <a:avLst/>
          </a:prstGeom>
        </p:spPr>
      </p:pic>
      <p:pic>
        <p:nvPicPr>
          <p:cNvPr id="12" name="Image 1" descr="preencoded.png"/>
          <p:cNvPicPr>
            <a:picLocks noChangeAspect="1"/>
          </p:cNvPicPr>
          <p:nvPr/>
        </p:nvPicPr>
        <p:blipFill>
          <a:blip r:embed="rId2"/>
          <a:srcRect l="47" t="39" b="22"/>
          <a:stretch>
            <a:fillRect/>
          </a:stretch>
        </p:blipFill>
        <p:spPr>
          <a:xfrm>
            <a:off x="-93980" y="0"/>
            <a:ext cx="15110460" cy="12677140"/>
          </a:xfrm>
          <a:prstGeom prst="rect">
            <a:avLst/>
          </a:prstGeom>
        </p:spPr>
      </p:pic>
      <p:sp>
        <p:nvSpPr>
          <p:cNvPr id="4" name="Text 0"/>
          <p:cNvSpPr/>
          <p:nvPr/>
        </p:nvSpPr>
        <p:spPr>
          <a:xfrm>
            <a:off x="1294228" y="907366"/>
            <a:ext cx="3823268" cy="1012874"/>
          </a:xfrm>
          <a:prstGeom prst="rect">
            <a:avLst/>
          </a:prstGeom>
          <a:noFill/>
        </p:spPr>
        <p:txBody>
          <a:bodyPr wrap="square" rtlCol="0" anchor="ctr"/>
          <a:lstStyle/>
          <a:p>
            <a:pPr marL="0" indent="0" algn="l">
              <a:buNone/>
            </a:pPr>
            <a:r>
              <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1.1 信息来源</a:t>
            </a:r>
            <a:endPar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pic>
        <p:nvPicPr>
          <p:cNvPr id="5" name="Image 2" descr="preencoded.png"/>
          <p:cNvPicPr>
            <a:picLocks noChangeAspect="1"/>
          </p:cNvPicPr>
          <p:nvPr/>
        </p:nvPicPr>
        <p:blipFill>
          <a:blip r:embed="rId3"/>
          <a:stretch>
            <a:fillRect/>
          </a:stretch>
        </p:blipFill>
        <p:spPr>
          <a:xfrm>
            <a:off x="928468" y="1012874"/>
            <a:ext cx="98474" cy="1097280"/>
          </a:xfrm>
          <a:prstGeom prst="rect">
            <a:avLst/>
          </a:prstGeom>
        </p:spPr>
      </p:pic>
      <p:sp>
        <p:nvSpPr>
          <p:cNvPr id="6" name="Text 1"/>
          <p:cNvSpPr/>
          <p:nvPr/>
        </p:nvSpPr>
        <p:spPr>
          <a:xfrm>
            <a:off x="1294130" y="3274695"/>
            <a:ext cx="8862695" cy="2209800"/>
          </a:xfrm>
          <a:prstGeom prst="rect">
            <a:avLst/>
          </a:prstGeom>
          <a:noFill/>
        </p:spPr>
        <p:txBody>
          <a:bodyPr wrap="square" rtlCol="0" anchor="ctr"/>
          <a:lstStyle/>
          <a:p>
            <a:pPr marL="0" indent="0" algn="l">
              <a:buNone/>
            </a:pPr>
            <a:r>
              <a:rPr lang="en-US" sz="3200" dirty="0">
                <a:solidFill>
                  <a:srgbClr val="1F2854"/>
                </a:solidFill>
                <a:latin typeface="Source Han Sans SC Regular" panose="020B0500000000000000" charset="-122"/>
                <a:ea typeface="Source Han Sans SC Regular" panose="020B0500000000000000" charset="-122"/>
                <a:cs typeface="Source Han Sans SC Regular" panose="020B0500000000000000" charset="-122"/>
              </a:rPr>
              <a:t>通用评价指标由信用服务机构通过</a:t>
            </a:r>
            <a:r>
              <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全国公共资源交易平台、“信用中国”、“信用浙江”、国家企业信用信息公示系统等网站媒介</a:t>
            </a:r>
            <a:r>
              <a:rPr lang="en-US" sz="3200" dirty="0">
                <a:solidFill>
                  <a:srgbClr val="1F2854"/>
                </a:solidFill>
                <a:latin typeface="Source Han Sans SC Regular" panose="020B0500000000000000" charset="-122"/>
                <a:ea typeface="Source Han Sans SC Regular" panose="020B0500000000000000" charset="-122"/>
                <a:cs typeface="Source Han Sans SC Regular" panose="020B0500000000000000" charset="-122"/>
              </a:rPr>
              <a:t>获取相关信息</a:t>
            </a:r>
            <a:endParaRPr lang="en-US" sz="3200" dirty="0">
              <a:latin typeface="Source Han Sans SC Regular" panose="020B0500000000000000" charset="-122"/>
              <a:ea typeface="Source Han Sans SC Regular" panose="020B0500000000000000" charset="-122"/>
              <a:cs typeface="Source Han Sans SC Regular" panose="020B0500000000000000" charset="-122"/>
            </a:endParaRPr>
          </a:p>
        </p:txBody>
      </p:sp>
      <p:sp>
        <p:nvSpPr>
          <p:cNvPr id="7" name="Text 2"/>
          <p:cNvSpPr/>
          <p:nvPr/>
        </p:nvSpPr>
        <p:spPr>
          <a:xfrm>
            <a:off x="1294130" y="5582285"/>
            <a:ext cx="8862695" cy="2310765"/>
          </a:xfrm>
          <a:prstGeom prst="rect">
            <a:avLst/>
          </a:prstGeom>
          <a:noFill/>
        </p:spPr>
        <p:txBody>
          <a:bodyPr wrap="square" rtlCol="0" anchor="ctr"/>
          <a:lstStyle/>
          <a:p>
            <a:pPr marL="0" indent="0" algn="l">
              <a:buNone/>
            </a:pPr>
            <a:r>
              <a:rPr lang="en-US" sz="3200" dirty="0">
                <a:solidFill>
                  <a:srgbClr val="1F2854"/>
                </a:solidFill>
                <a:latin typeface="Source Han Sans SC Regular" panose="020B0500000000000000" charset="-122"/>
                <a:ea typeface="Source Han Sans SC Regular" panose="020B0500000000000000" charset="-122"/>
                <a:cs typeface="Source Han Sans SC Regular" panose="020B0500000000000000" charset="-122"/>
              </a:rPr>
              <a:t>有期限的信用信息按期限纳入评价，无期限的良好（加分）信息往前追溯3年；无期限的不良行为（扣分）信息其有效期按发文之日（或自公告之日）起1年计。</a:t>
            </a:r>
            <a:endParaRPr lang="en-US" sz="3200" dirty="0">
              <a:solidFill>
                <a:srgbClr val="1F2854"/>
              </a:solidFill>
              <a:latin typeface="Source Han Sans SC Regular" panose="020B0500000000000000" charset="-122"/>
              <a:ea typeface="Source Han Sans SC Regular" panose="020B0500000000000000" charset="-122"/>
              <a:cs typeface="Source Han Sans SC Regular" panose="020B0500000000000000" charset="-122"/>
            </a:endParaRPr>
          </a:p>
        </p:txBody>
      </p:sp>
      <p:sp>
        <p:nvSpPr>
          <p:cNvPr id="8" name="Text 3"/>
          <p:cNvSpPr/>
          <p:nvPr/>
        </p:nvSpPr>
        <p:spPr>
          <a:xfrm>
            <a:off x="1294228" y="1814732"/>
            <a:ext cx="1427359" cy="337625"/>
          </a:xfrm>
          <a:prstGeom prst="rect">
            <a:avLst/>
          </a:prstGeom>
          <a:noFill/>
        </p:spPr>
        <p:txBody>
          <a:bodyPr wrap="square" rtlCol="0" anchor="ctr"/>
          <a:lstStyle/>
          <a:p>
            <a:pPr marL="0" indent="0" algn="l">
              <a:buNone/>
            </a:pPr>
            <a:r>
              <a:rPr lang="en-US" sz="1600" dirty="0">
                <a:solidFill>
                  <a:srgbClr val="6E7191"/>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1600" dirty="0">
              <a:solidFill>
                <a:srgbClr val="6E7191"/>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pic>
        <p:nvPicPr>
          <p:cNvPr id="9" name="Image 3" descr="preencoded.png"/>
          <p:cNvPicPr>
            <a:picLocks noChangeAspect="1"/>
          </p:cNvPicPr>
          <p:nvPr/>
        </p:nvPicPr>
        <p:blipFill>
          <a:blip r:embed="rId4"/>
          <a:stretch>
            <a:fillRect/>
          </a:stretch>
        </p:blipFill>
        <p:spPr>
          <a:xfrm>
            <a:off x="8566779" y="971158"/>
            <a:ext cx="10968392" cy="62329"/>
          </a:xfrm>
          <a:prstGeom prst="rect">
            <a:avLst/>
          </a:prstGeom>
        </p:spPr>
      </p:pic>
      <p:pic>
        <p:nvPicPr>
          <p:cNvPr id="10" name="Image 4" descr="preencoded.png"/>
          <p:cNvPicPr>
            <a:picLocks noChangeAspect="1"/>
          </p:cNvPicPr>
          <p:nvPr/>
        </p:nvPicPr>
        <p:blipFill>
          <a:blip r:embed="rId5"/>
          <a:stretch>
            <a:fillRect/>
          </a:stretch>
        </p:blipFill>
        <p:spPr>
          <a:xfrm>
            <a:off x="856955" y="11733643"/>
            <a:ext cx="6410094" cy="5880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rcRect/>
          <a:stretch>
            <a:fillRect/>
          </a:stretch>
        </p:blipFill>
        <p:spPr>
          <a:xfrm>
            <a:off x="-4445" y="8255"/>
            <a:ext cx="22551390" cy="12654915"/>
          </a:xfrm>
          <a:prstGeom prst="rect">
            <a:avLst/>
          </a:prstGeom>
        </p:spPr>
      </p:pic>
      <p:pic>
        <p:nvPicPr>
          <p:cNvPr id="3" name="Image 1" descr="preencoded.png"/>
          <p:cNvPicPr>
            <a:picLocks noChangeAspect="1"/>
          </p:cNvPicPr>
          <p:nvPr/>
        </p:nvPicPr>
        <p:blipFill>
          <a:blip r:embed="rId2"/>
          <a:stretch>
            <a:fillRect/>
          </a:stretch>
        </p:blipFill>
        <p:spPr>
          <a:xfrm>
            <a:off x="-14702" y="-11332"/>
            <a:ext cx="22536444" cy="12682670"/>
          </a:xfrm>
          <a:prstGeom prst="rect">
            <a:avLst/>
          </a:prstGeom>
        </p:spPr>
      </p:pic>
      <p:pic>
        <p:nvPicPr>
          <p:cNvPr id="4" name="Image 2" descr="preencoded.png"/>
          <p:cNvPicPr>
            <a:picLocks noChangeAspect="1"/>
          </p:cNvPicPr>
          <p:nvPr/>
        </p:nvPicPr>
        <p:blipFill>
          <a:blip r:embed="rId3"/>
          <a:stretch>
            <a:fillRect/>
          </a:stretch>
        </p:blipFill>
        <p:spPr>
          <a:xfrm>
            <a:off x="928468" y="1012874"/>
            <a:ext cx="98474" cy="1097280"/>
          </a:xfrm>
          <a:prstGeom prst="rect">
            <a:avLst/>
          </a:prstGeom>
        </p:spPr>
      </p:pic>
      <p:sp>
        <p:nvSpPr>
          <p:cNvPr id="5" name="Text 0"/>
          <p:cNvSpPr/>
          <p:nvPr/>
        </p:nvSpPr>
        <p:spPr>
          <a:xfrm>
            <a:off x="1311228" y="907366"/>
            <a:ext cx="3974525" cy="1012874"/>
          </a:xfrm>
          <a:prstGeom prst="rect">
            <a:avLst/>
          </a:prstGeom>
          <a:noFill/>
        </p:spPr>
        <p:txBody>
          <a:bodyPr wrap="square" rtlCol="0" anchor="ctr"/>
          <a:lstStyle/>
          <a:p>
            <a:pPr marL="0" indent="0" algn="l">
              <a:buNone/>
            </a:pPr>
            <a:r>
              <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1. 2 等级划分</a:t>
            </a:r>
            <a:endPar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6" name="Text 1"/>
          <p:cNvSpPr/>
          <p:nvPr/>
        </p:nvSpPr>
        <p:spPr>
          <a:xfrm>
            <a:off x="1294228" y="1814732"/>
            <a:ext cx="1308564" cy="337625"/>
          </a:xfrm>
          <a:prstGeom prst="rect">
            <a:avLst/>
          </a:prstGeom>
          <a:noFill/>
        </p:spPr>
        <p:txBody>
          <a:bodyPr wrap="square" rtlCol="0" anchor="ctr"/>
          <a:lstStyle/>
          <a:p>
            <a:pPr marL="0" indent="0" algn="l">
              <a:buNone/>
            </a:pPr>
            <a:r>
              <a:rPr lang="en-US" sz="1600" dirty="0">
                <a:solidFill>
                  <a:srgbClr val="585C71"/>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1600" dirty="0">
              <a:solidFill>
                <a:srgbClr val="585C71"/>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pic>
        <p:nvPicPr>
          <p:cNvPr id="7" name="Image 3" descr="/Users/x/立方Work/衢州报告介绍-导出 (2).png衢州报告介绍-导出 (2)"/>
          <p:cNvPicPr>
            <a:picLocks noChangeAspect="1"/>
          </p:cNvPicPr>
          <p:nvPr/>
        </p:nvPicPr>
        <p:blipFill>
          <a:blip r:embed="rId4"/>
          <a:srcRect/>
          <a:stretch>
            <a:fillRect/>
          </a:stretch>
        </p:blipFill>
        <p:spPr>
          <a:xfrm>
            <a:off x="2601963" y="2759075"/>
            <a:ext cx="17821275" cy="8099425"/>
          </a:xfrm>
          <a:prstGeom prst="rect">
            <a:avLst/>
          </a:prstGeom>
        </p:spPr>
      </p:pic>
      <p:pic>
        <p:nvPicPr>
          <p:cNvPr id="8" name="Image 4" descr="preencoded.png"/>
          <p:cNvPicPr>
            <a:picLocks noChangeAspect="1"/>
          </p:cNvPicPr>
          <p:nvPr/>
        </p:nvPicPr>
        <p:blipFill>
          <a:blip r:embed="rId5"/>
          <a:srcRect/>
          <a:stretch>
            <a:fillRect/>
          </a:stretch>
        </p:blipFill>
        <p:spPr>
          <a:xfrm>
            <a:off x="17088485" y="-17780"/>
            <a:ext cx="5455920" cy="5286375"/>
          </a:xfrm>
          <a:prstGeom prst="rect">
            <a:avLst/>
          </a:prstGeom>
        </p:spPr>
      </p:pic>
      <p:pic>
        <p:nvPicPr>
          <p:cNvPr id="10" name="Image 6" descr="preencoded.png"/>
          <p:cNvPicPr>
            <a:picLocks noChangeAspect="1"/>
          </p:cNvPicPr>
          <p:nvPr/>
        </p:nvPicPr>
        <p:blipFill>
          <a:blip r:embed="rId6"/>
          <a:srcRect/>
          <a:stretch>
            <a:fillRect/>
          </a:stretch>
        </p:blipFill>
        <p:spPr>
          <a:xfrm>
            <a:off x="-20955" y="7162165"/>
            <a:ext cx="5714365" cy="5525135"/>
          </a:xfrm>
          <a:prstGeom prst="rect">
            <a:avLst/>
          </a:prstGeom>
        </p:spPr>
      </p:pic>
      <p:grpSp>
        <p:nvGrpSpPr>
          <p:cNvPr id="42" name="组合 41"/>
          <p:cNvGrpSpPr/>
          <p:nvPr/>
        </p:nvGrpSpPr>
        <p:grpSpPr>
          <a:xfrm>
            <a:off x="815975" y="11057255"/>
            <a:ext cx="1148080" cy="685165"/>
            <a:chOff x="1831" y="15464"/>
            <a:chExt cx="2350" cy="1402"/>
          </a:xfrm>
          <a:solidFill>
            <a:schemeClr val="bg1"/>
          </a:solidFill>
        </p:grpSpPr>
        <p:sp>
          <p:nvSpPr>
            <p:cNvPr id="43" name="椭圆 42"/>
            <p:cNvSpPr/>
            <p:nvPr/>
          </p:nvSpPr>
          <p:spPr>
            <a:xfrm>
              <a:off x="183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椭圆 43"/>
            <p:cNvSpPr/>
            <p:nvPr/>
          </p:nvSpPr>
          <p:spPr>
            <a:xfrm>
              <a:off x="2517"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5" name="椭圆 44"/>
            <p:cNvSpPr/>
            <p:nvPr/>
          </p:nvSpPr>
          <p:spPr>
            <a:xfrm>
              <a:off x="3203"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椭圆 45"/>
            <p:cNvSpPr/>
            <p:nvPr/>
          </p:nvSpPr>
          <p:spPr>
            <a:xfrm>
              <a:off x="394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7" name="椭圆 46"/>
            <p:cNvSpPr/>
            <p:nvPr/>
          </p:nvSpPr>
          <p:spPr>
            <a:xfrm>
              <a:off x="1831"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8" name="椭圆 47"/>
            <p:cNvSpPr/>
            <p:nvPr/>
          </p:nvSpPr>
          <p:spPr>
            <a:xfrm>
              <a:off x="2517"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9" name="椭圆 48"/>
            <p:cNvSpPr/>
            <p:nvPr/>
          </p:nvSpPr>
          <p:spPr>
            <a:xfrm>
              <a:off x="3203"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0" name="椭圆 49"/>
            <p:cNvSpPr/>
            <p:nvPr/>
          </p:nvSpPr>
          <p:spPr>
            <a:xfrm>
              <a:off x="1831"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1" name="椭圆 50"/>
            <p:cNvSpPr/>
            <p:nvPr/>
          </p:nvSpPr>
          <p:spPr>
            <a:xfrm>
              <a:off x="2517"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cxnSp>
        <p:nvCxnSpPr>
          <p:cNvPr id="22" name="直接连接符 21"/>
          <p:cNvCxnSpPr/>
          <p:nvPr/>
        </p:nvCxnSpPr>
        <p:spPr>
          <a:xfrm>
            <a:off x="15513050" y="11742420"/>
            <a:ext cx="7009130" cy="0"/>
          </a:xfrm>
          <a:prstGeom prst="line">
            <a:avLst/>
          </a:prstGeom>
          <a:ln w="2857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4067" y="-14068"/>
            <a:ext cx="22536447" cy="12689058"/>
          </a:xfrm>
          <a:prstGeom prst="rect">
            <a:avLst/>
          </a:prstGeom>
        </p:spPr>
      </p:pic>
      <p:pic>
        <p:nvPicPr>
          <p:cNvPr id="3" name="Image 1" descr="preencoded.png"/>
          <p:cNvPicPr>
            <a:picLocks noChangeAspect="1"/>
          </p:cNvPicPr>
          <p:nvPr/>
        </p:nvPicPr>
        <p:blipFill>
          <a:blip r:embed="rId2"/>
          <a:srcRect/>
          <a:stretch>
            <a:fillRect/>
          </a:stretch>
        </p:blipFill>
        <p:spPr>
          <a:xfrm>
            <a:off x="-16510" y="-19050"/>
            <a:ext cx="22536150" cy="4953635"/>
          </a:xfrm>
          <a:prstGeom prst="rect">
            <a:avLst/>
          </a:prstGeom>
        </p:spPr>
      </p:pic>
      <p:pic>
        <p:nvPicPr>
          <p:cNvPr id="4" name="Image 2" descr="preencoded.png"/>
          <p:cNvPicPr>
            <a:picLocks noChangeAspect="1"/>
          </p:cNvPicPr>
          <p:nvPr/>
        </p:nvPicPr>
        <p:blipFill>
          <a:blip r:embed="rId3"/>
          <a:stretch>
            <a:fillRect/>
          </a:stretch>
        </p:blipFill>
        <p:spPr>
          <a:xfrm>
            <a:off x="-14069" y="-14068"/>
            <a:ext cx="22536445" cy="4955132"/>
          </a:xfrm>
          <a:prstGeom prst="rect">
            <a:avLst/>
          </a:prstGeom>
        </p:spPr>
      </p:pic>
      <p:pic>
        <p:nvPicPr>
          <p:cNvPr id="5" name="Image 3" descr="preencoded.png"/>
          <p:cNvPicPr>
            <a:picLocks noChangeAspect="1"/>
          </p:cNvPicPr>
          <p:nvPr/>
        </p:nvPicPr>
        <p:blipFill>
          <a:blip r:embed="rId4"/>
          <a:stretch>
            <a:fillRect/>
          </a:stretch>
        </p:blipFill>
        <p:spPr>
          <a:xfrm>
            <a:off x="928468" y="1012874"/>
            <a:ext cx="98474" cy="1097280"/>
          </a:xfrm>
          <a:prstGeom prst="rect">
            <a:avLst/>
          </a:prstGeom>
        </p:spPr>
      </p:pic>
      <p:sp>
        <p:nvSpPr>
          <p:cNvPr id="6" name="Text 0"/>
          <p:cNvSpPr/>
          <p:nvPr/>
        </p:nvSpPr>
        <p:spPr>
          <a:xfrm>
            <a:off x="1294227" y="907366"/>
            <a:ext cx="5173769" cy="1012874"/>
          </a:xfrm>
          <a:prstGeom prst="rect">
            <a:avLst/>
          </a:prstGeom>
          <a:noFill/>
        </p:spPr>
        <p:txBody>
          <a:bodyPr wrap="square" rtlCol="0" anchor="ctr"/>
          <a:lstStyle/>
          <a:p>
            <a:pPr marL="0" indent="0" algn="l">
              <a:buNone/>
            </a:pPr>
            <a:r>
              <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1.3 动态调整机制</a:t>
            </a:r>
            <a:endPar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7" name="Text 1"/>
          <p:cNvSpPr/>
          <p:nvPr/>
        </p:nvSpPr>
        <p:spPr>
          <a:xfrm>
            <a:off x="3513455" y="6036310"/>
            <a:ext cx="15639415" cy="2279015"/>
          </a:xfrm>
          <a:prstGeom prst="rect">
            <a:avLst/>
          </a:prstGeom>
          <a:noFill/>
        </p:spPr>
        <p:txBody>
          <a:bodyPr wrap="square" rtlCol="0" anchor="ctr"/>
          <a:lstStyle/>
          <a:p>
            <a:pPr marL="0" indent="0" algn="l">
              <a:buNone/>
            </a:pPr>
            <a:r>
              <a:rPr lang="en-US" sz="3600" b="1" dirty="0">
                <a:solidFill>
                  <a:srgbClr val="1F2854"/>
                </a:solidFill>
                <a:latin typeface="Source Han Sans SC Bold" panose="020B0500000000000000" charset="-122"/>
                <a:ea typeface="Source Han Sans SC Bold" panose="020B0500000000000000" charset="-122"/>
                <a:cs typeface="Source Han Sans CN" panose="020B0500000000000000" pitchFamily="34" charset="-120"/>
              </a:rPr>
              <a:t>建立施工总承包企业信用等级划分标准动态调整机制，市监管办会同市住建局将结合我市施工总承包企业信用管理实际情况，适时调整和公布信用等级划分标准。</a:t>
            </a:r>
            <a:endParaRPr lang="en-US" sz="3600" b="1" dirty="0">
              <a:solidFill>
                <a:srgbClr val="1F2854"/>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8" name="Text 2"/>
          <p:cNvSpPr/>
          <p:nvPr/>
        </p:nvSpPr>
        <p:spPr>
          <a:xfrm>
            <a:off x="1294228" y="1814732"/>
            <a:ext cx="1155827" cy="337625"/>
          </a:xfrm>
          <a:prstGeom prst="rect">
            <a:avLst/>
          </a:prstGeom>
          <a:noFill/>
        </p:spPr>
        <p:txBody>
          <a:bodyPr wrap="square" rtlCol="0" anchor="ctr"/>
          <a:lstStyle/>
          <a:p>
            <a:pPr marL="0" indent="0" algn="l">
              <a:buNone/>
            </a:pPr>
            <a:r>
              <a:rPr lang="en-US" sz="1600" dirty="0">
                <a:solidFill>
                  <a:srgbClr val="DCDEE0"/>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1600" dirty="0">
              <a:solidFill>
                <a:srgbClr val="DCDEE0"/>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cxnSp>
        <p:nvCxnSpPr>
          <p:cNvPr id="10" name="直接连接符 9"/>
          <p:cNvCxnSpPr/>
          <p:nvPr/>
        </p:nvCxnSpPr>
        <p:spPr>
          <a:xfrm>
            <a:off x="15513050" y="11742420"/>
            <a:ext cx="7009130" cy="0"/>
          </a:xfrm>
          <a:prstGeom prst="line">
            <a:avLst/>
          </a:prstGeom>
          <a:ln w="28575" cmpd="sng">
            <a:solidFill>
              <a:srgbClr val="6387A8"/>
            </a:solidFill>
            <a:prstDash val="solid"/>
          </a:ln>
        </p:spPr>
        <p:style>
          <a:lnRef idx="1">
            <a:schemeClr val="accent1"/>
          </a:lnRef>
          <a:fillRef idx="0">
            <a:schemeClr val="accent1"/>
          </a:fillRef>
          <a:effectRef idx="0">
            <a:schemeClr val="accent1"/>
          </a:effectRef>
          <a:fontRef idx="minor">
            <a:schemeClr val="tx1"/>
          </a:fontRef>
        </p:style>
      </p:cxnSp>
      <p:grpSp>
        <p:nvGrpSpPr>
          <p:cNvPr id="11" name="组合 10"/>
          <p:cNvGrpSpPr/>
          <p:nvPr/>
        </p:nvGrpSpPr>
        <p:grpSpPr>
          <a:xfrm>
            <a:off x="815975" y="11057255"/>
            <a:ext cx="1148080" cy="685165"/>
            <a:chOff x="1831" y="15464"/>
            <a:chExt cx="2350" cy="1402"/>
          </a:xfrm>
          <a:solidFill>
            <a:srgbClr val="6387A8"/>
          </a:solidFill>
        </p:grpSpPr>
        <p:sp>
          <p:nvSpPr>
            <p:cNvPr id="22" name="椭圆 21"/>
            <p:cNvSpPr/>
            <p:nvPr/>
          </p:nvSpPr>
          <p:spPr>
            <a:xfrm>
              <a:off x="183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3" name="椭圆 22"/>
            <p:cNvSpPr/>
            <p:nvPr/>
          </p:nvSpPr>
          <p:spPr>
            <a:xfrm>
              <a:off x="2517"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椭圆 23"/>
            <p:cNvSpPr/>
            <p:nvPr/>
          </p:nvSpPr>
          <p:spPr>
            <a:xfrm>
              <a:off x="3203"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5" name="椭圆 24"/>
            <p:cNvSpPr/>
            <p:nvPr/>
          </p:nvSpPr>
          <p:spPr>
            <a:xfrm>
              <a:off x="394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椭圆 25"/>
            <p:cNvSpPr/>
            <p:nvPr/>
          </p:nvSpPr>
          <p:spPr>
            <a:xfrm>
              <a:off x="1831"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椭圆 26"/>
            <p:cNvSpPr/>
            <p:nvPr/>
          </p:nvSpPr>
          <p:spPr>
            <a:xfrm>
              <a:off x="2517"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椭圆 27"/>
            <p:cNvSpPr/>
            <p:nvPr/>
          </p:nvSpPr>
          <p:spPr>
            <a:xfrm>
              <a:off x="3203"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1831"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2517"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tretch>
            <a:fillRect/>
          </a:stretch>
        </p:blipFill>
        <p:spPr>
          <a:xfrm>
            <a:off x="-14067" y="-14068"/>
            <a:ext cx="22536447" cy="12689058"/>
          </a:xfrm>
          <a:prstGeom prst="rect">
            <a:avLst/>
          </a:prstGeom>
        </p:spPr>
      </p:pic>
      <p:pic>
        <p:nvPicPr>
          <p:cNvPr id="3" name="Image 1" descr="preencoded.png"/>
          <p:cNvPicPr>
            <a:picLocks noChangeAspect="1"/>
          </p:cNvPicPr>
          <p:nvPr/>
        </p:nvPicPr>
        <p:blipFill>
          <a:blip r:embed="rId2"/>
          <a:srcRect/>
          <a:stretch>
            <a:fillRect/>
          </a:stretch>
        </p:blipFill>
        <p:spPr>
          <a:xfrm>
            <a:off x="-16510" y="-13970"/>
            <a:ext cx="22512655" cy="4953635"/>
          </a:xfrm>
          <a:prstGeom prst="rect">
            <a:avLst/>
          </a:prstGeom>
        </p:spPr>
      </p:pic>
      <p:pic>
        <p:nvPicPr>
          <p:cNvPr id="4" name="Image 2" descr="preencoded.png"/>
          <p:cNvPicPr>
            <a:picLocks noChangeAspect="1"/>
          </p:cNvPicPr>
          <p:nvPr/>
        </p:nvPicPr>
        <p:blipFill>
          <a:blip r:embed="rId3"/>
          <a:stretch>
            <a:fillRect/>
          </a:stretch>
        </p:blipFill>
        <p:spPr>
          <a:xfrm>
            <a:off x="-14056" y="-9562"/>
            <a:ext cx="22536445" cy="4955132"/>
          </a:xfrm>
          <a:prstGeom prst="rect">
            <a:avLst/>
          </a:prstGeom>
        </p:spPr>
      </p:pic>
      <p:pic>
        <p:nvPicPr>
          <p:cNvPr id="5" name="Image 3" descr="preencoded.png"/>
          <p:cNvPicPr>
            <a:picLocks noChangeAspect="1"/>
          </p:cNvPicPr>
          <p:nvPr/>
        </p:nvPicPr>
        <p:blipFill>
          <a:blip r:embed="rId4"/>
          <a:stretch>
            <a:fillRect/>
          </a:stretch>
        </p:blipFill>
        <p:spPr>
          <a:xfrm>
            <a:off x="928468" y="1012874"/>
            <a:ext cx="98474" cy="1097280"/>
          </a:xfrm>
          <a:prstGeom prst="rect">
            <a:avLst/>
          </a:prstGeom>
        </p:spPr>
      </p:pic>
      <p:sp>
        <p:nvSpPr>
          <p:cNvPr id="6" name="Text 0"/>
          <p:cNvSpPr/>
          <p:nvPr/>
        </p:nvSpPr>
        <p:spPr>
          <a:xfrm>
            <a:off x="1294228" y="907366"/>
            <a:ext cx="5849020" cy="1012874"/>
          </a:xfrm>
          <a:prstGeom prst="rect">
            <a:avLst/>
          </a:prstGeom>
          <a:noFill/>
        </p:spPr>
        <p:txBody>
          <a:bodyPr wrap="square" rtlCol="0" anchor="ctr"/>
          <a:lstStyle/>
          <a:p>
            <a:pPr marL="0" indent="0" algn="l">
              <a:buNone/>
            </a:pPr>
            <a:r>
              <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1.4 降低等级的情形</a:t>
            </a:r>
            <a:endParaRPr lang="en-US" sz="48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7" name="Text 1"/>
          <p:cNvSpPr/>
          <p:nvPr/>
        </p:nvSpPr>
        <p:spPr>
          <a:xfrm>
            <a:off x="2587088" y="5569754"/>
            <a:ext cx="17176652" cy="1097280"/>
          </a:xfrm>
          <a:prstGeom prst="rect">
            <a:avLst/>
          </a:prstGeom>
          <a:noFill/>
        </p:spPr>
        <p:txBody>
          <a:bodyPr wrap="square" rtlCol="0" anchor="ctr"/>
          <a:lstStyle/>
          <a:p>
            <a:pPr marL="0" indent="0" algn="l">
              <a:lnSpc>
                <a:spcPct val="150000"/>
              </a:lnSpc>
              <a:buNone/>
            </a:pPr>
            <a:r>
              <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 （1）近五年存在串通投标、弄虚作假骗取中标行为,受到限制投标类行政处罚的（依据《中华人民共和国招标投标法实施条例》）；</a:t>
            </a:r>
            <a:endPar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8" name="Text 2"/>
          <p:cNvSpPr/>
          <p:nvPr/>
        </p:nvSpPr>
        <p:spPr>
          <a:xfrm>
            <a:off x="2587088" y="7102651"/>
            <a:ext cx="17176652" cy="548640"/>
          </a:xfrm>
          <a:prstGeom prst="rect">
            <a:avLst/>
          </a:prstGeom>
          <a:noFill/>
        </p:spPr>
        <p:txBody>
          <a:bodyPr wrap="square" rtlCol="0" anchor="ctr"/>
          <a:lstStyle/>
          <a:p>
            <a:pPr marL="0" indent="0" algn="l">
              <a:lnSpc>
                <a:spcPct val="150000"/>
              </a:lnSpc>
              <a:buNone/>
            </a:pPr>
            <a:r>
              <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 （2）近五年发生较大及以上生产安全事故的（依据《生产案例事故报告和调查处理条例》）； </a:t>
            </a:r>
            <a:endPar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9" name="Text 3"/>
          <p:cNvSpPr/>
          <p:nvPr/>
        </p:nvSpPr>
        <p:spPr>
          <a:xfrm>
            <a:off x="2665828" y="9600978"/>
            <a:ext cx="17176652" cy="548640"/>
          </a:xfrm>
          <a:prstGeom prst="rect">
            <a:avLst/>
          </a:prstGeom>
          <a:noFill/>
        </p:spPr>
        <p:txBody>
          <a:bodyPr wrap="square" rtlCol="0" anchor="ctr"/>
          <a:lstStyle/>
          <a:p>
            <a:pPr marL="0" indent="0" algn="l">
              <a:lnSpc>
                <a:spcPct val="150000"/>
              </a:lnSpc>
              <a:buNone/>
            </a:pPr>
            <a:r>
              <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（4）其它需下调等级的情形。</a:t>
            </a:r>
            <a:endPar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10" name="Text 4"/>
          <p:cNvSpPr/>
          <p:nvPr/>
        </p:nvSpPr>
        <p:spPr>
          <a:xfrm>
            <a:off x="2665828" y="8086909"/>
            <a:ext cx="17176652" cy="1097280"/>
          </a:xfrm>
          <a:prstGeom prst="rect">
            <a:avLst/>
          </a:prstGeom>
          <a:noFill/>
        </p:spPr>
        <p:txBody>
          <a:bodyPr wrap="square" rtlCol="0" anchor="ctr"/>
          <a:lstStyle/>
          <a:p>
            <a:pPr marL="0" indent="0" algn="l">
              <a:lnSpc>
                <a:spcPct val="150000"/>
              </a:lnSpc>
              <a:buNone/>
            </a:pPr>
            <a:r>
              <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（3）近五年存在拒不支付劳动报酬的行为且数额较大或造成严重后果，受到刑事责任追究的（依据《最高人民法院关于审理拒不支付劳动报酬刑事案件适用若干问题的解释》）；</a:t>
            </a:r>
            <a:endParaRPr lang="en-US" sz="32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11" name="Text 5"/>
          <p:cNvSpPr/>
          <p:nvPr/>
        </p:nvSpPr>
        <p:spPr>
          <a:xfrm>
            <a:off x="2665826" y="2597495"/>
            <a:ext cx="17050644" cy="1350498"/>
          </a:xfrm>
          <a:prstGeom prst="rect">
            <a:avLst/>
          </a:prstGeom>
          <a:noFill/>
        </p:spPr>
        <p:txBody>
          <a:bodyPr wrap="square" rtlCol="0" anchor="ctr"/>
          <a:lstStyle/>
          <a:p>
            <a:pPr marL="0" indent="0" algn="l">
              <a:buNone/>
            </a:pPr>
            <a:r>
              <a:rPr lang="en-US" sz="32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受评企业有以下情形之一,信用等级直接下调一个等级,同时符合多项等级下调情形的，不重复下调等级。</a:t>
            </a:r>
            <a:endParaRPr lang="en-US" sz="32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12" name="Text 6"/>
          <p:cNvSpPr/>
          <p:nvPr/>
        </p:nvSpPr>
        <p:spPr>
          <a:xfrm>
            <a:off x="1294228" y="1814732"/>
            <a:ext cx="1003091" cy="337625"/>
          </a:xfrm>
          <a:prstGeom prst="rect">
            <a:avLst/>
          </a:prstGeom>
          <a:noFill/>
        </p:spPr>
        <p:txBody>
          <a:bodyPr wrap="square" rtlCol="0" anchor="ctr"/>
          <a:lstStyle/>
          <a:p>
            <a:pPr marL="0" indent="0" algn="l">
              <a:buNone/>
            </a:pPr>
            <a:r>
              <a:rPr lang="en-US" sz="1600" dirty="0">
                <a:solidFill>
                  <a:srgbClr val="DCDEE0"/>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1600" dirty="0">
              <a:solidFill>
                <a:srgbClr val="DCDEE0"/>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grpSp>
        <p:nvGrpSpPr>
          <p:cNvPr id="20" name="组合 19"/>
          <p:cNvGrpSpPr/>
          <p:nvPr/>
        </p:nvGrpSpPr>
        <p:grpSpPr>
          <a:xfrm>
            <a:off x="815975" y="11057255"/>
            <a:ext cx="1148080" cy="685165"/>
            <a:chOff x="1831" y="15464"/>
            <a:chExt cx="2350" cy="1402"/>
          </a:xfrm>
          <a:solidFill>
            <a:srgbClr val="6387A8"/>
          </a:solidFill>
        </p:grpSpPr>
        <p:sp>
          <p:nvSpPr>
            <p:cNvPr id="13" name="椭圆 12"/>
            <p:cNvSpPr/>
            <p:nvPr/>
          </p:nvSpPr>
          <p:spPr>
            <a:xfrm>
              <a:off x="183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椭圆 13"/>
            <p:cNvSpPr/>
            <p:nvPr/>
          </p:nvSpPr>
          <p:spPr>
            <a:xfrm>
              <a:off x="2517"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5" name="椭圆 14"/>
            <p:cNvSpPr/>
            <p:nvPr/>
          </p:nvSpPr>
          <p:spPr>
            <a:xfrm>
              <a:off x="3203"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椭圆 15"/>
            <p:cNvSpPr/>
            <p:nvPr/>
          </p:nvSpPr>
          <p:spPr>
            <a:xfrm>
              <a:off x="3941" y="15464"/>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7" name="椭圆 16"/>
            <p:cNvSpPr/>
            <p:nvPr/>
          </p:nvSpPr>
          <p:spPr>
            <a:xfrm>
              <a:off x="1831"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2517"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椭圆 18"/>
            <p:cNvSpPr/>
            <p:nvPr/>
          </p:nvSpPr>
          <p:spPr>
            <a:xfrm>
              <a:off x="3203" y="16057"/>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椭圆 20"/>
            <p:cNvSpPr/>
            <p:nvPr/>
          </p:nvSpPr>
          <p:spPr>
            <a:xfrm>
              <a:off x="1831"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椭圆 21"/>
            <p:cNvSpPr/>
            <p:nvPr/>
          </p:nvSpPr>
          <p:spPr>
            <a:xfrm>
              <a:off x="2517" y="16626"/>
              <a:ext cx="240" cy="2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cxnSp>
        <p:nvCxnSpPr>
          <p:cNvPr id="23" name="直接连接符 22"/>
          <p:cNvCxnSpPr/>
          <p:nvPr/>
        </p:nvCxnSpPr>
        <p:spPr>
          <a:xfrm>
            <a:off x="15513050" y="11742420"/>
            <a:ext cx="7009130" cy="0"/>
          </a:xfrm>
          <a:prstGeom prst="line">
            <a:avLst/>
          </a:prstGeom>
          <a:ln w="28575" cmpd="sng">
            <a:solidFill>
              <a:srgbClr val="6387A8"/>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F2854"/>
        </a:solidFill>
        <a:effectLst/>
      </p:bgPr>
    </p:bg>
    <p:spTree>
      <p:nvGrpSpPr>
        <p:cNvPr id="1" name=""/>
        <p:cNvGrpSpPr/>
        <p:nvPr/>
      </p:nvGrpSpPr>
      <p:grpSpPr>
        <a:xfrm>
          <a:off x="0" y="0"/>
          <a:ext cx="0" cy="0"/>
          <a:chOff x="0" y="0"/>
          <a:chExt cx="0" cy="0"/>
        </a:xfrm>
      </p:grpSpPr>
      <p:pic>
        <p:nvPicPr>
          <p:cNvPr id="7" name="Image 0" descr="preencoded.png"/>
          <p:cNvPicPr>
            <a:picLocks noChangeAspect="1"/>
          </p:cNvPicPr>
          <p:nvPr/>
        </p:nvPicPr>
        <p:blipFill>
          <a:blip r:embed="rId1"/>
          <a:srcRect/>
          <a:stretch>
            <a:fillRect/>
          </a:stretch>
        </p:blipFill>
        <p:spPr>
          <a:xfrm>
            <a:off x="-10795" y="-51435"/>
            <a:ext cx="22534880" cy="12745720"/>
          </a:xfrm>
          <a:prstGeom prst="rect">
            <a:avLst/>
          </a:prstGeom>
        </p:spPr>
      </p:pic>
      <p:pic>
        <p:nvPicPr>
          <p:cNvPr id="3" name="Image 1" descr="preencoded.png"/>
          <p:cNvPicPr>
            <a:picLocks noChangeAspect="1"/>
          </p:cNvPicPr>
          <p:nvPr/>
        </p:nvPicPr>
        <p:blipFill>
          <a:blip r:embed="rId2"/>
          <a:stretch>
            <a:fillRect/>
          </a:stretch>
        </p:blipFill>
        <p:spPr>
          <a:xfrm>
            <a:off x="-14070" y="8792308"/>
            <a:ext cx="22536447" cy="3873389"/>
          </a:xfrm>
          <a:prstGeom prst="rect">
            <a:avLst/>
          </a:prstGeom>
        </p:spPr>
      </p:pic>
      <p:pic>
        <p:nvPicPr>
          <p:cNvPr id="4" name="Image 2" descr="preencoded.png"/>
          <p:cNvPicPr>
            <a:picLocks noChangeAspect="1"/>
          </p:cNvPicPr>
          <p:nvPr/>
        </p:nvPicPr>
        <p:blipFill>
          <a:blip r:embed="rId3"/>
          <a:stretch>
            <a:fillRect/>
          </a:stretch>
        </p:blipFill>
        <p:spPr>
          <a:xfrm>
            <a:off x="1885071" y="11127544"/>
            <a:ext cx="1927274" cy="56271"/>
          </a:xfrm>
          <a:prstGeom prst="rect">
            <a:avLst/>
          </a:prstGeom>
        </p:spPr>
      </p:pic>
      <p:sp>
        <p:nvSpPr>
          <p:cNvPr id="5" name="Text 0"/>
          <p:cNvSpPr/>
          <p:nvPr/>
        </p:nvSpPr>
        <p:spPr>
          <a:xfrm>
            <a:off x="815926" y="815926"/>
            <a:ext cx="1597066" cy="337625"/>
          </a:xfrm>
          <a:prstGeom prst="rect">
            <a:avLst/>
          </a:prstGeom>
          <a:noFill/>
        </p:spPr>
        <p:txBody>
          <a:bodyPr wrap="square" rtlCol="0" anchor="ctr"/>
          <a:lstStyle/>
          <a:p>
            <a:pPr marL="0" indent="0" algn="l">
              <a:buNone/>
            </a:pPr>
            <a:r>
              <a:rPr lang="en-US" sz="2000" dirty="0">
                <a:solidFill>
                  <a:srgbClr val="FFFFFF"/>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2000" dirty="0">
              <a:latin typeface="Source Han Sans SC Regular" panose="020B0500000000000000" charset="-122"/>
              <a:ea typeface="Source Han Sans SC Regular" panose="020B0500000000000000" charset="-122"/>
            </a:endParaRPr>
          </a:p>
        </p:txBody>
      </p:sp>
      <p:sp>
        <p:nvSpPr>
          <p:cNvPr id="6" name="Text 1"/>
          <p:cNvSpPr/>
          <p:nvPr/>
        </p:nvSpPr>
        <p:spPr>
          <a:xfrm>
            <a:off x="1899139" y="9481625"/>
            <a:ext cx="5172749" cy="1519311"/>
          </a:xfrm>
          <a:prstGeom prst="rect">
            <a:avLst/>
          </a:prstGeom>
          <a:noFill/>
        </p:spPr>
        <p:txBody>
          <a:bodyPr wrap="square" rtlCol="0" anchor="ctr"/>
          <a:lstStyle/>
          <a:p>
            <a:pPr marL="0" indent="0" algn="l">
              <a:buNone/>
            </a:pPr>
            <a:r>
              <a:rPr lang="en-US" sz="7200" b="1" dirty="0">
                <a:solidFill>
                  <a:srgbClr val="FFFFFF"/>
                </a:solidFill>
                <a:latin typeface="Source Han Sans SC Bold" panose="020B0500000000000000" charset="-122"/>
                <a:ea typeface="Source Han Sans SC Bold" panose="020B0500000000000000" charset="-122"/>
                <a:cs typeface="Source Han Sans SC Bold" panose="020B0500000000000000" charset="-122"/>
              </a:rPr>
              <a:t>2. 指标解读</a:t>
            </a:r>
            <a:endParaRPr lang="en-US" sz="7200" b="1" dirty="0">
              <a:latin typeface="Source Han Sans SC Bold" panose="020B0500000000000000" charset="-122"/>
              <a:ea typeface="Source Han Sans SC Bold" panose="020B0500000000000000" charset="-122"/>
              <a:cs typeface="Source Han Sans SC Bold" panose="020B0500000000000000"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6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srcRect b="78"/>
          <a:stretch>
            <a:fillRect/>
          </a:stretch>
        </p:blipFill>
        <p:spPr>
          <a:xfrm>
            <a:off x="4273550" y="-13970"/>
            <a:ext cx="18227675" cy="12681585"/>
          </a:xfrm>
          <a:prstGeom prst="rect">
            <a:avLst/>
          </a:prstGeom>
        </p:spPr>
      </p:pic>
      <p:pic>
        <p:nvPicPr>
          <p:cNvPr id="3" name="Image 1" descr="preencoded.png"/>
          <p:cNvPicPr>
            <a:picLocks noChangeAspect="1"/>
          </p:cNvPicPr>
          <p:nvPr/>
        </p:nvPicPr>
        <p:blipFill>
          <a:blip r:embed="rId2"/>
          <a:srcRect l="9872" t="39" b="22"/>
          <a:stretch>
            <a:fillRect/>
          </a:stretch>
        </p:blipFill>
        <p:spPr>
          <a:xfrm>
            <a:off x="0" y="0"/>
            <a:ext cx="13625195" cy="12677140"/>
          </a:xfrm>
          <a:prstGeom prst="rect">
            <a:avLst/>
          </a:prstGeom>
        </p:spPr>
      </p:pic>
      <p:pic>
        <p:nvPicPr>
          <p:cNvPr id="4" name="Image 2" descr="preencoded.png"/>
          <p:cNvPicPr>
            <a:picLocks noChangeAspect="1"/>
          </p:cNvPicPr>
          <p:nvPr/>
        </p:nvPicPr>
        <p:blipFill>
          <a:blip r:embed="rId3"/>
          <a:stretch>
            <a:fillRect/>
          </a:stretch>
        </p:blipFill>
        <p:spPr>
          <a:xfrm>
            <a:off x="928468" y="1012874"/>
            <a:ext cx="98474" cy="1097280"/>
          </a:xfrm>
          <a:prstGeom prst="rect">
            <a:avLst/>
          </a:prstGeom>
        </p:spPr>
      </p:pic>
      <p:sp>
        <p:nvSpPr>
          <p:cNvPr id="5" name="Text 0"/>
          <p:cNvSpPr/>
          <p:nvPr/>
        </p:nvSpPr>
        <p:spPr>
          <a:xfrm>
            <a:off x="1294228" y="907366"/>
            <a:ext cx="3823268" cy="1012874"/>
          </a:xfrm>
          <a:prstGeom prst="rect">
            <a:avLst/>
          </a:prstGeom>
          <a:noFill/>
        </p:spPr>
        <p:txBody>
          <a:bodyPr wrap="square" rtlCol="0" anchor="ctr"/>
          <a:lstStyle/>
          <a:p>
            <a:pPr marL="0" indent="0" algn="l">
              <a:buNone/>
            </a:pPr>
            <a:r>
              <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rPr>
              <a:t>2.1 指标概况</a:t>
            </a:r>
            <a:endParaRPr lang="en-US" sz="4800" b="1" dirty="0">
              <a:solidFill>
                <a:srgbClr val="1F2854"/>
              </a:solidFill>
              <a:latin typeface="Source Han Sans SC Bold" panose="020B0500000000000000" charset="-122"/>
              <a:ea typeface="Source Han Sans SC Bold" panose="020B0500000000000000" charset="-122"/>
              <a:cs typeface="Source Han Sans SC Bold" panose="020B0500000000000000" charset="-122"/>
            </a:endParaRPr>
          </a:p>
        </p:txBody>
      </p:sp>
      <p:sp>
        <p:nvSpPr>
          <p:cNvPr id="6" name="Text 1"/>
          <p:cNvSpPr/>
          <p:nvPr/>
        </p:nvSpPr>
        <p:spPr>
          <a:xfrm>
            <a:off x="1294228" y="3123028"/>
            <a:ext cx="3570382" cy="759655"/>
          </a:xfrm>
          <a:prstGeom prst="rect">
            <a:avLst/>
          </a:prstGeom>
          <a:noFill/>
        </p:spPr>
        <p:txBody>
          <a:bodyPr wrap="square" rtlCol="0" anchor="ctr"/>
          <a:lstStyle/>
          <a:p>
            <a:pPr marL="0" indent="0" algn="l">
              <a:buNone/>
            </a:pPr>
            <a:r>
              <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rPr>
              <a:t>指标概况介绍：</a:t>
            </a:r>
            <a:endParaRPr lang="en-US" sz="3600" b="1" dirty="0">
              <a:solidFill>
                <a:srgbClr val="1B54A6"/>
              </a:solidFill>
              <a:latin typeface="Source Han Sans SC Bold" panose="020B0500000000000000" charset="-122"/>
              <a:ea typeface="Source Han Sans SC Bold" panose="020B0500000000000000" charset="-122"/>
              <a:cs typeface="Source Han Sans CN" panose="020B0500000000000000" pitchFamily="34" charset="-120"/>
            </a:endParaRPr>
          </a:p>
        </p:txBody>
      </p:sp>
      <p:sp>
        <p:nvSpPr>
          <p:cNvPr id="7" name="Text 2"/>
          <p:cNvSpPr/>
          <p:nvPr/>
        </p:nvSpPr>
        <p:spPr>
          <a:xfrm>
            <a:off x="1294228" y="1814732"/>
            <a:ext cx="1359476" cy="337625"/>
          </a:xfrm>
          <a:prstGeom prst="rect">
            <a:avLst/>
          </a:prstGeom>
          <a:noFill/>
        </p:spPr>
        <p:txBody>
          <a:bodyPr wrap="square" rtlCol="0" anchor="ctr"/>
          <a:lstStyle/>
          <a:p>
            <a:pPr marL="0" indent="0" algn="l">
              <a:buNone/>
            </a:pPr>
            <a:r>
              <a:rPr lang="en-US" sz="1600" dirty="0">
                <a:solidFill>
                  <a:srgbClr val="6E7191"/>
                </a:solidFill>
                <a:latin typeface="Source Han Sans SC Regular" panose="020B0500000000000000" charset="-122"/>
                <a:ea typeface="Source Han Sans SC Regular" panose="020B0500000000000000" charset="-122"/>
                <a:cs typeface="Source Han Sans CN" panose="020B0500000000000000" pitchFamily="34" charset="-120"/>
              </a:rPr>
              <a:t>2023</a:t>
            </a:r>
            <a:endParaRPr lang="en-US" sz="1600" dirty="0">
              <a:solidFill>
                <a:srgbClr val="6E7191"/>
              </a:solidFill>
              <a:latin typeface="Source Han Sans SC Regular" panose="020B0500000000000000" charset="-122"/>
              <a:ea typeface="Source Han Sans SC Regular" panose="020B0500000000000000" charset="-122"/>
              <a:cs typeface="Source Han Sans CN" panose="020B0500000000000000" pitchFamily="34" charset="-120"/>
            </a:endParaRPr>
          </a:p>
        </p:txBody>
      </p:sp>
      <p:pic>
        <p:nvPicPr>
          <p:cNvPr id="8" name="Image 3" descr="preencoded.png">
            <a:hlinkClick r:id="rId4" action="ppaction://hlinkfile"/>
          </p:cNvPr>
          <p:cNvPicPr>
            <a:picLocks noChangeAspect="1"/>
          </p:cNvPicPr>
          <p:nvPr/>
        </p:nvPicPr>
        <p:blipFill>
          <a:blip r:embed="rId5"/>
          <a:stretch>
            <a:fillRect/>
          </a:stretch>
        </p:blipFill>
        <p:spPr>
          <a:xfrm>
            <a:off x="1280160" y="4267456"/>
            <a:ext cx="7267531" cy="1747492"/>
          </a:xfrm>
          <a:prstGeom prst="rect">
            <a:avLst/>
          </a:prstGeom>
        </p:spPr>
      </p:pic>
      <p:pic>
        <p:nvPicPr>
          <p:cNvPr id="9" name="Image 3" descr="preencoded.png"/>
          <p:cNvPicPr>
            <a:picLocks noChangeAspect="1"/>
          </p:cNvPicPr>
          <p:nvPr/>
        </p:nvPicPr>
        <p:blipFill>
          <a:blip r:embed="rId6"/>
          <a:stretch>
            <a:fillRect/>
          </a:stretch>
        </p:blipFill>
        <p:spPr>
          <a:xfrm>
            <a:off x="8566779" y="971158"/>
            <a:ext cx="10968392" cy="62329"/>
          </a:xfrm>
          <a:prstGeom prst="rect">
            <a:avLst/>
          </a:prstGeom>
        </p:spPr>
      </p:pic>
      <p:pic>
        <p:nvPicPr>
          <p:cNvPr id="10" name="Image 4" descr="preencoded.png"/>
          <p:cNvPicPr>
            <a:picLocks noChangeAspect="1"/>
          </p:cNvPicPr>
          <p:nvPr/>
        </p:nvPicPr>
        <p:blipFill>
          <a:blip r:embed="rId7"/>
          <a:stretch>
            <a:fillRect/>
          </a:stretch>
        </p:blipFill>
        <p:spPr>
          <a:xfrm>
            <a:off x="856955" y="11733643"/>
            <a:ext cx="6410094" cy="58809"/>
          </a:xfrm>
          <a:prstGeom prst="rect">
            <a:avLst/>
          </a:prstGeom>
        </p:spPr>
      </p:pic>
      <p:pic>
        <p:nvPicPr>
          <p:cNvPr id="11" name="Image 3" descr="preencoded.png">
            <a:hlinkClick r:id="rId8" action="ppaction://hlinkfile"/>
          </p:cNvPr>
          <p:cNvPicPr>
            <a:picLocks noChangeAspect="1"/>
          </p:cNvPicPr>
          <p:nvPr/>
        </p:nvPicPr>
        <p:blipFill>
          <a:blip r:embed="rId5"/>
          <a:stretch>
            <a:fillRect/>
          </a:stretch>
        </p:blipFill>
        <p:spPr>
          <a:xfrm>
            <a:off x="1294130" y="4268091"/>
            <a:ext cx="7267531" cy="174749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900</Words>
  <Application>WPS 演示</Application>
  <PresentationFormat>On-screen Show (16:9)</PresentationFormat>
  <Paragraphs>130</Paragraphs>
  <Slides>18</Slides>
  <Notes>17</Notes>
  <HiddenSlides>0</HiddenSlides>
  <MMClips>0</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18</vt:i4>
      </vt:variant>
    </vt:vector>
  </HeadingPairs>
  <TitlesOfParts>
    <vt:vector size="35" baseType="lpstr">
      <vt:lpstr>Arial</vt:lpstr>
      <vt:lpstr>宋体</vt:lpstr>
      <vt:lpstr>Wingdings</vt:lpstr>
      <vt:lpstr>Source Han Sans SC Bold</vt:lpstr>
      <vt:lpstr>Source Han Sans CN</vt:lpstr>
      <vt:lpstr>Source Han Sans SC Regular</vt:lpstr>
      <vt:lpstr>Source Han Sans CN</vt:lpstr>
      <vt:lpstr>Wingdings</vt:lpstr>
      <vt:lpstr>微软雅黑</vt:lpstr>
      <vt:lpstr>宋体</vt:lpstr>
      <vt:lpstr>宋体-简</vt:lpstr>
      <vt:lpstr>Arial Unicode MS</vt:lpstr>
      <vt:lpstr>Calibri</vt:lpstr>
      <vt:lpstr>Helvetica Neue</vt:lpstr>
      <vt:lpstr>等线</vt:lpstr>
      <vt:lpstr>苹方-简</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creator>PptxGenJS</dc:creator>
  <dc:subject>PptxGenJS Presentation</dc:subject>
  <cp:lastModifiedBy>x</cp:lastModifiedBy>
  <cp:revision>25</cp:revision>
  <dcterms:created xsi:type="dcterms:W3CDTF">2023-08-23T07:20:22Z</dcterms:created>
  <dcterms:modified xsi:type="dcterms:W3CDTF">2023-08-23T07:20:22Z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2052-4.9.0.7859</vt:lpwstr>
  </property>
  <property fmtid="{D5CDD505-2E9C-101B-9397-08002B2CF9AE}" pid="3" name="NXPowerLiteLastOptimized">
    <vt:lpwstr>7637351</vt:lpwstr>
  </property>
  <property fmtid="{D5CDD505-2E9C-101B-9397-08002B2CF9AE}" pid="4" name="NXPowerLiteSettings">
    <vt:lpwstr>F7000400038000</vt:lpwstr>
  </property>
  <property fmtid="{D5CDD505-2E9C-101B-9397-08002B2CF9AE}" pid="5" name="NXPowerLiteVersion">
    <vt:lpwstr>S10.0.0</vt:lpwstr>
  </property>
</Properties>
</file>